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4" r:id="rId3"/>
    <p:sldId id="257" r:id="rId4"/>
    <p:sldId id="292" r:id="rId5"/>
    <p:sldId id="280" r:id="rId6"/>
    <p:sldId id="277" r:id="rId7"/>
    <p:sldId id="274" r:id="rId8"/>
    <p:sldId id="273" r:id="rId9"/>
    <p:sldId id="272" r:id="rId10"/>
    <p:sldId id="288" r:id="rId11"/>
    <p:sldId id="271" r:id="rId12"/>
    <p:sldId id="289" r:id="rId13"/>
    <p:sldId id="290" r:id="rId14"/>
    <p:sldId id="291" r:id="rId15"/>
    <p:sldId id="301" r:id="rId16"/>
    <p:sldId id="302" r:id="rId17"/>
    <p:sldId id="303" r:id="rId18"/>
    <p:sldId id="304" r:id="rId19"/>
    <p:sldId id="306" r:id="rId20"/>
    <p:sldId id="305" r:id="rId21"/>
    <p:sldId id="307" r:id="rId22"/>
    <p:sldId id="308" r:id="rId23"/>
    <p:sldId id="313" r:id="rId24"/>
    <p:sldId id="309" r:id="rId25"/>
    <p:sldId id="310" r:id="rId26"/>
    <p:sldId id="311" r:id="rId27"/>
    <p:sldId id="312" r:id="rId28"/>
    <p:sldId id="25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D1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75" d="100"/>
          <a:sy n="75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8B5E8-71A6-457D-A737-16B0BBCF3099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E7D54-564F-477D-86DE-3955F99F5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92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E7D54-564F-477D-86DE-3955F99F5D2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65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E7D54-564F-477D-86DE-3955F99F5D2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6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340768"/>
            <a:ext cx="478634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Развитие мелкой </a:t>
            </a:r>
          </a:p>
          <a:p>
            <a:pPr algn="ctr"/>
            <a:r>
              <a:rPr lang="ru-RU" sz="4800" b="1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моторики у дошкольников</a:t>
            </a:r>
            <a:endParaRPr lang="ru-RU" sz="4800" b="1" dirty="0">
              <a:ln w="19050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4572009"/>
            <a:ext cx="52149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400" b="1" i="1" cap="none" spc="0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2060"/>
                </a:solidFill>
              </a:rPr>
              <a:t>Подготовила : </a:t>
            </a:r>
            <a:r>
              <a:rPr lang="ru-RU" sz="24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</a:rPr>
              <a:t>в</a:t>
            </a:r>
            <a:r>
              <a:rPr lang="ru-RU" sz="2400" b="1" cap="none" spc="0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</a:rPr>
              <a:t>оспитатель</a:t>
            </a:r>
          </a:p>
          <a:p>
            <a:pPr algn="r"/>
            <a:r>
              <a:rPr lang="ru-RU" sz="2400" b="1" dirty="0" err="1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</a:rPr>
              <a:t>Ключко</a:t>
            </a:r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</a:rPr>
              <a:t> Татьяна Валериевна</a:t>
            </a:r>
            <a:endParaRPr lang="ru-RU" sz="2400" b="1" cap="none" spc="0" dirty="0">
              <a:ln w="19050">
                <a:solidFill>
                  <a:srgbClr val="00B05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587124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бюджетное общеобразовательное учреждение </a:t>
            </a:r>
          </a:p>
          <a:p>
            <a:pPr algn="ctr"/>
            <a:r>
              <a:rPr lang="ru-RU" dirty="0"/>
              <a:t>«Средняя общеобразовательная </a:t>
            </a:r>
            <a:r>
              <a:rPr lang="ru-RU" dirty="0" smtClean="0"/>
              <a:t>школа №</a:t>
            </a:r>
            <a:r>
              <a:rPr lang="ru-RU" dirty="0"/>
              <a:t>31» Артемовского городского округа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02024" y="404664"/>
            <a:ext cx="5284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работы: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059" y="1327994"/>
            <a:ext cx="7544155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Совместная деятельность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родителей с ребенком.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Свободная самостоятельная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деятельность самих детей.</a:t>
            </a:r>
            <a:endParaRPr lang="ru-RU" sz="4400" b="1" cap="none" spc="0" dirty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13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630" y="332656"/>
            <a:ext cx="88269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развивать мелкую моторику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1163653"/>
            <a:ext cx="500066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Массаж кистей рук.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Пальчиковая гимнастика,     физкультминутки.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Пальчиковые игры со стихами, скороговорками.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Пальчиковый театр.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Лепка из пластилина, соленого теста с использованием природного материала </a:t>
            </a:r>
            <a:endParaRPr lang="ru-RU" sz="2800" b="1" cap="none" spc="0" dirty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01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9464" y="1379676"/>
            <a:ext cx="829450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</a:t>
            </a:r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исование</a:t>
            </a:r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кистью, пальцем, зубной щеткой.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Конструирование: из бумаги в технике 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оригами, работа с конструктором ЛЕГО.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Аппликация.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Рисование по трафаретам.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Штриховки.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Дорисовка ( по принципу симметрии).</a:t>
            </a:r>
          </a:p>
          <a:p>
            <a:r>
              <a:rPr lang="ru-RU" sz="3200" b="1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* Лабиринты.</a:t>
            </a:r>
          </a:p>
          <a:p>
            <a:r>
              <a:rPr lang="ru-RU" sz="3200" b="1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* Дидактические игры.</a:t>
            </a:r>
          </a:p>
          <a:p>
            <a:pPr marL="457200" indent="-457200">
              <a:buFont typeface="Arial" charset="0"/>
              <a:buChar char="•"/>
            </a:pP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00042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развивать мелкую моторику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68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1412776"/>
            <a:ext cx="609317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Шнуровка.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Игры с мелкими предметами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</a:t>
            </a:r>
            <a:r>
              <a:rPr lang="ru-RU" sz="3200" b="1" dirty="0" err="1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Пазлы</a:t>
            </a:r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Мозаика.</a:t>
            </a:r>
          </a:p>
          <a:p>
            <a:pPr marL="457200" indent="-457200">
              <a:buFont typeface="Arial" charset="0"/>
              <a:buChar char="•"/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00042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развивать мелкую моторику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745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395398" y="209003"/>
            <a:ext cx="8136904" cy="6096000"/>
            <a:chOff x="1413" y="4642"/>
            <a:chExt cx="9059" cy="6132"/>
          </a:xfrm>
        </p:grpSpPr>
        <p:sp>
          <p:nvSpPr>
            <p:cNvPr id="10" name="Freeform 3"/>
            <p:cNvSpPr>
              <a:spLocks noEditPoints="1"/>
            </p:cNvSpPr>
            <p:nvPr/>
          </p:nvSpPr>
          <p:spPr bwMode="gray">
            <a:xfrm rot="-1358056">
              <a:off x="1807" y="6095"/>
              <a:ext cx="8549" cy="3773"/>
            </a:xfrm>
            <a:custGeom>
              <a:avLst/>
              <a:gdLst>
                <a:gd name="T0" fmla="*/ 680187 w 4040"/>
                <a:gd name="T1" fmla="*/ 3064 h 1888"/>
                <a:gd name="T2" fmla="*/ 496041 w 4040"/>
                <a:gd name="T3" fmla="*/ 18865 h 1888"/>
                <a:gd name="T4" fmla="*/ 332829 w 4040"/>
                <a:gd name="T5" fmla="*/ 46315 h 1888"/>
                <a:gd name="T6" fmla="*/ 195252 w 4040"/>
                <a:gd name="T7" fmla="*/ 83895 h 1888"/>
                <a:gd name="T8" fmla="*/ 90748 w 4040"/>
                <a:gd name="T9" fmla="*/ 129697 h 1888"/>
                <a:gd name="T10" fmla="*/ 23338 w 4040"/>
                <a:gd name="T11" fmla="*/ 182669 h 1888"/>
                <a:gd name="T12" fmla="*/ 0 w 4040"/>
                <a:gd name="T13" fmla="*/ 240193 h 1888"/>
                <a:gd name="T14" fmla="*/ 23338 w 4040"/>
                <a:gd name="T15" fmla="*/ 297595 h 1888"/>
                <a:gd name="T16" fmla="*/ 90748 w 4040"/>
                <a:gd name="T17" fmla="*/ 350579 h 1888"/>
                <a:gd name="T18" fmla="*/ 195252 w 4040"/>
                <a:gd name="T19" fmla="*/ 396373 h 1888"/>
                <a:gd name="T20" fmla="*/ 332829 w 4040"/>
                <a:gd name="T21" fmla="*/ 433949 h 1888"/>
                <a:gd name="T22" fmla="*/ 496041 w 4040"/>
                <a:gd name="T23" fmla="*/ 461393 h 1888"/>
                <a:gd name="T24" fmla="*/ 680187 w 4040"/>
                <a:gd name="T25" fmla="*/ 477197 h 1888"/>
                <a:gd name="T26" fmla="*/ 878901 w 4040"/>
                <a:gd name="T27" fmla="*/ 479241 h 1888"/>
                <a:gd name="T28" fmla="*/ 1068720 w 4040"/>
                <a:gd name="T29" fmla="*/ 468028 h 1888"/>
                <a:gd name="T30" fmla="*/ 1239916 w 4040"/>
                <a:gd name="T31" fmla="*/ 444093 h 1888"/>
                <a:gd name="T32" fmla="*/ 1386189 w 4040"/>
                <a:gd name="T33" fmla="*/ 410020 h 1888"/>
                <a:gd name="T34" fmla="*/ 1502823 w 4040"/>
                <a:gd name="T35" fmla="*/ 366828 h 1888"/>
                <a:gd name="T36" fmla="*/ 1583184 w 4040"/>
                <a:gd name="T37" fmla="*/ 315925 h 1888"/>
                <a:gd name="T38" fmla="*/ 1621786 w 4040"/>
                <a:gd name="T39" fmla="*/ 259955 h 1888"/>
                <a:gd name="T40" fmla="*/ 1613802 w 4040"/>
                <a:gd name="T41" fmla="*/ 200960 h 1888"/>
                <a:gd name="T42" fmla="*/ 1560813 w 4040"/>
                <a:gd name="T43" fmla="*/ 146492 h 1888"/>
                <a:gd name="T44" fmla="*/ 1467508 w 4040"/>
                <a:gd name="T45" fmla="*/ 98164 h 1888"/>
                <a:gd name="T46" fmla="*/ 1340386 w 4040"/>
                <a:gd name="T47" fmla="*/ 58036 h 1888"/>
                <a:gd name="T48" fmla="*/ 1185158 w 4040"/>
                <a:gd name="T49" fmla="*/ 27001 h 1888"/>
                <a:gd name="T50" fmla="*/ 1007584 w 4040"/>
                <a:gd name="T51" fmla="*/ 7144 h 1888"/>
                <a:gd name="T52" fmla="*/ 812180 w 4040"/>
                <a:gd name="T53" fmla="*/ 0 h 1888"/>
                <a:gd name="T54" fmla="*/ 645566 w 4040"/>
                <a:gd name="T55" fmla="*/ 441537 h 1888"/>
                <a:gd name="T56" fmla="*/ 467948 w 4040"/>
                <a:gd name="T57" fmla="*/ 426813 h 1888"/>
                <a:gd name="T58" fmla="*/ 311988 w 4040"/>
                <a:gd name="T59" fmla="*/ 400835 h 1888"/>
                <a:gd name="T60" fmla="*/ 184070 w 4040"/>
                <a:gd name="T61" fmla="*/ 365304 h 1888"/>
                <a:gd name="T62" fmla="*/ 90027 w 4040"/>
                <a:gd name="T63" fmla="*/ 322048 h 1888"/>
                <a:gd name="T64" fmla="*/ 35394 w 4040"/>
                <a:gd name="T65" fmla="*/ 273181 h 1888"/>
                <a:gd name="T66" fmla="*/ 27363 w 4040"/>
                <a:gd name="T67" fmla="*/ 219827 h 1888"/>
                <a:gd name="T68" fmla="*/ 66689 w 4040"/>
                <a:gd name="T69" fmla="*/ 168932 h 1888"/>
                <a:gd name="T70" fmla="*/ 148753 w 4040"/>
                <a:gd name="T71" fmla="*/ 123576 h 1888"/>
                <a:gd name="T72" fmla="*/ 266193 w 4040"/>
                <a:gd name="T73" fmla="*/ 85420 h 1888"/>
                <a:gd name="T74" fmla="*/ 413171 w 4040"/>
                <a:gd name="T75" fmla="*/ 56507 h 1888"/>
                <a:gd name="T76" fmla="*/ 584591 w 4040"/>
                <a:gd name="T77" fmla="*/ 37700 h 1888"/>
                <a:gd name="T78" fmla="*/ 772690 w 4040"/>
                <a:gd name="T79" fmla="*/ 30560 h 1888"/>
                <a:gd name="T80" fmla="*/ 961811 w 4040"/>
                <a:gd name="T81" fmla="*/ 37700 h 1888"/>
                <a:gd name="T82" fmla="*/ 1132918 w 4040"/>
                <a:gd name="T83" fmla="*/ 56507 h 1888"/>
                <a:gd name="T84" fmla="*/ 1280160 w 4040"/>
                <a:gd name="T85" fmla="*/ 85420 h 1888"/>
                <a:gd name="T86" fmla="*/ 1397599 w 4040"/>
                <a:gd name="T87" fmla="*/ 123576 h 1888"/>
                <a:gd name="T88" fmla="*/ 1479485 w 4040"/>
                <a:gd name="T89" fmla="*/ 168932 h 1888"/>
                <a:gd name="T90" fmla="*/ 1518980 w 4040"/>
                <a:gd name="T91" fmla="*/ 219827 h 1888"/>
                <a:gd name="T92" fmla="*/ 1510803 w 4040"/>
                <a:gd name="T93" fmla="*/ 273181 h 1888"/>
                <a:gd name="T94" fmla="*/ 1456147 w 4040"/>
                <a:gd name="T95" fmla="*/ 322048 h 1888"/>
                <a:gd name="T96" fmla="*/ 1362046 w 4040"/>
                <a:gd name="T97" fmla="*/ 365304 h 1888"/>
                <a:gd name="T98" fmla="*/ 1234203 w 4040"/>
                <a:gd name="T99" fmla="*/ 400835 h 1888"/>
                <a:gd name="T100" fmla="*/ 1078226 w 4040"/>
                <a:gd name="T101" fmla="*/ 426813 h 1888"/>
                <a:gd name="T102" fmla="*/ 900533 w 4040"/>
                <a:gd name="T103" fmla="*/ 441537 h 18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0"/>
                <a:gd name="T157" fmla="*/ 0 h 1888"/>
                <a:gd name="T158" fmla="*/ 4040 w 4040"/>
                <a:gd name="T159" fmla="*/ 1888 h 18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rgbClr val="656565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gray">
            <a:xfrm>
              <a:off x="3875" y="6934"/>
              <a:ext cx="4595" cy="1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gray">
            <a:xfrm>
              <a:off x="2687" y="5730"/>
              <a:ext cx="1836" cy="1725"/>
            </a:xfrm>
            <a:prstGeom prst="ellipse">
              <a:avLst/>
            </a:prstGeom>
            <a:gradFill rotWithShape="1">
              <a:gsLst>
                <a:gs pos="0">
                  <a:srgbClr val="BCF2D7"/>
                </a:gs>
                <a:gs pos="100000">
                  <a:srgbClr val="00CC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6" y="6686"/>
              <a:ext cx="1296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gray">
            <a:xfrm>
              <a:off x="2891" y="6250"/>
              <a:ext cx="1800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sz="9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gray">
            <a:xfrm>
              <a:off x="4759" y="4872"/>
              <a:ext cx="1674" cy="1682"/>
            </a:xfrm>
            <a:prstGeom prst="ellipse">
              <a:avLst/>
            </a:prstGeom>
            <a:gradFill rotWithShape="1">
              <a:gsLst>
                <a:gs pos="0">
                  <a:srgbClr val="FFFFF7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12700" dir="10800000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16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6" y="5868"/>
              <a:ext cx="12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10"/>
            <p:cNvSpPr txBox="1">
              <a:spLocks noChangeArrowheads="1"/>
            </p:cNvSpPr>
            <p:nvPr/>
          </p:nvSpPr>
          <p:spPr bwMode="gray">
            <a:xfrm>
              <a:off x="4956" y="5376"/>
              <a:ext cx="1508" cy="1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sz="1200" dirty="0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gray">
            <a:xfrm>
              <a:off x="6895" y="4642"/>
              <a:ext cx="1760" cy="1682"/>
            </a:xfrm>
            <a:prstGeom prst="ellipse">
              <a:avLst/>
            </a:prstGeom>
            <a:gradFill rotWithShape="1">
              <a:gsLst>
                <a:gs pos="0">
                  <a:srgbClr val="DDBBFF"/>
                </a:gs>
                <a:gs pos="100000">
                  <a:srgbClr val="99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63500" dir="10800000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1" y="4996"/>
              <a:ext cx="1297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 Box 13"/>
            <p:cNvSpPr txBox="1">
              <a:spLocks noChangeArrowheads="1"/>
            </p:cNvSpPr>
            <p:nvPr/>
          </p:nvSpPr>
          <p:spPr bwMode="gray">
            <a:xfrm>
              <a:off x="6698" y="5015"/>
              <a:ext cx="1793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900" b="1"/>
                <a:t>         </a:t>
              </a:r>
            </a:p>
          </p:txBody>
        </p:sp>
        <p:sp>
          <p:nvSpPr>
            <p:cNvPr id="21" name="Oval 14"/>
            <p:cNvSpPr>
              <a:spLocks noChangeArrowheads="1"/>
            </p:cNvSpPr>
            <p:nvPr/>
          </p:nvSpPr>
          <p:spPr bwMode="gray">
            <a:xfrm>
              <a:off x="6628" y="8360"/>
              <a:ext cx="1674" cy="1675"/>
            </a:xfrm>
            <a:prstGeom prst="ellipse">
              <a:avLst/>
            </a:prstGeom>
            <a:gradFill rotWithShape="1">
              <a:gsLst>
                <a:gs pos="0">
                  <a:srgbClr val="FFFFED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3" y="8360"/>
              <a:ext cx="1297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Oval 17"/>
            <p:cNvSpPr>
              <a:spLocks noChangeArrowheads="1"/>
            </p:cNvSpPr>
            <p:nvPr/>
          </p:nvSpPr>
          <p:spPr bwMode="gray">
            <a:xfrm>
              <a:off x="1413" y="7696"/>
              <a:ext cx="1673" cy="1674"/>
            </a:xfrm>
            <a:prstGeom prst="ellipse">
              <a:avLst/>
            </a:prstGeom>
            <a:gradFill rotWithShape="1">
              <a:gsLst>
                <a:gs pos="0">
                  <a:srgbClr val="FFFFF3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25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" y="9099"/>
              <a:ext cx="1297" cy="1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19"/>
            <p:cNvSpPr txBox="1">
              <a:spLocks noChangeArrowheads="1"/>
            </p:cNvSpPr>
            <p:nvPr/>
          </p:nvSpPr>
          <p:spPr bwMode="gray">
            <a:xfrm>
              <a:off x="1413" y="7912"/>
              <a:ext cx="1673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/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gray">
            <a:xfrm>
              <a:off x="2837" y="9099"/>
              <a:ext cx="1674" cy="1675"/>
            </a:xfrm>
            <a:prstGeom prst="ellipse">
              <a:avLst/>
            </a:prstGeom>
            <a:gradFill rotWithShape="1">
              <a:gsLst>
                <a:gs pos="0">
                  <a:srgbClr val="C2ECFB"/>
                </a:gs>
                <a:gs pos="100000">
                  <a:srgbClr val="00B0F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28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" y="9099"/>
              <a:ext cx="1297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Oval 23"/>
            <p:cNvSpPr>
              <a:spLocks noChangeArrowheads="1"/>
            </p:cNvSpPr>
            <p:nvPr/>
          </p:nvSpPr>
          <p:spPr bwMode="gray">
            <a:xfrm>
              <a:off x="4956" y="9013"/>
              <a:ext cx="1675" cy="1676"/>
            </a:xfrm>
            <a:prstGeom prst="ellipse">
              <a:avLst/>
            </a:prstGeom>
            <a:gradFill rotWithShape="1">
              <a:gsLst>
                <a:gs pos="0">
                  <a:srgbClr val="FFE7E7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31" name="Picture 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9" y="9016"/>
              <a:ext cx="1297" cy="1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Oval 26"/>
            <p:cNvSpPr>
              <a:spLocks noChangeArrowheads="1"/>
            </p:cNvSpPr>
            <p:nvPr/>
          </p:nvSpPr>
          <p:spPr bwMode="gray">
            <a:xfrm>
              <a:off x="8403" y="7358"/>
              <a:ext cx="1674" cy="1675"/>
            </a:xfrm>
            <a:prstGeom prst="ellipse">
              <a:avLst/>
            </a:prstGeom>
            <a:gradFill rotWithShape="1">
              <a:gsLst>
                <a:gs pos="0">
                  <a:srgbClr val="DDFFFF"/>
                </a:gs>
                <a:gs pos="100000">
                  <a:srgbClr val="11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34" name="Picture 2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5" y="8015"/>
              <a:ext cx="1007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28"/>
            <p:cNvSpPr txBox="1">
              <a:spLocks noChangeArrowheads="1"/>
            </p:cNvSpPr>
            <p:nvPr/>
          </p:nvSpPr>
          <p:spPr bwMode="gray">
            <a:xfrm>
              <a:off x="8470" y="7771"/>
              <a:ext cx="1440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/>
            </a:p>
          </p:txBody>
        </p:sp>
        <p:sp>
          <p:nvSpPr>
            <p:cNvPr id="36" name="Oval 29"/>
            <p:cNvSpPr>
              <a:spLocks noChangeArrowheads="1"/>
            </p:cNvSpPr>
            <p:nvPr/>
          </p:nvSpPr>
          <p:spPr bwMode="gray">
            <a:xfrm>
              <a:off x="8798" y="5537"/>
              <a:ext cx="1674" cy="1676"/>
            </a:xfrm>
            <a:prstGeom prst="ellipse">
              <a:avLst/>
            </a:prstGeom>
            <a:gradFill rotWithShape="1">
              <a:gsLst>
                <a:gs pos="0">
                  <a:srgbClr val="FFFFE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981" tIns="37490" rIns="74981" bIns="37490" anchor="ctr"/>
            <a:lstStyle/>
            <a:p>
              <a:pPr algn="ctr"/>
              <a:endParaRPr lang="ru-RU"/>
            </a:p>
          </p:txBody>
        </p:sp>
        <p:pic>
          <p:nvPicPr>
            <p:cNvPr id="37" name="Picture 3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0" y="5537"/>
              <a:ext cx="1297" cy="1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Text Box 31"/>
            <p:cNvSpPr txBox="1">
              <a:spLocks noChangeArrowheads="1"/>
            </p:cNvSpPr>
            <p:nvPr/>
          </p:nvSpPr>
          <p:spPr bwMode="gray">
            <a:xfrm>
              <a:off x="8798" y="5887"/>
              <a:ext cx="1674" cy="1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sz="9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 rot="20634915">
            <a:off x="2321663" y="2280991"/>
            <a:ext cx="4599785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>
                <a:ln w="11430"/>
                <a:solidFill>
                  <a:srgbClr val="134D1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Условия для закрепления </a:t>
            </a:r>
          </a:p>
          <a:p>
            <a:pPr algn="ctr"/>
            <a:r>
              <a:rPr lang="ru-RU" sz="2800" b="1" cap="none" spc="50" dirty="0">
                <a:ln w="11430"/>
                <a:solidFill>
                  <a:srgbClr val="134D1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полученных навыков </a:t>
            </a:r>
          </a:p>
          <a:p>
            <a:pPr algn="ctr"/>
            <a:r>
              <a:rPr lang="ru-RU" sz="2800" b="1" cap="none" spc="50" dirty="0">
                <a:ln w="11430"/>
                <a:solidFill>
                  <a:srgbClr val="134D1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самостоятельной </a:t>
            </a:r>
          </a:p>
          <a:p>
            <a:pPr algn="ctr"/>
            <a:r>
              <a:rPr lang="ru-RU" sz="2800" b="1" cap="none" spc="50" dirty="0">
                <a:ln w="11430"/>
                <a:solidFill>
                  <a:srgbClr val="134D1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деятельности</a:t>
            </a:r>
          </a:p>
        </p:txBody>
      </p:sp>
      <p:sp>
        <p:nvSpPr>
          <p:cNvPr id="43" name="Text Box 33"/>
          <p:cNvSpPr txBox="1">
            <a:spLocks noChangeArrowheads="1"/>
          </p:cNvSpPr>
          <p:nvPr/>
        </p:nvSpPr>
        <p:spPr bwMode="auto">
          <a:xfrm>
            <a:off x="5320911" y="714356"/>
            <a:ext cx="14809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 b="1" dirty="0"/>
              <a:t>   </a:t>
            </a:r>
            <a:r>
              <a:rPr lang="ru-RU" b="1" dirty="0" smtClean="0">
                <a:latin typeface="+mn-lt"/>
              </a:rPr>
              <a:t>Краски</a:t>
            </a:r>
          </a:p>
          <a:p>
            <a:pPr eaLnBrk="1" hangingPunct="1"/>
            <a:endParaRPr lang="ru-RU" b="1" dirty="0">
              <a:latin typeface="+mn-lt"/>
            </a:endParaRPr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6889766" y="3147503"/>
            <a:ext cx="11398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>
                <a:latin typeface="+mn-lt"/>
              </a:rPr>
              <a:t>Бумага </a:t>
            </a:r>
            <a:endParaRPr lang="ru-RU" b="1" dirty="0" smtClean="0">
              <a:latin typeface="+mn-lt"/>
            </a:endParaRPr>
          </a:p>
          <a:p>
            <a:pPr eaLnBrk="1" hangingPunct="1"/>
            <a:r>
              <a:rPr lang="ru-RU" b="1" dirty="0" smtClean="0">
                <a:latin typeface="+mn-lt"/>
              </a:rPr>
              <a:t>разного </a:t>
            </a:r>
            <a:endParaRPr lang="ru-RU" b="1" dirty="0">
              <a:latin typeface="+mn-lt"/>
            </a:endParaRPr>
          </a:p>
          <a:p>
            <a:pPr eaLnBrk="1" hangingPunct="1"/>
            <a:r>
              <a:rPr lang="ru-RU" b="1" dirty="0">
                <a:latin typeface="+mn-lt"/>
              </a:rPr>
              <a:t>формата </a:t>
            </a:r>
            <a:endParaRPr lang="ru-RU" b="1" dirty="0" smtClean="0">
              <a:latin typeface="+mn-lt"/>
            </a:endParaRPr>
          </a:p>
          <a:p>
            <a:pPr eaLnBrk="1" hangingPunct="1"/>
            <a:r>
              <a:rPr lang="ru-RU" b="1" dirty="0" smtClean="0">
                <a:latin typeface="+mn-lt"/>
              </a:rPr>
              <a:t>и </a:t>
            </a:r>
            <a:r>
              <a:rPr lang="ru-RU" b="1" dirty="0">
                <a:latin typeface="+mn-lt"/>
              </a:rPr>
              <a:t>цвета</a:t>
            </a: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gray">
          <a:xfrm>
            <a:off x="5143504" y="4286255"/>
            <a:ext cx="1500198" cy="642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981" tIns="37490" rIns="74981" bIns="3749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 dirty="0" smtClean="0">
                <a:latin typeface="+mn-lt"/>
              </a:rPr>
              <a:t>Трафареты</a:t>
            </a:r>
            <a:endParaRPr lang="ru-RU" b="1" dirty="0">
              <a:latin typeface="+mn-lt"/>
            </a:endParaRP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3500430" y="5000636"/>
            <a:ext cx="150019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 b="1" dirty="0"/>
              <a:t>       </a:t>
            </a:r>
            <a:r>
              <a:rPr lang="ru-RU" b="1" dirty="0" smtClean="0">
                <a:latin typeface="+mn-lt"/>
              </a:rPr>
              <a:t>Раскраски</a:t>
            </a:r>
            <a:endParaRPr lang="ru-RU" b="1" dirty="0">
              <a:latin typeface="+mn-lt"/>
            </a:endParaRPr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0" y="3939337"/>
            <a:ext cx="1682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 dirty="0" smtClean="0">
                <a:latin typeface="+mn-lt"/>
              </a:rPr>
              <a:t>Ножницы</a:t>
            </a:r>
            <a:endParaRPr lang="ru-RU" b="1" dirty="0">
              <a:latin typeface="+mn-lt"/>
            </a:endParaRP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1285852" y="1928803"/>
            <a:ext cx="17113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>
                <a:latin typeface="+mn-lt"/>
              </a:rPr>
              <a:t>     </a:t>
            </a:r>
            <a:r>
              <a:rPr lang="ru-RU" b="1" dirty="0" smtClean="0">
                <a:latin typeface="+mn-lt"/>
              </a:rPr>
              <a:t>Мозаики</a:t>
            </a:r>
          </a:p>
          <a:p>
            <a:pPr eaLnBrk="1" hangingPunct="1"/>
            <a:r>
              <a:rPr lang="ru-RU" b="1" dirty="0" smtClean="0">
                <a:latin typeface="+mn-lt"/>
              </a:rPr>
              <a:t>   </a:t>
            </a:r>
            <a:endParaRPr lang="ru-RU" b="1" dirty="0">
              <a:latin typeface="+mn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076041" y="961496"/>
            <a:ext cx="1776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39365" y="1093841"/>
            <a:ext cx="1315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Шнуровки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4434" y="5246815"/>
            <a:ext cx="11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Линейки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9309" y="1624569"/>
            <a:ext cx="1642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Цветные</a:t>
            </a:r>
            <a:endParaRPr lang="ru-RU" b="1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    карандаши</a:t>
            </a:r>
          </a:p>
        </p:txBody>
      </p:sp>
    </p:spTree>
    <p:extLst>
      <p:ext uri="{BB962C8B-B14F-4D97-AF65-F5344CB8AC3E}">
        <p14:creationId xmlns:p14="http://schemas.microsoft.com/office/powerpoint/2010/main" val="23366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25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6" grpId="0"/>
      <p:bldP spid="49" grpId="0"/>
      <p:bldP spid="51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14554"/>
            <a:ext cx="84010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ПОИГРАЕМ ?!</a:t>
            </a:r>
            <a:endParaRPr lang="ru-RU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«УТЮЖОК»</a:t>
            </a:r>
          </a:p>
          <a:p>
            <a:pPr algn="ctr">
              <a:buNone/>
            </a:pPr>
            <a:r>
              <a:rPr lang="ru-RU" b="1" dirty="0" smtClean="0"/>
              <a:t>                           </a:t>
            </a:r>
          </a:p>
          <a:p>
            <a:pPr algn="ctr">
              <a:buNone/>
            </a:pPr>
            <a:r>
              <a:rPr lang="ru-RU" sz="4800" b="1" dirty="0" smtClean="0"/>
              <a:t>  </a:t>
            </a:r>
            <a:r>
              <a:rPr lang="ru-RU" sz="4800" b="1" dirty="0" smtClean="0">
                <a:solidFill>
                  <a:srgbClr val="134D19"/>
                </a:solidFill>
              </a:rPr>
              <a:t>Карандаш я покачу</a:t>
            </a:r>
            <a:endParaRPr lang="ru-RU" sz="4800" dirty="0" smtClean="0">
              <a:solidFill>
                <a:srgbClr val="134D19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134D19"/>
                </a:solidFill>
              </a:rPr>
              <a:t>    Вправо-влево – как хочу.</a:t>
            </a:r>
            <a:endParaRPr lang="ru-RU" sz="4800" dirty="0" smtClean="0">
              <a:solidFill>
                <a:srgbClr val="134D19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92" t="8159" r="4892" b="6799"/>
          <a:stretch>
            <a:fillRect/>
          </a:stretch>
        </p:blipFill>
        <p:spPr bwMode="auto">
          <a:xfrm>
            <a:off x="3357554" y="428604"/>
            <a:ext cx="2786082" cy="23540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 «ДОБЫВАНИЕ ОГНЯ»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134D19"/>
                </a:solidFill>
              </a:rPr>
              <a:t>Добываем мы огонь,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134D19"/>
                </a:solidFill>
              </a:rPr>
              <a:t>Взяли палочку в ладонь.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134D19"/>
                </a:solidFill>
              </a:rPr>
              <a:t>Сильно палочку покрутим</a:t>
            </a:r>
          </a:p>
          <a:p>
            <a:pPr algn="ctr"/>
            <a:r>
              <a:rPr lang="ru-RU" sz="4800" b="1" dirty="0" smtClean="0">
                <a:solidFill>
                  <a:srgbClr val="134D19"/>
                </a:solidFill>
              </a:rPr>
              <a:t>И огонь себе добудем</a:t>
            </a:r>
            <a:endParaRPr lang="ru-RU" sz="4800" b="1" dirty="0">
              <a:solidFill>
                <a:srgbClr val="134D1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08" b="2953"/>
          <a:stretch>
            <a:fillRect/>
          </a:stretch>
        </p:blipFill>
        <p:spPr bwMode="auto">
          <a:xfrm>
            <a:off x="6286512" y="571480"/>
            <a:ext cx="1880865" cy="171451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7929618" cy="4625989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«ДОГОНЯЛОЧКА»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581224"/>
            <a:ext cx="2428892" cy="191908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3322579"/>
            <a:ext cx="77153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   Пальчики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бегут вперёд,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      И никто не отстаёт.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«КАЧЕЛИ»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28604"/>
            <a:ext cx="2286016" cy="1858959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71472" y="3504954"/>
            <a:ext cx="771530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Покачаю вверх и вниз –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Крепче, карандаш, держись!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 descr="заикание.NET: Человечек Пенфил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357298"/>
            <a:ext cx="4214842" cy="4090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214942" y="785794"/>
            <a:ext cx="36433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134D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Канадский ученый нейрохирург Уайлдер </a:t>
            </a:r>
            <a:r>
              <a:rPr lang="ru-RU" sz="4000" b="1" dirty="0" err="1" smtClean="0">
                <a:solidFill>
                  <a:srgbClr val="134D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Грейвс</a:t>
            </a:r>
            <a:r>
              <a:rPr lang="ru-RU" sz="4000" b="1" dirty="0" smtClean="0">
                <a:solidFill>
                  <a:srgbClr val="134D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rgbClr val="134D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Пенфилд</a:t>
            </a:r>
            <a:r>
              <a:rPr lang="ru-RU" sz="4000" b="1" dirty="0" smtClean="0">
                <a:solidFill>
                  <a:srgbClr val="134D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изобразил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МОЗГ ЧЕЛОВЕКА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60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«ВОЛЧОК»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500042"/>
            <a:ext cx="2286016" cy="2209364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28662" y="3096374"/>
            <a:ext cx="71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По столу круги катаю,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 Карандаш не выпускаю.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«ЭСТАФЕТА»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134D19"/>
                </a:solidFill>
              </a:rPr>
              <a:t>Передача карандаша каждому пальчику поочередно </a:t>
            </a:r>
            <a:endParaRPr lang="ru-RU" sz="4800" b="1" dirty="0">
              <a:solidFill>
                <a:srgbClr val="134D19"/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 l="3600" t="1375" r="5400" b="1375"/>
          <a:stretch>
            <a:fillRect/>
          </a:stretch>
        </p:blipFill>
        <p:spPr bwMode="auto">
          <a:xfrm>
            <a:off x="4786314" y="785794"/>
            <a:ext cx="1785950" cy="164307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115328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        </a:t>
            </a:r>
            <a:r>
              <a:rPr lang="ru-RU" sz="4000" b="1" u="sng" dirty="0" smtClean="0">
                <a:solidFill>
                  <a:srgbClr val="C00000"/>
                </a:solidFill>
              </a:rPr>
              <a:t>ПАЛЬЧИКОВЫЕ ИГРЫ </a:t>
            </a:r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“Заготавливаем капусту”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134D19"/>
                </a:solidFill>
              </a:rPr>
              <a:t>   – Мы капусту рубим, рубим!</a:t>
            </a:r>
            <a:br>
              <a:rPr lang="ru-RU" sz="4000" b="1" dirty="0" smtClean="0">
                <a:solidFill>
                  <a:srgbClr val="134D19"/>
                </a:solidFill>
              </a:rPr>
            </a:br>
            <a:r>
              <a:rPr lang="ru-RU" sz="4000" b="1" dirty="0" smtClean="0">
                <a:solidFill>
                  <a:srgbClr val="134D19"/>
                </a:solidFill>
              </a:rPr>
              <a:t>– Мы морковку трем, трем!</a:t>
            </a:r>
            <a:br>
              <a:rPr lang="ru-RU" sz="4000" b="1" dirty="0" smtClean="0">
                <a:solidFill>
                  <a:srgbClr val="134D19"/>
                </a:solidFill>
              </a:rPr>
            </a:br>
            <a:r>
              <a:rPr lang="ru-RU" sz="4000" b="1" dirty="0" smtClean="0">
                <a:solidFill>
                  <a:srgbClr val="134D19"/>
                </a:solidFill>
              </a:rPr>
              <a:t>– Мы капусту солим, солим!</a:t>
            </a:r>
            <a:br>
              <a:rPr lang="ru-RU" sz="4000" b="1" dirty="0" smtClean="0">
                <a:solidFill>
                  <a:srgbClr val="134D19"/>
                </a:solidFill>
              </a:rPr>
            </a:br>
            <a:r>
              <a:rPr lang="ru-RU" sz="4000" b="1" dirty="0" smtClean="0">
                <a:solidFill>
                  <a:srgbClr val="134D19"/>
                </a:solidFill>
              </a:rPr>
              <a:t>– Мы капусту жмем, жмем!</a:t>
            </a:r>
          </a:p>
          <a:p>
            <a:pPr>
              <a:buNone/>
            </a:pP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+mn-lt"/>
              </a:rPr>
              <a:t>ДИНАМИЧЕСКИЕ упражнения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5400" b="1" dirty="0" smtClean="0">
                <a:solidFill>
                  <a:srgbClr val="134D19"/>
                </a:solidFill>
                <a:latin typeface="+mn-lt"/>
              </a:rPr>
              <a:t>Кулак-ребро-ладонь</a:t>
            </a:r>
            <a:endParaRPr lang="ru-RU" sz="5400" b="1" dirty="0">
              <a:solidFill>
                <a:srgbClr val="134D19"/>
              </a:solidFill>
              <a:latin typeface="+mn-lt"/>
            </a:endParaRPr>
          </a:p>
        </p:txBody>
      </p:sp>
      <p:pic>
        <p:nvPicPr>
          <p:cNvPr id="1026" name="Picture 2" descr="200 упражнений для развития общей и мелкой мотор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071942"/>
            <a:ext cx="609737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15370" cy="664371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Пальчиковая игра «</a:t>
            </a:r>
            <a:r>
              <a:rPr lang="ru-RU" b="1" i="1" dirty="0" err="1" smtClean="0">
                <a:solidFill>
                  <a:srgbClr val="C00000"/>
                </a:solidFill>
              </a:rPr>
              <a:t>Пальчики-Смешарики</a:t>
            </a:r>
            <a:r>
              <a:rPr lang="ru-RU" b="1" i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ru-RU" sz="3500" b="1" dirty="0" smtClean="0">
                <a:solidFill>
                  <a:srgbClr val="134D19"/>
                </a:solidFill>
              </a:rPr>
              <a:t>Это- </a:t>
            </a:r>
            <a:r>
              <a:rPr lang="ru-RU" sz="3500" b="1" dirty="0" err="1" smtClean="0">
                <a:solidFill>
                  <a:srgbClr val="134D19"/>
                </a:solidFill>
              </a:rPr>
              <a:t>Крош</a:t>
            </a:r>
            <a:r>
              <a:rPr lang="ru-RU" sz="3500" b="1" dirty="0" smtClean="0">
                <a:solidFill>
                  <a:srgbClr val="134D19"/>
                </a:solidFill>
              </a:rPr>
              <a:t>, он хочет спать </a:t>
            </a:r>
          </a:p>
          <a:p>
            <a:pPr algn="ctr"/>
            <a:r>
              <a:rPr lang="ru-RU" sz="3500" b="1" dirty="0" smtClean="0">
                <a:solidFill>
                  <a:srgbClr val="134D19"/>
                </a:solidFill>
              </a:rPr>
              <a:t>А </a:t>
            </a:r>
            <a:r>
              <a:rPr lang="ru-RU" sz="3500" b="1" dirty="0" err="1" smtClean="0">
                <a:solidFill>
                  <a:srgbClr val="134D19"/>
                </a:solidFill>
              </a:rPr>
              <a:t>Бараш-уж</a:t>
            </a:r>
            <a:r>
              <a:rPr lang="ru-RU" sz="3500" b="1" dirty="0" smtClean="0">
                <a:solidFill>
                  <a:srgbClr val="134D19"/>
                </a:solidFill>
              </a:rPr>
              <a:t> лег в кровать.</a:t>
            </a:r>
          </a:p>
          <a:p>
            <a:pPr algn="ctr"/>
            <a:r>
              <a:rPr lang="ru-RU" sz="3500" b="1" dirty="0" smtClean="0">
                <a:solidFill>
                  <a:srgbClr val="134D19"/>
                </a:solidFill>
              </a:rPr>
              <a:t>Шуша чуточку вздремнула</a:t>
            </a:r>
          </a:p>
          <a:p>
            <a:pPr algn="ctr"/>
            <a:r>
              <a:rPr lang="ru-RU" sz="3500" b="1" dirty="0" err="1" smtClean="0">
                <a:solidFill>
                  <a:srgbClr val="134D19"/>
                </a:solidFill>
              </a:rPr>
              <a:t>Нюша</a:t>
            </a:r>
            <a:r>
              <a:rPr lang="ru-RU" sz="3500" b="1" dirty="0" smtClean="0">
                <a:solidFill>
                  <a:srgbClr val="134D19"/>
                </a:solidFill>
              </a:rPr>
              <a:t> сразу же уснула.</a:t>
            </a:r>
          </a:p>
          <a:p>
            <a:pPr algn="ctr"/>
            <a:r>
              <a:rPr lang="ru-RU" sz="3500" b="1" dirty="0" smtClean="0">
                <a:solidFill>
                  <a:srgbClr val="134D19"/>
                </a:solidFill>
              </a:rPr>
              <a:t>Наш </a:t>
            </a:r>
            <a:r>
              <a:rPr lang="ru-RU" sz="3500" b="1" dirty="0" err="1" smtClean="0">
                <a:solidFill>
                  <a:srgbClr val="134D19"/>
                </a:solidFill>
              </a:rPr>
              <a:t>Лосяш</a:t>
            </a:r>
            <a:r>
              <a:rPr lang="ru-RU" sz="3500" b="1" dirty="0" smtClean="0">
                <a:solidFill>
                  <a:srgbClr val="134D19"/>
                </a:solidFill>
              </a:rPr>
              <a:t> уж крепко спит и тихонечко сопит</a:t>
            </a:r>
            <a:r>
              <a:rPr lang="ru-RU" sz="3500" b="1" i="1" dirty="0" smtClean="0">
                <a:solidFill>
                  <a:srgbClr val="134D19"/>
                </a:solidFill>
              </a:rPr>
              <a:t>. </a:t>
            </a:r>
            <a:endParaRPr lang="ru-RU" sz="3500" b="1" dirty="0" smtClean="0">
              <a:solidFill>
                <a:srgbClr val="134D19"/>
              </a:solidFill>
            </a:endParaRPr>
          </a:p>
          <a:p>
            <a:pPr algn="ctr"/>
            <a:r>
              <a:rPr lang="ru-RU" sz="3500" b="1" dirty="0" smtClean="0">
                <a:solidFill>
                  <a:srgbClr val="134D19"/>
                </a:solidFill>
              </a:rPr>
              <a:t>Солнце яркое взойдет</a:t>
            </a:r>
            <a:r>
              <a:rPr lang="ru-RU" sz="3500" b="1" i="1" dirty="0" smtClean="0">
                <a:solidFill>
                  <a:srgbClr val="134D19"/>
                </a:solidFill>
              </a:rPr>
              <a:t> </a:t>
            </a:r>
            <a:endParaRPr lang="ru-RU" sz="3500" b="1" dirty="0" smtClean="0">
              <a:solidFill>
                <a:srgbClr val="134D19"/>
              </a:solidFill>
            </a:endParaRPr>
          </a:p>
          <a:p>
            <a:pPr algn="ctr"/>
            <a:r>
              <a:rPr lang="ru-RU" sz="3500" b="1" dirty="0" smtClean="0">
                <a:solidFill>
                  <a:srgbClr val="134D19"/>
                </a:solidFill>
              </a:rPr>
              <a:t>Утро ясное придет,</a:t>
            </a:r>
          </a:p>
          <a:p>
            <a:pPr algn="ctr"/>
            <a:r>
              <a:rPr lang="ru-RU" sz="3500" b="1" dirty="0" smtClean="0">
                <a:solidFill>
                  <a:srgbClr val="134D19"/>
                </a:solidFill>
              </a:rPr>
              <a:t>Будут деточки играть </a:t>
            </a:r>
          </a:p>
          <a:p>
            <a:pPr algn="ctr"/>
            <a:r>
              <a:rPr lang="ru-RU" sz="3500" b="1" dirty="0" smtClean="0">
                <a:solidFill>
                  <a:srgbClr val="134D19"/>
                </a:solidFill>
              </a:rPr>
              <a:t>А </a:t>
            </a:r>
            <a:r>
              <a:rPr lang="ru-RU" sz="3500" b="1" dirty="0" err="1" smtClean="0">
                <a:solidFill>
                  <a:srgbClr val="134D19"/>
                </a:solidFill>
              </a:rPr>
              <a:t>Смешарики</a:t>
            </a:r>
            <a:r>
              <a:rPr lang="ru-RU" sz="3500" b="1" dirty="0" smtClean="0">
                <a:solidFill>
                  <a:srgbClr val="134D19"/>
                </a:solidFill>
              </a:rPr>
              <a:t> вставать</a:t>
            </a:r>
            <a:r>
              <a:rPr lang="ru-RU" sz="3500" b="1" i="1" dirty="0" smtClean="0">
                <a:solidFill>
                  <a:srgbClr val="134D19"/>
                </a:solidFill>
              </a:rPr>
              <a:t>!  </a:t>
            </a:r>
            <a:endParaRPr lang="ru-RU" sz="3500" b="1" dirty="0" smtClean="0">
              <a:solidFill>
                <a:srgbClr val="134D19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Использование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Су-Джок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8072494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« Ягоды»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(с мизинца)</a:t>
            </a:r>
          </a:p>
          <a:p>
            <a:pPr>
              <a:buNone/>
            </a:pPr>
            <a:r>
              <a:rPr lang="ru-RU" sz="4100" b="1" dirty="0" smtClean="0">
                <a:solidFill>
                  <a:srgbClr val="134D19"/>
                </a:solidFill>
              </a:rPr>
              <a:t>Ягоды – крыжовник, клюква, черника, брусника,</a:t>
            </a:r>
          </a:p>
          <a:p>
            <a:pPr>
              <a:buNone/>
            </a:pPr>
            <a:r>
              <a:rPr lang="ru-RU" sz="4100" b="1" dirty="0" smtClean="0">
                <a:solidFill>
                  <a:srgbClr val="134D19"/>
                </a:solidFill>
              </a:rPr>
              <a:t>Малина, клубника, шиповник, смородина и земляника</a:t>
            </a:r>
          </a:p>
          <a:p>
            <a:pPr>
              <a:buNone/>
            </a:pPr>
            <a:r>
              <a:rPr lang="ru-RU" sz="4100" b="1" dirty="0" smtClean="0">
                <a:solidFill>
                  <a:srgbClr val="134D19"/>
                </a:solidFill>
              </a:rPr>
              <a:t>Запомнил  ягоды я наконец. Что это значит ?</a:t>
            </a:r>
          </a:p>
          <a:p>
            <a:pPr>
              <a:buNone/>
            </a:pPr>
            <a:r>
              <a:rPr lang="ru-RU" sz="4100" b="1" dirty="0" smtClean="0">
                <a:solidFill>
                  <a:srgbClr val="134D19"/>
                </a:solidFill>
              </a:rPr>
              <a:t>Поднимают плечи, удивляются.</a:t>
            </a:r>
          </a:p>
          <a:p>
            <a:pPr>
              <a:buNone/>
            </a:pPr>
            <a:r>
              <a:rPr lang="ru-RU" sz="4100" b="1" dirty="0" smtClean="0">
                <a:solidFill>
                  <a:srgbClr val="134D19"/>
                </a:solidFill>
              </a:rPr>
              <a:t>Я – молодец ! Большой палец вытягивают вперед.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r>
              <a:rPr lang="ru-RU" sz="4000" b="1" u="sng" dirty="0" smtClean="0">
                <a:solidFill>
                  <a:srgbClr val="C00000"/>
                </a:solidFill>
              </a:rPr>
              <a:t> « Животные Севера»</a:t>
            </a:r>
          </a:p>
          <a:p>
            <a:pPr>
              <a:buNone/>
            </a:pPr>
            <a:endParaRPr lang="ru-RU" sz="4000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134D19"/>
                </a:solidFill>
              </a:rPr>
              <a:t>Тепы – </a:t>
            </a:r>
            <a:r>
              <a:rPr lang="ru-RU" sz="4400" b="1" dirty="0" err="1" smtClean="0">
                <a:solidFill>
                  <a:srgbClr val="134D19"/>
                </a:solidFill>
              </a:rPr>
              <a:t>тяпы</a:t>
            </a:r>
            <a:r>
              <a:rPr lang="ru-RU" sz="4400" b="1" dirty="0" smtClean="0">
                <a:solidFill>
                  <a:srgbClr val="134D19"/>
                </a:solidFill>
              </a:rPr>
              <a:t>, </a:t>
            </a:r>
            <a:r>
              <a:rPr lang="ru-RU" sz="4400" b="1" dirty="0" err="1" smtClean="0">
                <a:solidFill>
                  <a:srgbClr val="134D19"/>
                </a:solidFill>
              </a:rPr>
              <a:t>тепы</a:t>
            </a:r>
            <a:r>
              <a:rPr lang="ru-RU" sz="4400" b="1" dirty="0" smtClean="0">
                <a:solidFill>
                  <a:srgbClr val="134D19"/>
                </a:solidFill>
              </a:rPr>
              <a:t> – </a:t>
            </a:r>
            <a:r>
              <a:rPr lang="ru-RU" sz="4400" b="1" dirty="0" err="1" smtClean="0">
                <a:solidFill>
                  <a:srgbClr val="134D19"/>
                </a:solidFill>
              </a:rPr>
              <a:t>тяпы</a:t>
            </a:r>
            <a:r>
              <a:rPr lang="ru-RU" sz="4400" b="1" dirty="0" smtClean="0">
                <a:solidFill>
                  <a:srgbClr val="134D19"/>
                </a:solidFill>
              </a:rPr>
              <a:t>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134D19"/>
                </a:solidFill>
              </a:rPr>
              <a:t>Это ласты , а не лапы.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134D19"/>
                </a:solidFill>
              </a:rPr>
              <a:t>У тюленей ласты эти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134D19"/>
                </a:solidFill>
              </a:rPr>
              <a:t>Носят мамы, папы, дети.</a:t>
            </a:r>
          </a:p>
          <a:p>
            <a:pPr>
              <a:buNone/>
            </a:pPr>
            <a:endParaRPr lang="ru-RU" b="1" dirty="0" smtClean="0">
              <a:solidFill>
                <a:srgbClr val="134D19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42"/>
            <a:ext cx="7972452" cy="5626121"/>
          </a:xfrm>
        </p:spPr>
        <p:txBody>
          <a:bodyPr/>
          <a:lstStyle/>
          <a:p>
            <a:pPr algn="ctr">
              <a:buNone/>
            </a:pPr>
            <a:r>
              <a:rPr lang="ru-RU" sz="4400" b="1" u="sng" dirty="0" smtClean="0">
                <a:solidFill>
                  <a:srgbClr val="C00000"/>
                </a:solidFill>
              </a:rPr>
              <a:t> « Насекомые»</a:t>
            </a:r>
            <a:endParaRPr lang="ru-RU" sz="4400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134D19"/>
                </a:solidFill>
              </a:rPr>
              <a:t>Дружно пальчики считаем – насекомых называем.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134D19"/>
                </a:solidFill>
              </a:rPr>
              <a:t>Бабочка, кузнечик, муха, это жук с зеленым брюхом.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134D19"/>
                </a:solidFill>
              </a:rPr>
              <a:t>Это кто же тут звенит 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134D19"/>
                </a:solidFill>
              </a:rPr>
              <a:t>Ой, сюда комар летит !</a:t>
            </a:r>
          </a:p>
          <a:p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H="1">
            <a:off x="1375115" y="1772816"/>
            <a:ext cx="650085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</a:t>
            </a:r>
            <a:endParaRPr lang="ru-RU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внимание!</a:t>
            </a:r>
          </a:p>
          <a:p>
            <a:pPr algn="ctr"/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8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8770" y="764704"/>
            <a:ext cx="8215005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«Истоки 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способностей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 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дарований </a:t>
            </a:r>
            <a:r>
              <a:rPr lang="ru-RU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детей </a:t>
            </a:r>
            <a:endParaRPr lang="ru-RU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134D1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находятся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 </a:t>
            </a:r>
            <a:r>
              <a:rPr lang="ru-RU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кончиках их пальцев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34D1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ru-RU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i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В.А. Сухомлинский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1412776"/>
            <a:ext cx="8416535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овокупность скоординированных 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нервной, 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мышечной и </a:t>
            </a:r>
            <a:endParaRPr lang="ru-RU" sz="3200" b="1" cap="none" spc="0" dirty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костной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систем, часто в сочетании </a:t>
            </a:r>
            <a:b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зрительной 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системой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выполнении 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мелких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точных 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движений   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кистями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пальцами рук и ног. </a:t>
            </a:r>
            <a:endParaRPr lang="ru-RU" sz="32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применении к моторным 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навыкам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руки </a:t>
            </a:r>
            <a:endParaRPr lang="ru-RU" sz="32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пальцев часто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используется </a:t>
            </a:r>
            <a:endParaRPr lang="ru-RU" sz="32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ловкость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06654" y="529961"/>
            <a:ext cx="6438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Мелкая моторика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722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7367" y="303039"/>
            <a:ext cx="2632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5240" y="1226369"/>
            <a:ext cx="772416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Воздействие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биологически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активные точки </a:t>
            </a:r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организма. 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Улучшение координации  и точности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движений руки и глаза, гибкость рук, 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ритмичность.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Содействовать нормализации речевой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функции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*Стимулирование речевых зон </a:t>
            </a:r>
            <a:r>
              <a:rPr lang="ru-RU" sz="32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коры </a:t>
            </a:r>
            <a:endParaRPr lang="ru-RU" sz="3200" b="1" dirty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головного мозга .</a:t>
            </a:r>
            <a:endParaRPr lang="ru-RU" sz="3200" b="1" cap="none" spc="0" dirty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9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85794"/>
            <a:ext cx="764386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ru-RU" sz="2400" b="1" dirty="0">
                <a:solidFill>
                  <a:srgbClr val="00B050"/>
                </a:solidFill>
              </a:rPr>
              <a:t>     </a:t>
            </a:r>
            <a:r>
              <a:rPr lang="ru-RU" sz="3200" b="1" dirty="0">
                <a:solidFill>
                  <a:srgbClr val="134D19"/>
                </a:solidFill>
              </a:rPr>
              <a:t>Уровень развития мелкой моторики - один из показателей 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i="1" dirty="0">
                <a:solidFill>
                  <a:srgbClr val="C00000"/>
                </a:solidFill>
              </a:rPr>
              <a:t>интеллектуальной готовности</a:t>
            </a:r>
            <a:r>
              <a:rPr lang="ru-RU" sz="3200" b="1" i="1" dirty="0">
                <a:solidFill>
                  <a:srgbClr val="134D19"/>
                </a:solidFill>
              </a:rPr>
              <a:t> </a:t>
            </a:r>
            <a:r>
              <a:rPr lang="ru-RU" sz="3200" b="1" dirty="0">
                <a:solidFill>
                  <a:srgbClr val="134D19"/>
                </a:solidFill>
              </a:rPr>
              <a:t>к школьному  обучению.</a:t>
            </a:r>
          </a:p>
          <a:p>
            <a:pPr>
              <a:spcBef>
                <a:spcPts val="2400"/>
              </a:spcBef>
            </a:pPr>
            <a:r>
              <a:rPr lang="ru-RU" sz="3200" b="1" dirty="0">
                <a:solidFill>
                  <a:srgbClr val="134D19"/>
                </a:solidFill>
              </a:rPr>
              <a:t>Ребёнок, у которого достаточно хорошо развита мелкая моторика, умеет логически рассуждать, у него высокий уровень развития </a:t>
            </a:r>
            <a:r>
              <a:rPr lang="ru-RU" sz="3200" b="1" dirty="0" smtClean="0">
                <a:solidFill>
                  <a:srgbClr val="134D19"/>
                </a:solidFill>
              </a:rPr>
              <a:t>памяти, внимания</a:t>
            </a:r>
            <a:r>
              <a:rPr lang="ru-RU" sz="3200" b="1" dirty="0">
                <a:solidFill>
                  <a:srgbClr val="134D19"/>
                </a:solidFill>
              </a:rPr>
              <a:t> </a:t>
            </a:r>
            <a:r>
              <a:rPr lang="ru-RU" sz="3200" b="1" dirty="0" smtClean="0">
                <a:solidFill>
                  <a:srgbClr val="134D19"/>
                </a:solidFill>
              </a:rPr>
              <a:t>и </a:t>
            </a:r>
            <a:r>
              <a:rPr lang="ru-RU" sz="3200" b="1" dirty="0">
                <a:solidFill>
                  <a:srgbClr val="134D19"/>
                </a:solidFill>
              </a:rPr>
              <a:t>связной речи.</a:t>
            </a:r>
          </a:p>
        </p:txBody>
      </p:sp>
    </p:spTree>
    <p:extLst>
      <p:ext uri="{BB962C8B-B14F-4D97-AF65-F5344CB8AC3E}">
        <p14:creationId xmlns:p14="http://schemas.microsoft.com/office/powerpoint/2010/main" val="319986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73864" y="260648"/>
            <a:ext cx="57962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Зачем нужно развивать</a:t>
            </a:r>
            <a:br>
              <a:rPr lang="ru-RU" sz="4000" b="1" cap="none" spc="50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cap="none" spc="50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мелкую моторику?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8412" y="1584086"/>
            <a:ext cx="8154733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* </a:t>
            </a:r>
            <a:r>
              <a:rPr lang="ru-RU" sz="36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Мелкая </a:t>
            </a:r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моторика – </a:t>
            </a:r>
            <a:r>
              <a:rPr lang="ru-RU" sz="36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основа </a:t>
            </a:r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развития </a:t>
            </a:r>
            <a:endParaRPr lang="ru-RU" sz="36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36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               психических процессов: </a:t>
            </a:r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внимания, </a:t>
            </a:r>
            <a:endParaRPr lang="ru-RU" sz="36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36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              памяти, восприятия, мышления </a:t>
            </a:r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и </a:t>
            </a:r>
            <a:endParaRPr lang="ru-RU" sz="36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36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              речи</a:t>
            </a:r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ru-RU" sz="36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пространственных представлений.</a:t>
            </a:r>
            <a:endParaRPr lang="ru-RU" sz="3600" b="1" cap="none" spc="0" dirty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488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7491" y="404664"/>
            <a:ext cx="669933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Трудности при недостатках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развития </a:t>
            </a:r>
            <a:endParaRPr lang="ru-RU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мелкой </a:t>
            </a:r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моторики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3" y="2143116"/>
            <a:ext cx="7358115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8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способны провести прямую линию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вертикальную, </a:t>
            </a:r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горизонтальную</a:t>
            </a:r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Испытывают </a:t>
            </a:r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трудность формирования </a:t>
            </a:r>
            <a:endParaRPr lang="ru-RU" sz="28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правильно </a:t>
            </a:r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траектории </a:t>
            </a:r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движений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выполнении графического </a:t>
            </a:r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элемента </a:t>
            </a:r>
            <a:endParaRPr lang="ru-RU" sz="28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цифры, геометрической </a:t>
            </a:r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фигуры</a:t>
            </a:r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</a:p>
          <a:p>
            <a:pPr algn="ctr"/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Отсутствует желание рисовать, лепить, </a:t>
            </a:r>
            <a:endParaRPr lang="ru-RU" sz="2800" b="1" cap="none" spc="0" dirty="0" smtClean="0">
              <a:ln w="11430"/>
              <a:solidFill>
                <a:srgbClr val="134D1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заниматься </a:t>
            </a:r>
            <a:r>
              <a:rPr lang="ru-RU" sz="28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ручным трудом.</a:t>
            </a:r>
          </a:p>
        </p:txBody>
      </p:sp>
    </p:spTree>
    <p:extLst>
      <p:ext uri="{BB962C8B-B14F-4D97-AF65-F5344CB8AC3E}">
        <p14:creationId xmlns:p14="http://schemas.microsoft.com/office/powerpoint/2010/main" val="409581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21" t="2734" r="31842" b="52414"/>
          <a:stretch>
            <a:fillRect/>
          </a:stretch>
        </p:blipFill>
        <p:spPr bwMode="auto">
          <a:xfrm>
            <a:off x="5724128" y="2420888"/>
            <a:ext cx="2581672" cy="359891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590181" y="2449286"/>
            <a:ext cx="508478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головного мозга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Состояние желудка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Состояние кишечника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печени и почек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сердца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80112" y="2924944"/>
            <a:ext cx="432048" cy="10081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072066" y="2786058"/>
            <a:ext cx="1582466" cy="642942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500694" y="2857496"/>
            <a:ext cx="1601148" cy="107157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572132" y="3143249"/>
            <a:ext cx="1875432" cy="114300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4643438" y="3643314"/>
            <a:ext cx="3311228" cy="142876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44489" y="672913"/>
            <a:ext cx="81908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Влияние  мелкой моторики 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развитие 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всего организма ребёнка</a:t>
            </a:r>
          </a:p>
        </p:txBody>
      </p:sp>
    </p:spTree>
    <p:extLst>
      <p:ext uri="{BB962C8B-B14F-4D97-AF65-F5344CB8AC3E}">
        <p14:creationId xmlns:p14="http://schemas.microsoft.com/office/powerpoint/2010/main" val="355910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630</Words>
  <Application>Microsoft Office PowerPoint</Application>
  <PresentationFormat>Экран (4:3)</PresentationFormat>
  <Paragraphs>164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ДИНАМИЧЕСКИЕ упражнения  Кулак-ребро-ладонь</vt:lpstr>
      <vt:lpstr>Презентация PowerPoint</vt:lpstr>
      <vt:lpstr> Использование Су-Джок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89</cp:revision>
  <dcterms:created xsi:type="dcterms:W3CDTF">2013-08-18T05:10:05Z</dcterms:created>
  <dcterms:modified xsi:type="dcterms:W3CDTF">2023-02-16T01:00:02Z</dcterms:modified>
</cp:coreProperties>
</file>