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96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7561B-331C-4FD2-B064-2196605BA991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6710-6BC7-4117-AA85-C1E87C0D6B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7561B-331C-4FD2-B064-2196605BA991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6710-6BC7-4117-AA85-C1E87C0D6B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7561B-331C-4FD2-B064-2196605BA991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6710-6BC7-4117-AA85-C1E87C0D6B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7561B-331C-4FD2-B064-2196605BA991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6710-6BC7-4117-AA85-C1E87C0D6B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7561B-331C-4FD2-B064-2196605BA991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6710-6BC7-4117-AA85-C1E87C0D6B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7561B-331C-4FD2-B064-2196605BA991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6710-6BC7-4117-AA85-C1E87C0D6B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7561B-331C-4FD2-B064-2196605BA991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6710-6BC7-4117-AA85-C1E87C0D6B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7561B-331C-4FD2-B064-2196605BA991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6710-6BC7-4117-AA85-C1E87C0D6B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7561B-331C-4FD2-B064-2196605BA991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6710-6BC7-4117-AA85-C1E87C0D6B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7561B-331C-4FD2-B064-2196605BA991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6710-6BC7-4117-AA85-C1E87C0D6B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7561B-331C-4FD2-B064-2196605BA991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6710-6BC7-4117-AA85-C1E87C0D6B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7561B-331C-4FD2-B064-2196605BA991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A6710-6BC7-4117-AA85-C1E87C0D6B9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r="6452" b="14815"/>
          <a:stretch>
            <a:fillRect/>
          </a:stretch>
        </p:blipFill>
        <p:spPr bwMode="auto">
          <a:xfrm>
            <a:off x="0" y="571480"/>
            <a:ext cx="4143371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0" y="0"/>
            <a:ext cx="31550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ФИ</a:t>
            </a:r>
            <a:r>
              <a:rPr lang="ru-RU" sz="1200" dirty="0" smtClean="0">
                <a:solidFill>
                  <a:prstClr val="black">
                    <a:tint val="75000"/>
                  </a:prstClr>
                </a:solidFill>
              </a:rPr>
              <a:t>  ___________________________________</a:t>
            </a:r>
            <a:endParaRPr lang="ru-RU" sz="1200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-214346" y="285728"/>
            <a:ext cx="4605350" cy="6572272"/>
            <a:chOff x="-214346" y="285728"/>
            <a:chExt cx="4605350" cy="6572272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0" y="285728"/>
              <a:ext cx="9412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spcBef>
                  <a:spcPct val="20000"/>
                </a:spcBef>
              </a:pPr>
              <a:r>
                <a:rPr lang="ru-RU" sz="12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1. Вычисли </a:t>
              </a:r>
              <a:endParaRPr lang="ru-RU" sz="12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-214346" y="642918"/>
              <a:ext cx="2071670" cy="155734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spcBef>
                  <a:spcPct val="20000"/>
                </a:spcBef>
              </a:pPr>
              <a:r>
                <a:rPr lang="ru-RU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2 + 1 = </a:t>
              </a:r>
            </a:p>
            <a:p>
              <a:pPr lvl="0" algn="ctr">
                <a:spcBef>
                  <a:spcPct val="20000"/>
                </a:spcBef>
              </a:pPr>
              <a:r>
                <a:rPr lang="ru-RU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8 – 1 = </a:t>
              </a:r>
            </a:p>
            <a:p>
              <a:pPr lvl="0" algn="ctr">
                <a:spcBef>
                  <a:spcPct val="20000"/>
                </a:spcBef>
              </a:pPr>
              <a:r>
                <a:rPr lang="ru-RU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9 – 2 = </a:t>
              </a:r>
              <a:endParaRPr lang="ru-RU" sz="28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1785918" y="714356"/>
              <a:ext cx="2071670" cy="155734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spcBef>
                  <a:spcPct val="20000"/>
                </a:spcBef>
              </a:pPr>
              <a:r>
                <a:rPr lang="ru-RU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4 + 1 = </a:t>
              </a:r>
            </a:p>
            <a:p>
              <a:pPr lvl="0" algn="ctr">
                <a:spcBef>
                  <a:spcPct val="20000"/>
                </a:spcBef>
              </a:pPr>
              <a:r>
                <a:rPr lang="ru-RU" sz="28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6</a:t>
              </a:r>
              <a:r>
                <a:rPr lang="ru-RU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 </a:t>
              </a:r>
              <a:r>
                <a:rPr lang="ru-RU" sz="28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+</a:t>
              </a:r>
              <a:r>
                <a:rPr lang="ru-RU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 2 = </a:t>
              </a:r>
            </a:p>
            <a:p>
              <a:pPr lvl="0" algn="ctr">
                <a:spcBef>
                  <a:spcPct val="20000"/>
                </a:spcBef>
              </a:pPr>
              <a:r>
                <a:rPr lang="ru-RU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1 0 – 2 = </a:t>
              </a:r>
              <a:endParaRPr lang="ru-RU" sz="28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0" y="2143116"/>
              <a:ext cx="1198020" cy="4985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spcBef>
                  <a:spcPct val="20000"/>
                </a:spcBef>
              </a:pPr>
              <a:r>
                <a:rPr lang="ru-RU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2. Реши задачу.</a:t>
              </a:r>
            </a:p>
            <a:p>
              <a:pPr lvl="0" algn="ctr">
                <a:spcBef>
                  <a:spcPct val="20000"/>
                </a:spcBef>
              </a:pPr>
              <a:endParaRPr lang="ru-RU" sz="12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0" y="2357430"/>
              <a:ext cx="3585212" cy="4985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just">
                <a:spcBef>
                  <a:spcPct val="20000"/>
                </a:spcBef>
              </a:pPr>
              <a:r>
                <a:rPr lang="ru-RU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У кошки 5 котят. Из них 2 серых, остальные черные.</a:t>
              </a:r>
              <a:endParaRPr lang="ru-RU" sz="12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  <a:p>
              <a:pPr lvl="0" algn="just">
                <a:spcBef>
                  <a:spcPct val="20000"/>
                </a:spcBef>
              </a:pPr>
              <a:r>
                <a:rPr lang="ru-RU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 Сколько черных котят?</a:t>
              </a:r>
              <a:endParaRPr lang="ru-RU" sz="12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2"/>
            <a:srcRect r="6452" b="44445"/>
            <a:stretch>
              <a:fillRect/>
            </a:stretch>
          </p:blipFill>
          <p:spPr bwMode="auto">
            <a:xfrm>
              <a:off x="0" y="2857496"/>
              <a:ext cx="4143372" cy="1071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4" name="Прямоугольник 13"/>
            <p:cNvSpPr/>
            <p:nvPr/>
          </p:nvSpPr>
          <p:spPr>
            <a:xfrm>
              <a:off x="0" y="3929066"/>
              <a:ext cx="2000232" cy="4985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spcBef>
                  <a:spcPct val="20000"/>
                </a:spcBef>
              </a:pPr>
              <a:r>
                <a:rPr lang="ru-RU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3. Соедини записи линией .</a:t>
              </a:r>
            </a:p>
            <a:p>
              <a:pPr lvl="0" algn="ctr">
                <a:spcBef>
                  <a:spcPct val="20000"/>
                </a:spcBef>
              </a:pPr>
              <a:endParaRPr lang="ru-RU" sz="12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0" y="4214818"/>
              <a:ext cx="4071934" cy="20497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just">
                <a:spcBef>
                  <a:spcPct val="20000"/>
                </a:spcBef>
              </a:pPr>
              <a:r>
                <a:rPr lang="ru-RU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На ветке было 6 птиц.                       Решение </a:t>
              </a:r>
            </a:p>
            <a:p>
              <a:pPr lvl="0" algn="just">
                <a:spcBef>
                  <a:spcPct val="20000"/>
                </a:spcBef>
              </a:pPr>
              <a:r>
                <a:rPr lang="ru-RU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Улетели 2 птицы. </a:t>
              </a:r>
            </a:p>
            <a:p>
              <a:pPr lvl="0" algn="just">
                <a:spcBef>
                  <a:spcPct val="20000"/>
                </a:spcBef>
              </a:pPr>
              <a:endParaRPr lang="ru-RU" sz="12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  <a:p>
              <a:pPr lvl="0" algn="just">
                <a:spcBef>
                  <a:spcPct val="20000"/>
                </a:spcBef>
              </a:pPr>
              <a:r>
                <a:rPr lang="ru-RU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Сколько птиц осталось?                       Условие</a:t>
              </a:r>
            </a:p>
            <a:p>
              <a:pPr lvl="0" algn="just">
                <a:spcBef>
                  <a:spcPct val="20000"/>
                </a:spcBef>
              </a:pPr>
              <a:endParaRPr lang="ru-RU" sz="12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  <a:p>
              <a:pPr lvl="0" algn="just">
                <a:spcBef>
                  <a:spcPct val="20000"/>
                </a:spcBef>
              </a:pPr>
              <a:r>
                <a:rPr lang="ru-RU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6-2 = 4                                                       Ответ</a:t>
              </a:r>
            </a:p>
            <a:p>
              <a:pPr lvl="0" algn="just">
                <a:spcBef>
                  <a:spcPct val="20000"/>
                </a:spcBef>
              </a:pPr>
              <a:endParaRPr lang="ru-RU" sz="12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  <a:p>
              <a:pPr lvl="0" algn="just">
                <a:spcBef>
                  <a:spcPct val="20000"/>
                </a:spcBef>
              </a:pPr>
              <a:r>
                <a:rPr lang="ru-RU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4 птицы                                                      Вопрос </a:t>
              </a:r>
            </a:p>
            <a:p>
              <a:pPr lvl="0" algn="just">
                <a:spcBef>
                  <a:spcPct val="20000"/>
                </a:spcBef>
              </a:pPr>
              <a:endParaRPr lang="ru-RU" sz="12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0" y="6000768"/>
              <a:ext cx="357186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just">
                <a:spcBef>
                  <a:spcPct val="20000"/>
                </a:spcBef>
              </a:pPr>
              <a:r>
                <a:rPr lang="ru-RU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4.</a:t>
              </a:r>
              <a:r>
                <a:rPr lang="ru-RU" sz="12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 </a:t>
              </a:r>
              <a:r>
                <a:rPr lang="ru-RU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Восстанови цепочку вычислений</a:t>
              </a:r>
            </a:p>
          </p:txBody>
        </p:sp>
        <p:pic>
          <p:nvPicPr>
            <p:cNvPr id="18" name="Рисунок 17" descr="9ZsXGNt-02M.jpg"/>
            <p:cNvPicPr>
              <a:picLocks noChangeAspect="1"/>
            </p:cNvPicPr>
            <p:nvPr/>
          </p:nvPicPr>
          <p:blipFill>
            <a:blip r:embed="rId3"/>
            <a:srcRect l="3801" t="2296" r="18327" b="81112"/>
            <a:stretch>
              <a:fillRect/>
            </a:stretch>
          </p:blipFill>
          <p:spPr>
            <a:xfrm>
              <a:off x="0" y="6286520"/>
              <a:ext cx="4391004" cy="571480"/>
            </a:xfrm>
            <a:prstGeom prst="rect">
              <a:avLst/>
            </a:prstGeom>
          </p:spPr>
        </p:pic>
      </p:grpSp>
      <p:sp>
        <p:nvSpPr>
          <p:cNvPr id="31" name="Прямоугольник 30"/>
          <p:cNvSpPr/>
          <p:nvPr/>
        </p:nvSpPr>
        <p:spPr>
          <a:xfrm>
            <a:off x="4643438" y="0"/>
            <a:ext cx="31550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ФИ</a:t>
            </a:r>
            <a:r>
              <a:rPr lang="ru-RU" sz="1200" dirty="0" smtClean="0">
                <a:solidFill>
                  <a:prstClr val="black">
                    <a:tint val="75000"/>
                  </a:prstClr>
                </a:solidFill>
              </a:rPr>
              <a:t>  ___________________________________</a:t>
            </a:r>
            <a:endParaRPr lang="ru-RU" sz="1200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2"/>
          <a:srcRect r="6452" b="14815"/>
          <a:stretch>
            <a:fillRect/>
          </a:stretch>
        </p:blipFill>
        <p:spPr bwMode="auto">
          <a:xfrm>
            <a:off x="4786314" y="500042"/>
            <a:ext cx="4143371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4" name="Группа 33"/>
          <p:cNvGrpSpPr/>
          <p:nvPr/>
        </p:nvGrpSpPr>
        <p:grpSpPr>
          <a:xfrm>
            <a:off x="4538650" y="285728"/>
            <a:ext cx="4357718" cy="5992039"/>
            <a:chOff x="-214346" y="285728"/>
            <a:chExt cx="4357718" cy="5992039"/>
          </a:xfrm>
        </p:grpSpPr>
        <p:sp>
          <p:nvSpPr>
            <p:cNvPr id="35" name="Прямоугольник 34"/>
            <p:cNvSpPr/>
            <p:nvPr/>
          </p:nvSpPr>
          <p:spPr>
            <a:xfrm>
              <a:off x="0" y="285728"/>
              <a:ext cx="9412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spcBef>
                  <a:spcPct val="20000"/>
                </a:spcBef>
              </a:pPr>
              <a:r>
                <a:rPr lang="ru-RU" sz="12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1. Вычисли </a:t>
              </a:r>
              <a:endParaRPr lang="ru-RU" sz="12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-214346" y="642918"/>
              <a:ext cx="2071670" cy="155734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spcBef>
                  <a:spcPct val="20000"/>
                </a:spcBef>
              </a:pPr>
              <a:r>
                <a:rPr lang="ru-RU" sz="28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3</a:t>
              </a:r>
              <a:r>
                <a:rPr lang="ru-RU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 + 1 = </a:t>
              </a:r>
            </a:p>
            <a:p>
              <a:pPr lvl="0" algn="ctr">
                <a:spcBef>
                  <a:spcPct val="20000"/>
                </a:spcBef>
              </a:pPr>
              <a:r>
                <a:rPr lang="ru-RU" sz="28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9</a:t>
              </a:r>
              <a:r>
                <a:rPr lang="ru-RU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 – 2 = </a:t>
              </a:r>
            </a:p>
            <a:p>
              <a:pPr lvl="0" algn="ctr">
                <a:spcBef>
                  <a:spcPct val="20000"/>
                </a:spcBef>
              </a:pPr>
              <a:r>
                <a:rPr lang="ru-RU" sz="28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6</a:t>
              </a:r>
              <a:r>
                <a:rPr lang="ru-RU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 – 2 = </a:t>
              </a:r>
              <a:endParaRPr lang="ru-RU" sz="28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1890706" y="642918"/>
              <a:ext cx="2071670" cy="155734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spcBef>
                  <a:spcPct val="20000"/>
                </a:spcBef>
              </a:pPr>
              <a:r>
                <a:rPr lang="ru-RU" sz="28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5</a:t>
              </a:r>
              <a:r>
                <a:rPr lang="ru-RU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 + 1 = </a:t>
              </a:r>
            </a:p>
            <a:p>
              <a:pPr lvl="0" algn="ctr">
                <a:spcBef>
                  <a:spcPct val="20000"/>
                </a:spcBef>
              </a:pPr>
              <a:r>
                <a:rPr lang="ru-RU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3 </a:t>
              </a:r>
              <a:r>
                <a:rPr lang="ru-RU" sz="28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+</a:t>
              </a:r>
              <a:r>
                <a:rPr lang="ru-RU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 2 = </a:t>
              </a:r>
            </a:p>
            <a:p>
              <a:pPr lvl="0" algn="ctr">
                <a:spcBef>
                  <a:spcPct val="20000"/>
                </a:spcBef>
              </a:pPr>
              <a:r>
                <a:rPr lang="ru-RU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1 0 – 4   = </a:t>
              </a:r>
              <a:endParaRPr lang="ru-RU" sz="28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0" y="2143116"/>
              <a:ext cx="1198020" cy="4985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spcBef>
                  <a:spcPct val="20000"/>
                </a:spcBef>
              </a:pPr>
              <a:r>
                <a:rPr lang="ru-RU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2. Реши задачу.</a:t>
              </a:r>
            </a:p>
            <a:p>
              <a:pPr lvl="0" algn="ctr">
                <a:spcBef>
                  <a:spcPct val="20000"/>
                </a:spcBef>
              </a:pPr>
              <a:endParaRPr lang="ru-RU" sz="12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0" y="2357430"/>
              <a:ext cx="3585212" cy="4985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just">
                <a:spcBef>
                  <a:spcPct val="20000"/>
                </a:spcBef>
              </a:pPr>
              <a:r>
                <a:rPr lang="ru-RU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У кошки 6 котят. Из них </a:t>
              </a:r>
              <a:r>
                <a:rPr lang="ru-RU" sz="12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3</a:t>
              </a:r>
              <a:r>
                <a:rPr lang="ru-RU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 серых, остальные черные.</a:t>
              </a:r>
              <a:endParaRPr lang="ru-RU" sz="12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  <a:p>
              <a:pPr lvl="0" algn="just">
                <a:spcBef>
                  <a:spcPct val="20000"/>
                </a:spcBef>
              </a:pPr>
              <a:r>
                <a:rPr lang="ru-RU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 Сколько черных котят?</a:t>
              </a:r>
              <a:endParaRPr lang="ru-RU" sz="12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pic>
          <p:nvPicPr>
            <p:cNvPr id="40" name="Picture 2"/>
            <p:cNvPicPr>
              <a:picLocks noChangeAspect="1" noChangeArrowheads="1"/>
            </p:cNvPicPr>
            <p:nvPr/>
          </p:nvPicPr>
          <p:blipFill>
            <a:blip r:embed="rId2"/>
            <a:srcRect r="6452" b="44445"/>
            <a:stretch>
              <a:fillRect/>
            </a:stretch>
          </p:blipFill>
          <p:spPr bwMode="auto">
            <a:xfrm>
              <a:off x="0" y="2857496"/>
              <a:ext cx="4143372" cy="1071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1" name="Прямоугольник 40"/>
            <p:cNvSpPr/>
            <p:nvPr/>
          </p:nvSpPr>
          <p:spPr>
            <a:xfrm>
              <a:off x="0" y="3929066"/>
              <a:ext cx="2000232" cy="4985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spcBef>
                  <a:spcPct val="20000"/>
                </a:spcBef>
              </a:pPr>
              <a:r>
                <a:rPr lang="ru-RU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3. Соедини записи линией .</a:t>
              </a:r>
            </a:p>
            <a:p>
              <a:pPr lvl="0" algn="ctr">
                <a:spcBef>
                  <a:spcPct val="20000"/>
                </a:spcBef>
              </a:pPr>
              <a:endParaRPr lang="ru-RU" sz="12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0" y="4214818"/>
              <a:ext cx="4071934" cy="20497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just">
                <a:spcBef>
                  <a:spcPct val="20000"/>
                </a:spcBef>
              </a:pPr>
              <a:r>
                <a:rPr lang="ru-RU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На ветке было 8 птиц.                       Решение </a:t>
              </a:r>
            </a:p>
            <a:p>
              <a:pPr lvl="0" algn="just">
                <a:spcBef>
                  <a:spcPct val="20000"/>
                </a:spcBef>
              </a:pPr>
              <a:r>
                <a:rPr lang="ru-RU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Улетели 3 птицы. </a:t>
              </a:r>
            </a:p>
            <a:p>
              <a:pPr lvl="0" algn="just">
                <a:spcBef>
                  <a:spcPct val="20000"/>
                </a:spcBef>
              </a:pPr>
              <a:endParaRPr lang="ru-RU" sz="12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  <a:p>
              <a:pPr lvl="0" algn="just">
                <a:spcBef>
                  <a:spcPct val="20000"/>
                </a:spcBef>
              </a:pPr>
              <a:r>
                <a:rPr lang="ru-RU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Сколько птиц осталось?                       Условие</a:t>
              </a:r>
            </a:p>
            <a:p>
              <a:pPr lvl="0" algn="just">
                <a:spcBef>
                  <a:spcPct val="20000"/>
                </a:spcBef>
              </a:pPr>
              <a:endParaRPr lang="ru-RU" sz="12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  <a:p>
              <a:pPr lvl="0" algn="just">
                <a:spcBef>
                  <a:spcPct val="20000"/>
                </a:spcBef>
              </a:pPr>
              <a:r>
                <a:rPr lang="ru-RU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8-3 = 5                                                       Ответ</a:t>
              </a:r>
            </a:p>
            <a:p>
              <a:pPr lvl="0" algn="just">
                <a:spcBef>
                  <a:spcPct val="20000"/>
                </a:spcBef>
              </a:pPr>
              <a:endParaRPr lang="ru-RU" sz="12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  <a:p>
              <a:pPr lvl="0" algn="just">
                <a:spcBef>
                  <a:spcPct val="20000"/>
                </a:spcBef>
              </a:pPr>
              <a:r>
                <a:rPr lang="ru-RU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4 птицы                                                      Вопрос </a:t>
              </a:r>
            </a:p>
            <a:p>
              <a:pPr lvl="0" algn="just">
                <a:spcBef>
                  <a:spcPct val="20000"/>
                </a:spcBef>
              </a:pPr>
              <a:endParaRPr lang="ru-RU" sz="12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0" y="6000768"/>
              <a:ext cx="357186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just">
                <a:spcBef>
                  <a:spcPct val="20000"/>
                </a:spcBef>
              </a:pPr>
              <a:r>
                <a:rPr lang="ru-RU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4.</a:t>
              </a:r>
              <a:r>
                <a:rPr lang="ru-RU" sz="12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 </a:t>
              </a:r>
              <a:r>
                <a:rPr lang="ru-RU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Восстанови цепочку вычислений</a:t>
              </a:r>
            </a:p>
          </p:txBody>
        </p:sp>
      </p:grpSp>
      <p:pic>
        <p:nvPicPr>
          <p:cNvPr id="45" name="Рисунок 44" descr="9ZsXGNt-02M.jpg"/>
          <p:cNvPicPr>
            <a:picLocks noChangeAspect="1"/>
          </p:cNvPicPr>
          <p:nvPr/>
        </p:nvPicPr>
        <p:blipFill>
          <a:blip r:embed="rId3"/>
          <a:srcRect l="1858" t="20962" r="19594" b="62445"/>
          <a:stretch>
            <a:fillRect/>
          </a:stretch>
        </p:blipFill>
        <p:spPr>
          <a:xfrm>
            <a:off x="4714844" y="6286496"/>
            <a:ext cx="4429156" cy="57150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174</Words>
  <Application>Microsoft Office PowerPoint</Application>
  <PresentationFormat>Экран (4:3)</PresentationFormat>
  <Paragraphs>42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3</cp:revision>
  <dcterms:created xsi:type="dcterms:W3CDTF">2023-11-28T09:37:01Z</dcterms:created>
  <dcterms:modified xsi:type="dcterms:W3CDTF">2023-11-28T10:00:44Z</dcterms:modified>
</cp:coreProperties>
</file>