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128" y="739343"/>
            <a:ext cx="677621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Противогрибковые</a:t>
            </a: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л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екарственные </a:t>
            </a:r>
          </a:p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препараты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5976" y="6165304"/>
            <a:ext cx="4788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Специальность 33.02.01 Фармация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656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51344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Наиболее частые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побочные эффекты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азолов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системного применения включают: боль в животе, тошноту, рвоту, диарею, головную боль, повышение активности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трансаминаз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гематологические реакции (тромбоцитопения,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агранулоцитоз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), аллергические реакции — кожная сыпь и др.</a:t>
            </a:r>
          </a:p>
          <a:p>
            <a:pPr indent="457200" algn="just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Азолы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для местного применения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клотримазол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миконазол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 др.) плохо абсорбируются при приеме внутрь, в связи с чем используются для местного лечения. Эти ЛС создают высокие концентрации в эпидермисе и нижележащих слоях кожи. </a:t>
            </a:r>
          </a:p>
        </p:txBody>
      </p:sp>
    </p:spTree>
    <p:extLst>
      <p:ext uri="{BB962C8B-B14F-4D97-AF65-F5344CB8AC3E}">
        <p14:creationId xmlns:p14="http://schemas.microsoft.com/office/powerpoint/2010/main" val="3420313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Аллиламины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— синтетические ЛС. Оказывают преимущественно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фунгицидное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действие, т.е.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вызывает гибель гриба.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Аллиламины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обладают широким спектром активности, однако клиническое значение имеет только их действие на возбудителей дерматомикозов, в связи с чем основными показаниями к назначению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аллиламинов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являются дерматомикозы.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400" b="1" dirty="0" err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Тербинафин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применяют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(крем, гель, мазь, спрей) и внутрь (табл.),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нафтифин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— только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(крем, р-р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наружн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5170" y="116632"/>
            <a:ext cx="41761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Аллиламины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305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80728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противогрибковым препаратам других групп относятся средства для системного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гризеофульвин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флуцитозин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и местного применения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аморолфин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циклопирокс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indent="457200" algn="just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Гризеофульвин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— одно из первых противогрибковых средств природного происхождения — антибиотик, продуцируемый плесневым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грибом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Гризеофульвин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 сих пор остается одним из основных средств лечения дерматомикозов, применяется внутрь 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Аморолфин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— синтетический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антимикотик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широкого спектра действия для местного использования (в виде лака для ногтей).</a:t>
            </a:r>
          </a:p>
          <a:p>
            <a:pPr indent="457200" algn="just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Циклопирокс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— синтетическое ЛС для местного применения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7275"/>
            <a:ext cx="46987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Другие группы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1729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274838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в стадии разработки находятся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антимикотики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являющиеся представителями уже известных групп противогрибковых средств, а также относящиеся к новым классам соединений: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коринекандин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фузакандин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сордарины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циспентацин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азоксибациллин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67614" y="404664"/>
            <a:ext cx="41953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Перспективы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7247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Антимикробные и противогрибковые лекарственные средства/ Под ред. Ю.В.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Немытина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.- М.: Ремедиум, 2002.- С. 57-59.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Базисная и клиническая фармакология/ Под ред. Б.Г.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Катцунга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 пер. с англ. под ред. Э.Э.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Звартау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в 2 т.- М.-СПб.: Бином-Невский диалект, 1998.- Т. 2.- С. 290-297, 555-559.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Виноградов В.М., Каткова Е.Б., Мухин Е.А. Фармакология с рецептурой/ Под ред. В.М. Виноградова.- 4-е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изд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испр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.- СПб.: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СпецЛит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2006.- С. 221-232.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Коротяев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А.И.,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Бабичев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С.А. Медицинская микробиология, иммунология и вирусология: Учебник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мед.вузов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.- 3-е изд.,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испр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и доп.- СПб.: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СпецЛит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2002.- С. 491-511.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Климко Н.Н., Веселов А.В. Новые препараты для лечения инвазивных микозов// Клиническая микробиология и антимикробная терапия.- 2003.- Т. 5.- № 4.- С. 342-353.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Клиническая фармакология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Гудману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Гилману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/ Под общей редакцией А.Г.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Гилмана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Пер. с англ.- М.: Практика, 2006.- с 996-1010.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Машковский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М.Д. Лекарства XX века.- М.: Новая Волна, 1998.- С. 159-161, 250.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Машковский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М.Д. Лекарственные средства: в 2 т.- 14-е изд.- М.: Новая Волна, 2000.- Т. 2.- С. 352-366.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Михайлов И.Б. Настольная книга врача по клинической фармакологии: Руководство для врачей.- СПб.: Фолиант, 2001.- с. 119-126.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Митрофанов В.С. Системные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антифунгальные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препараты// Проблемы медицинской микологии.- 2001. -Т.3, №2. - С.6-14.</a:t>
            </a:r>
          </a:p>
        </p:txBody>
      </p:sp>
    </p:spTree>
    <p:extLst>
      <p:ext uri="{BB962C8B-B14F-4D97-AF65-F5344CB8AC3E}">
        <p14:creationId xmlns:p14="http://schemas.microsoft.com/office/powerpoint/2010/main" val="28594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4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последние десятилетия отмечается значительный рост грибковых заболеваний. Это связано со многими факторами и, в частности, с широким применением в медицинской практике антибиотиков широкого спектра действия, иммунодепрессантов и других групп ЛС.</a:t>
            </a:r>
          </a:p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связи с тенденцией к росту грибковых заболеваний (как поверхностных, так и тяжелых висцеральных микозов, ассоциированных с ВИЧ-инфекцией,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онкогематологическими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заболеваниями), развитием устойчивости возбудителей к имеющимся ЛС, выявлением видов грибов, ранее считавшихся непатогенными (в настоящее время потенциальными возбудителями микозов считаются около 400 видов грибов), возросла потребность в эффективных противогрибковых средствах.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0"/>
            <a:ext cx="38395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Мотивация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49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548" y="332656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Противогрибковые препараты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или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антимикотики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представляют собой достаточно обширный класс разнообразных химических соединений, как природного происхождения, так и полученных путем химического синтеза, которые обладают специфической активностью в отношении патогенных грибов.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3548" y="3212976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Противогрибковые средства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антимикотики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 — лекарственные средства, обладающие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фунгицидным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или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фунгистатическим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действием и применяемые для профилактики и лечения микозов.</a:t>
            </a:r>
          </a:p>
        </p:txBody>
      </p:sp>
    </p:spTree>
    <p:extLst>
      <p:ext uri="{BB962C8B-B14F-4D97-AF65-F5344CB8AC3E}">
        <p14:creationId xmlns:p14="http://schemas.microsoft.com/office/powerpoint/2010/main" val="188343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628800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Грибковые заболевания известны очень давно, еще со времен античности. Однако возбудители дерматомикозов, кандидоза были выявлены только в середине XIX в., к началу XX в. были описаны возбудители многих висцеральных микозов. До появления в медицинской практике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антимикотиков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для лечения микозов использовали антисептики и калия йодид.</a:t>
            </a:r>
          </a:p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1954 г. была обнаружена противогрибковая активность у известного с конца 40-х гг. XX в.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полиенового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антибиотика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нистатина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в связи с чем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нистатин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стал широко применяться для лечения кандидоза. Высокоэффективным противогрибковым средством оказался антибиотик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гризеофульвин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3225" y="188640"/>
            <a:ext cx="7739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Историческая справка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274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753071"/>
            <a:ext cx="40255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Полиены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(антибиотики):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000" dirty="0" err="1"/>
              <a:t>Нистатин</a:t>
            </a:r>
            <a:endParaRPr lang="ru-RU" sz="2000" dirty="0"/>
          </a:p>
          <a:p>
            <a:r>
              <a:rPr lang="ru-RU" sz="2000" dirty="0" err="1"/>
              <a:t>Леворин</a:t>
            </a:r>
            <a:endParaRPr lang="ru-RU" sz="2000" dirty="0"/>
          </a:p>
          <a:p>
            <a:r>
              <a:rPr lang="ru-RU" sz="2000" dirty="0" err="1" smtClean="0"/>
              <a:t>Амфотерицин</a:t>
            </a:r>
            <a:r>
              <a:rPr lang="ru-RU" sz="2000" dirty="0" smtClean="0"/>
              <a:t> </a:t>
            </a:r>
            <a:r>
              <a:rPr lang="ru-RU" sz="2000" dirty="0"/>
              <a:t>В</a:t>
            </a:r>
          </a:p>
          <a:p>
            <a:r>
              <a:rPr lang="ru-RU" sz="2000" dirty="0" err="1"/>
              <a:t>Амфотерицин</a:t>
            </a:r>
            <a:r>
              <a:rPr lang="ru-RU" sz="2000" dirty="0"/>
              <a:t> В </a:t>
            </a:r>
            <a:r>
              <a:rPr lang="ru-RU" sz="2000" dirty="0" err="1"/>
              <a:t>липосомальный</a:t>
            </a:r>
            <a:endParaRPr lang="ru-RU" sz="2000" dirty="0"/>
          </a:p>
          <a:p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Азолы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: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000" i="1" dirty="0"/>
              <a:t>Для системного применения</a:t>
            </a:r>
            <a:endParaRPr lang="ru-RU" sz="2000" dirty="0"/>
          </a:p>
          <a:p>
            <a:r>
              <a:rPr lang="ru-RU" sz="2000" dirty="0" err="1"/>
              <a:t>Кетоконазол</a:t>
            </a:r>
            <a:endParaRPr lang="ru-RU" sz="2000" dirty="0"/>
          </a:p>
          <a:p>
            <a:r>
              <a:rPr lang="ru-RU" sz="2000" dirty="0" err="1"/>
              <a:t>Флуконазол</a:t>
            </a:r>
            <a:endParaRPr lang="ru-RU" sz="2000" dirty="0"/>
          </a:p>
          <a:p>
            <a:r>
              <a:rPr lang="ru-RU" sz="2000" dirty="0" err="1"/>
              <a:t>Итраконазол</a:t>
            </a:r>
            <a:endParaRPr lang="ru-RU" sz="2000" dirty="0"/>
          </a:p>
          <a:p>
            <a:r>
              <a:rPr lang="ru-RU" sz="2000" i="1" dirty="0"/>
              <a:t>Для местного применения</a:t>
            </a:r>
            <a:endParaRPr lang="ru-RU" sz="2000" dirty="0"/>
          </a:p>
          <a:p>
            <a:r>
              <a:rPr lang="ru-RU" sz="2000" dirty="0" err="1"/>
              <a:t>Клотримазол</a:t>
            </a:r>
            <a:endParaRPr lang="ru-RU" sz="2000" dirty="0"/>
          </a:p>
          <a:p>
            <a:r>
              <a:rPr lang="ru-RU" sz="2000" dirty="0" err="1"/>
              <a:t>Миконазол</a:t>
            </a:r>
            <a:endParaRPr lang="ru-RU" sz="2000" dirty="0"/>
          </a:p>
          <a:p>
            <a:r>
              <a:rPr lang="ru-RU" sz="2000" dirty="0" err="1" smtClean="0"/>
              <a:t>Бифоназол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Классификация противогрибковых препаратов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1753071"/>
            <a:ext cx="4218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Аллиламины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: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000" i="1" dirty="0"/>
              <a:t>Для системного применения</a:t>
            </a:r>
            <a:endParaRPr lang="ru-RU" sz="2000" dirty="0"/>
          </a:p>
          <a:p>
            <a:r>
              <a:rPr lang="ru-RU" sz="2000" dirty="0" err="1"/>
              <a:t>Тербинафин</a:t>
            </a:r>
            <a:endParaRPr lang="ru-RU" sz="2000" dirty="0"/>
          </a:p>
          <a:p>
            <a:r>
              <a:rPr lang="ru-RU" sz="2000" i="1" dirty="0"/>
              <a:t>Для местного применения</a:t>
            </a:r>
            <a:endParaRPr lang="ru-RU" sz="2000" dirty="0"/>
          </a:p>
          <a:p>
            <a:r>
              <a:rPr lang="ru-RU" sz="2000" dirty="0" err="1"/>
              <a:t>Нафтифин</a:t>
            </a:r>
            <a:endParaRPr lang="ru-RU" sz="2000" dirty="0"/>
          </a:p>
          <a:p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Препараты разных групп: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000" i="1" dirty="0"/>
              <a:t>Для системного применения</a:t>
            </a:r>
            <a:endParaRPr lang="ru-RU" sz="2000" dirty="0"/>
          </a:p>
          <a:p>
            <a:r>
              <a:rPr lang="ru-RU" sz="2000" dirty="0" err="1"/>
              <a:t>Гризеофульвин</a:t>
            </a:r>
            <a:endParaRPr lang="ru-RU" sz="2000" dirty="0"/>
          </a:p>
          <a:p>
            <a:r>
              <a:rPr lang="ru-RU" sz="2000" dirty="0"/>
              <a:t>Калия йодид</a:t>
            </a:r>
          </a:p>
          <a:p>
            <a:r>
              <a:rPr lang="ru-RU" sz="2000" i="1" dirty="0"/>
              <a:t>Для местного применения</a:t>
            </a:r>
            <a:endParaRPr lang="ru-RU" sz="2000" dirty="0"/>
          </a:p>
          <a:p>
            <a:r>
              <a:rPr lang="ru-RU" sz="2000" dirty="0" err="1"/>
              <a:t>Аморолфин</a:t>
            </a:r>
            <a:endParaRPr lang="ru-RU" sz="2000" dirty="0"/>
          </a:p>
          <a:p>
            <a:r>
              <a:rPr lang="ru-RU" sz="2000" dirty="0" err="1"/>
              <a:t>Циклопирокс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0265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46" y="1052736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Полиеновые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антибиотики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антимикотики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природного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происхождения,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которые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нарушают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целостность клеточных мембран грибов,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что приводит к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лизису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клетки.</a:t>
            </a:r>
          </a:p>
          <a:p>
            <a:pPr indent="457200" algn="just"/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Полиены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имеют самый широкий спектр противогрибковой активности  среди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антимикотиков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Амфотерицин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В при системном применении активен в отношении большинства дрожжеподобных,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мицелиальных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и диморфных грибов. При местном применении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полиены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нистатин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натамицин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леворин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действуют преимущественно на </a:t>
            </a:r>
            <a:r>
              <a:rPr lang="ru-RU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Candida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Полиены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активны в отношении некоторых простейших — трихомонад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натамицин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лейшманий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и амеб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амфотерицин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В).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7922" y="188639"/>
            <a:ext cx="72731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Полиеновые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антибиотики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846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022" y="188640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Нистатин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(крем,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супп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ваг. 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рект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., табл.),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леворин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(табл., мазь,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гран.д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/р-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для приема внутрь) и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натамицин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(крем,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супп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ваг., табл.) применяют 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и внутрь при кандидозе,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кандидозе кожи, слизистой оболочки ЖКТ, генитальном кандидозе;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амфотерицин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(пор. д/инф., табл., мазь) используется преимущественно для лечения тяжелых системных микозов и является пока единственным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полиеновым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антибиотиком для в/в введения.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953" y="3745074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Все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полиены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практически не всасываются из ЖКТ при приеме внутрь, и с поверхности неповрежденной кожи и слизистых оболочек при местном применении.</a:t>
            </a:r>
          </a:p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Общими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побочными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системными эффектами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полиенов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при приеме внутрь являются: тошнота, рвота, диарея, боль в животе, а также аллергические реакции; при местном использовании — раздражение и ощущение жжения кожи.</a:t>
            </a:r>
          </a:p>
        </p:txBody>
      </p:sp>
    </p:spTree>
    <p:extLst>
      <p:ext uri="{BB962C8B-B14F-4D97-AF65-F5344CB8AC3E}">
        <p14:creationId xmlns:p14="http://schemas.microsoft.com/office/powerpoint/2010/main" val="3875985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392" y="824518"/>
            <a:ext cx="864096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Азолы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(производные имидазола и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триазола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 — наиболее многочисленная группа синтетических противогрибковых средств.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Эта группа включает:</a:t>
            </a:r>
          </a:p>
          <a:p>
            <a:r>
              <a:rPr lang="ru-RU" sz="22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азолы</a:t>
            </a:r>
            <a:r>
              <a:rPr lang="ru-RU" sz="22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системного применения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кетоконазол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капс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., табл.),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флуконазол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капс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., табл., р-р в/в),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итраконазол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капс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., р-р для приема внутрь);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вориконазол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(табл., р-р в/в);</a:t>
            </a:r>
          </a:p>
          <a:p>
            <a:r>
              <a:rPr lang="ru-RU" sz="22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азолы</a:t>
            </a:r>
            <a:r>
              <a:rPr lang="ru-RU" sz="22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местного применения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бифоназол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изоконазол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клотримазол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миконазол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оксиконазол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эконазол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кетоконазол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(крем, мазь,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супп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ваг., шампунь).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Первый из предложенных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азолов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системного действия —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кетоконазол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— в настоящее время из клинической практики вытесняют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триазолы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итраконазол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флуконазол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Кетоконазол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практически утратил свое значение ввиду высокой токсичности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гепатотоксичность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и используется преимущественно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60900" y="116632"/>
            <a:ext cx="19447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Азолы</a:t>
            </a:r>
            <a:endParaRPr lang="ru-RU" sz="4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913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Противогрибковое действие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азолов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как 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полиеновых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антибиотиков, обусловлено нарушением целостности мембраны клетки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гриба.</a:t>
            </a:r>
          </a:p>
          <a:p>
            <a:pPr indent="457200" algn="just"/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Азолы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имеют широкий спектр противогрибкового действия, оказывают преимущественно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фунгистатический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эффект.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Азолы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системного применения активны в отношении большинства возбудителей поверхностных и инвазивных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микозов.</a:t>
            </a:r>
          </a:p>
          <a:p>
            <a:pPr indent="4572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Препараты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местного применения при создании высоких концентраций в месте действия могут действовать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фунгицидно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отношении некоторых грибов.</a:t>
            </a:r>
          </a:p>
        </p:txBody>
      </p:sp>
    </p:spTree>
    <p:extLst>
      <p:ext uri="{BB962C8B-B14F-4D97-AF65-F5344CB8AC3E}">
        <p14:creationId xmlns:p14="http://schemas.microsoft.com/office/powerpoint/2010/main" val="133006884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57</TotalTime>
  <Words>765</Words>
  <Application>Microsoft Office PowerPoint</Application>
  <PresentationFormat>Экран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17</dc:creator>
  <cp:lastModifiedBy>17</cp:lastModifiedBy>
  <cp:revision>7</cp:revision>
  <dcterms:created xsi:type="dcterms:W3CDTF">2023-11-01T05:21:39Z</dcterms:created>
  <dcterms:modified xsi:type="dcterms:W3CDTF">2023-12-13T06:16:03Z</dcterms:modified>
</cp:coreProperties>
</file>