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0"/>
  </p:notesMasterIdLst>
  <p:sldIdLst>
    <p:sldId id="256" r:id="rId2"/>
    <p:sldId id="257" r:id="rId3"/>
    <p:sldId id="264" r:id="rId4"/>
    <p:sldId id="260" r:id="rId5"/>
    <p:sldId id="259" r:id="rId6"/>
    <p:sldId id="263" r:id="rId7"/>
    <p:sldId id="265" r:id="rId8"/>
    <p:sldId id="266" r:id="rId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5" d="100"/>
          <a:sy n="65" d="100"/>
        </p:scale>
        <p:origin x="912" y="7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C20C42B-97A2-4956-873A-DD6A9EFBAE5D}" type="datetimeFigureOut">
              <a:rPr lang="ru-RU" smtClean="0"/>
              <a:t>08.12.2023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F91E8-2CAC-4082-BF42-A9BBF29BDA6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185818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417779" y="802298"/>
            <a:ext cx="8637073" cy="2541431"/>
          </a:xfrm>
        </p:spPr>
        <p:txBody>
          <a:bodyPr bIns="0" anchor="b">
            <a:normAutofit/>
          </a:bodyPr>
          <a:lstStyle>
            <a:lvl1pPr algn="l">
              <a:defRPr sz="6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17780" y="3531204"/>
            <a:ext cx="8637072" cy="977621"/>
          </a:xfrm>
        </p:spPr>
        <p:txBody>
          <a:bodyPr tIns="91440" bIns="91440">
            <a:normAutofit/>
          </a:bodyPr>
          <a:lstStyle>
            <a:lvl1pPr marL="0" indent="0" algn="l">
              <a:buNone/>
              <a:defRPr sz="1800" b="0" cap="all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B479F2-7D73-4881-9BBE-96AF1DA7E8FD}" type="datetimeFigureOut">
              <a:rPr lang="ru-RU" smtClean="0"/>
              <a:t>08.12.2023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416500" y="329307"/>
            <a:ext cx="4973915" cy="309201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437664" y="798973"/>
            <a:ext cx="811019" cy="503578"/>
          </a:xfrm>
        </p:spPr>
        <p:txBody>
          <a:bodyPr/>
          <a:lstStyle/>
          <a:p>
            <a:fld id="{7130FD26-EE3A-41AB-971D-A61732FF4ED3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2417780" y="3528542"/>
            <a:ext cx="863707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768177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B479F2-7D73-4881-9BBE-96AF1DA7E8FD}" type="datetimeFigureOut">
              <a:rPr lang="ru-RU" smtClean="0"/>
              <a:t>08.12.2023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30FD26-EE3A-41AB-971D-A61732FF4ED3}" type="slidenum">
              <a:rPr lang="ru-RU" smtClean="0"/>
              <a:t>‹#›</a:t>
            </a:fld>
            <a:endParaRPr lang="ru-RU"/>
          </a:p>
        </p:txBody>
      </p:sp>
      <p:cxnSp>
        <p:nvCxnSpPr>
          <p:cNvPr id="26" name="Straight Connector 25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502933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39111" y="798973"/>
            <a:ext cx="1615742" cy="465988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44672" y="798973"/>
            <a:ext cx="7828830" cy="4659889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B479F2-7D73-4881-9BBE-96AF1DA7E8FD}" type="datetimeFigureOut">
              <a:rPr lang="ru-RU" smtClean="0"/>
              <a:t>08.12.2023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30FD26-EE3A-41AB-971D-A61732FF4ED3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9439111" y="798973"/>
            <a:ext cx="0" cy="4659889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385071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B479F2-7D73-4881-9BBE-96AF1DA7E8FD}" type="datetimeFigureOut">
              <a:rPr lang="ru-RU" smtClean="0"/>
              <a:t>08.12.2023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30FD26-EE3A-41AB-971D-A61732FF4ED3}" type="slidenum">
              <a:rPr lang="ru-RU" smtClean="0"/>
              <a:t>‹#›</a:t>
            </a:fld>
            <a:endParaRPr lang="ru-RU"/>
          </a:p>
        </p:txBody>
      </p:sp>
      <p:cxnSp>
        <p:nvCxnSpPr>
          <p:cNvPr id="33" name="Straight Connector 32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702371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4239" y="1756130"/>
            <a:ext cx="8643154" cy="1887950"/>
          </a:xfrm>
        </p:spPr>
        <p:txBody>
          <a:bodyPr anchor="b">
            <a:normAutofit/>
          </a:bodyPr>
          <a:lstStyle>
            <a:lvl1pPr algn="l"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4239" y="3806195"/>
            <a:ext cx="8630446" cy="1012929"/>
          </a:xfrm>
        </p:spPr>
        <p:txBody>
          <a:bodyPr tIns="91440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B479F2-7D73-4881-9BBE-96AF1DA7E8FD}" type="datetimeFigureOut">
              <a:rPr lang="ru-RU" smtClean="0"/>
              <a:t>08.12.2023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30FD26-EE3A-41AB-971D-A61732FF4ED3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454239" y="3804985"/>
            <a:ext cx="8630446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327821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9217" y="804889"/>
            <a:ext cx="9605635" cy="1059305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47331" y="2010878"/>
            <a:ext cx="4645152" cy="344859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13771" y="2017343"/>
            <a:ext cx="4645152" cy="344152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B479F2-7D73-4881-9BBE-96AF1DA7E8FD}" type="datetimeFigureOut">
              <a:rPr lang="ru-RU" smtClean="0"/>
              <a:t>08.12.2023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30FD26-EE3A-41AB-971D-A61732FF4ED3}" type="slidenum">
              <a:rPr lang="ru-RU" smtClean="0"/>
              <a:t>‹#›</a:t>
            </a:fld>
            <a:endParaRPr lang="ru-RU"/>
          </a:p>
        </p:txBody>
      </p:sp>
      <p:cxnSp>
        <p:nvCxnSpPr>
          <p:cNvPr id="35" name="Straight Connector 34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346517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7191" y="804163"/>
            <a:ext cx="9607661" cy="1056319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47191" y="2019549"/>
            <a:ext cx="4645152" cy="801943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47191" y="2824269"/>
            <a:ext cx="4645152" cy="2644457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12362" y="2023003"/>
            <a:ext cx="4645152" cy="802237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412362" y="2821491"/>
            <a:ext cx="4645152" cy="2637371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B479F2-7D73-4881-9BBE-96AF1DA7E8FD}" type="datetimeFigureOut">
              <a:rPr lang="ru-RU" smtClean="0"/>
              <a:t>08.12.2023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30FD26-EE3A-41AB-971D-A61732FF4ED3}" type="slidenum">
              <a:rPr lang="ru-RU" smtClean="0"/>
              <a:t>‹#›</a:t>
            </a:fld>
            <a:endParaRPr lang="ru-RU"/>
          </a:p>
        </p:txBody>
      </p:sp>
      <p:cxnSp>
        <p:nvCxnSpPr>
          <p:cNvPr id="29" name="Straight Connector 28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517114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B479F2-7D73-4881-9BBE-96AF1DA7E8FD}" type="datetimeFigureOut">
              <a:rPr lang="ru-RU" smtClean="0"/>
              <a:t>08.12.2023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30FD26-EE3A-41AB-971D-A61732FF4ED3}" type="slidenum">
              <a:rPr lang="ru-RU" smtClean="0"/>
              <a:t>‹#›</a:t>
            </a:fld>
            <a:endParaRPr lang="ru-RU"/>
          </a:p>
        </p:txBody>
      </p:sp>
      <p:cxnSp>
        <p:nvCxnSpPr>
          <p:cNvPr id="25" name="Straight Connector 24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499393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B479F2-7D73-4881-9BBE-96AF1DA7E8FD}" type="datetimeFigureOut">
              <a:rPr lang="ru-RU" smtClean="0"/>
              <a:t>08.12.2023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30FD26-EE3A-41AB-971D-A61732FF4ED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706079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671" y="798973"/>
            <a:ext cx="3273099" cy="2247117"/>
          </a:xfrm>
        </p:spPr>
        <p:txBody>
          <a:bodyPr anchor="b">
            <a:normAutofit/>
          </a:bodyPr>
          <a:lstStyle>
            <a:lvl1pPr algn="l">
              <a:defRPr sz="2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43714" y="798974"/>
            <a:ext cx="6012470" cy="4658826"/>
          </a:xfrm>
        </p:spPr>
        <p:txBody>
          <a:bodyPr anchor="ctr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44671" y="3205491"/>
            <a:ext cx="3275013" cy="2248181"/>
          </a:xfrm>
        </p:spPr>
        <p:txBody>
          <a:bodyPr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B479F2-7D73-4881-9BBE-96AF1DA7E8FD}" type="datetimeFigureOut">
              <a:rPr lang="ru-RU" smtClean="0"/>
              <a:t>08.12.2023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30FD26-EE3A-41AB-971D-A61732FF4ED3}" type="slidenum">
              <a:rPr lang="ru-RU" smtClean="0"/>
              <a:t>‹#›</a:t>
            </a:fld>
            <a:endParaRPr lang="ru-RU"/>
          </a:p>
        </p:txBody>
      </p:sp>
      <p:cxnSp>
        <p:nvCxnSpPr>
          <p:cNvPr id="17" name="Straight Connector 16"/>
          <p:cNvCxnSpPr/>
          <p:nvPr/>
        </p:nvCxnSpPr>
        <p:spPr>
          <a:xfrm>
            <a:off x="1448280" y="3205491"/>
            <a:ext cx="3269490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24992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7477387" y="482170"/>
            <a:ext cx="4074533" cy="5149101"/>
            <a:chOff x="7477387" y="482170"/>
            <a:chExt cx="4074533" cy="5149101"/>
          </a:xfrm>
        </p:grpSpPr>
        <p:sp>
          <p:nvSpPr>
            <p:cNvPr id="18" name="Rectangle 17"/>
            <p:cNvSpPr/>
            <p:nvPr/>
          </p:nvSpPr>
          <p:spPr bwMode="black">
            <a:xfrm>
              <a:off x="7477387" y="482170"/>
              <a:ext cx="4074533" cy="5149101"/>
            </a:xfrm>
            <a:prstGeom prst="rect">
              <a:avLst/>
            </a:prstGeom>
            <a:gradFill>
              <a:gsLst>
                <a:gs pos="0">
                  <a:srgbClr val="000001"/>
                </a:gs>
                <a:gs pos="100000">
                  <a:srgbClr val="191919"/>
                </a:gs>
              </a:gsLst>
            </a:gradFill>
            <a:ln w="76200" cmpd="sng">
              <a:noFill/>
              <a:miter lim="800000"/>
            </a:ln>
            <a:effectLst>
              <a:outerShdw blurRad="127000" dist="228600" dir="4740000" sx="98000" sy="98000" algn="tl" rotWithShape="0">
                <a:srgbClr val="000000">
                  <a:alpha val="34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Rectangle 18"/>
            <p:cNvSpPr/>
            <p:nvPr/>
          </p:nvSpPr>
          <p:spPr bwMode="blackWhite">
            <a:xfrm>
              <a:off x="7790446" y="812506"/>
              <a:ext cx="3450289" cy="4466452"/>
            </a:xfrm>
            <a:prstGeom prst="rect">
              <a:avLst/>
            </a:prstGeom>
            <a:gradFill>
              <a:gsLst>
                <a:gs pos="0">
                  <a:srgbClr val="DADADA"/>
                </a:gs>
                <a:gs pos="100000">
                  <a:srgbClr val="FFFFFE"/>
                </a:gs>
              </a:gsLst>
              <a:lin ang="16200000" scaled="0"/>
            </a:gradFill>
            <a:ln w="50800" cmpd="sng">
              <a:solidFill>
                <a:srgbClr val="191919"/>
              </a:solidFill>
              <a:miter lim="800000"/>
            </a:ln>
            <a:effectLst>
              <a:innerShdw blurRad="63500" dist="88900" dir="14100000">
                <a:srgbClr val="000000">
                  <a:alpha val="30000"/>
                </a:srgbClr>
              </a:inn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1206" y="1129513"/>
            <a:ext cx="5532328" cy="1830584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124389" y="1122542"/>
            <a:ext cx="2791171" cy="3866327"/>
          </a:xfrm>
          <a:solidFill>
            <a:schemeClr val="bg1">
              <a:lumMod val="85000"/>
            </a:schemeClr>
          </a:solidFill>
          <a:ln w="9525" cap="sq">
            <a:noFill/>
            <a:miter lim="800000"/>
          </a:ln>
          <a:effectLst/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50329" y="3145992"/>
            <a:ext cx="5524404" cy="2003742"/>
          </a:xfrm>
        </p:spPr>
        <p:txBody>
          <a:bodyPr>
            <a:normAutofit/>
          </a:bodyPr>
          <a:lstStyle>
            <a:lvl1pPr marL="0" indent="0" algn="l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447382" y="5469856"/>
            <a:ext cx="5527351" cy="320123"/>
          </a:xfrm>
        </p:spPr>
        <p:txBody>
          <a:bodyPr/>
          <a:lstStyle>
            <a:lvl1pPr algn="l">
              <a:defRPr/>
            </a:lvl1pPr>
          </a:lstStyle>
          <a:p>
            <a:fld id="{E7B479F2-7D73-4881-9BBE-96AF1DA7E8FD}" type="datetimeFigureOut">
              <a:rPr lang="ru-RU" smtClean="0"/>
              <a:t>08.12.2023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447382" y="318640"/>
            <a:ext cx="5541004" cy="320931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30FD26-EE3A-41AB-971D-A61732FF4ED3}" type="slidenum">
              <a:rPr lang="ru-RU" smtClean="0"/>
              <a:t>‹#›</a:t>
            </a:fld>
            <a:endParaRPr lang="ru-RU"/>
          </a:p>
        </p:txBody>
      </p:sp>
      <p:cxnSp>
        <p:nvCxnSpPr>
          <p:cNvPr id="31" name="Straight Connector 30"/>
          <p:cNvCxnSpPr/>
          <p:nvPr/>
        </p:nvCxnSpPr>
        <p:spPr>
          <a:xfrm>
            <a:off x="1447382" y="3143605"/>
            <a:ext cx="5527351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519988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2019476"/>
            <a:ext cx="12192000" cy="4105941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0"/>
                </a:schemeClr>
              </a:gs>
              <a:gs pos="100000">
                <a:schemeClr val="bg2"/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38" b="-1538"/>
          <a:stretch/>
        </p:blipFill>
        <p:spPr bwMode="black">
          <a:xfrm>
            <a:off x="0" y="6126480"/>
            <a:ext cx="12192000" cy="74295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451579" y="804519"/>
            <a:ext cx="9603275" cy="104923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1579" y="2015732"/>
            <a:ext cx="9603275" cy="34506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554138" y="330370"/>
            <a:ext cx="3500715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B479F2-7D73-4881-9BBE-96AF1DA7E8FD}" type="datetimeFigureOut">
              <a:rPr lang="ru-RU" smtClean="0"/>
              <a:t>08.12.2023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451579" y="329307"/>
            <a:ext cx="5938836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0060" y="798973"/>
            <a:ext cx="811019" cy="503578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2800">
                <a:solidFill>
                  <a:schemeClr val="accent1"/>
                </a:solidFill>
              </a:defRPr>
            </a:lvl1pPr>
          </a:lstStyle>
          <a:p>
            <a:fld id="{7130FD26-EE3A-41AB-971D-A61732FF4ED3}" type="slidenum">
              <a:rPr lang="ru-RU" smtClean="0"/>
              <a:t>‹#›</a:t>
            </a:fld>
            <a:endParaRPr lang="ru-RU"/>
          </a:p>
        </p:txBody>
      </p:sp>
      <p:cxnSp>
        <p:nvCxnSpPr>
          <p:cNvPr id="10" name="Straight Connector 9"/>
          <p:cNvCxnSpPr/>
          <p:nvPr/>
        </p:nvCxnSpPr>
        <p:spPr>
          <a:xfrm>
            <a:off x="0" y="6128413"/>
            <a:ext cx="12192000" cy="0"/>
          </a:xfrm>
          <a:prstGeom prst="line">
            <a:avLst/>
          </a:prstGeom>
          <a:ln w="12700">
            <a:solidFill>
              <a:srgbClr val="000001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860559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0" i="0" kern="1200" cap="all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20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8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600" kern="120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4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7.png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2">
                <a:tint val="94000"/>
                <a:satMod val="80000"/>
                <a:lumMod val="106000"/>
              </a:schemeClr>
            </a:gs>
            <a:gs pos="100000">
              <a:schemeClr val="bg2">
                <a:shade val="80000"/>
              </a:schemeClr>
            </a:gs>
          </a:gsLst>
          <a:path path="circle">
            <a:fillToRect l="43000" r="43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Гринлигхт светофора">
            <a:extLst>
              <a:ext uri="{FF2B5EF4-FFF2-40B4-BE49-F238E27FC236}">
                <a16:creationId xmlns:a16="http://schemas.microsoft.com/office/drawing/2014/main" id="{270BD9A4-0307-07E0-9618-40DB28E4BB5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5728" r="-1" b="-1"/>
          <a:stretch/>
        </p:blipFill>
        <p:spPr>
          <a:xfrm>
            <a:off x="305" y="10"/>
            <a:ext cx="12191695" cy="685799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6A0FFA78-985C-4F50-B21A-77045C7DF65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896786" y="3064931"/>
            <a:ext cx="8295215" cy="2488568"/>
          </a:xfrm>
          <a:prstGeom prst="rect">
            <a:avLst/>
          </a:prstGeom>
          <a:solidFill>
            <a:srgbClr val="000001">
              <a:alpha val="75000"/>
            </a:srgb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D667665-7897-DA9A-752B-7E4FEF7BDE9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065511" y="3236470"/>
            <a:ext cx="7644708" cy="1252601"/>
          </a:xfrm>
        </p:spPr>
        <p:txBody>
          <a:bodyPr>
            <a:normAutofit/>
          </a:bodyPr>
          <a:lstStyle/>
          <a:p>
            <a:pPr algn="ctr"/>
            <a:r>
              <a:rPr lang="ru-RU" sz="2100" b="1" kern="100" dirty="0">
                <a:solidFill>
                  <a:srgbClr val="FFFFFE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«Правила дорожного движения для пешеходов в темное время суток»</a:t>
            </a:r>
            <a:br>
              <a:rPr lang="ru-RU" sz="2100" kern="100" dirty="0">
                <a:solidFill>
                  <a:srgbClr val="FFFFFE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sz="2100" dirty="0">
              <a:solidFill>
                <a:srgbClr val="FFFFFE"/>
              </a:solidFill>
            </a:endParaRP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4E5F45EC-DA31-9F35-6315-D95561077BB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740258" y="4567410"/>
            <a:ext cx="8295214" cy="716529"/>
          </a:xfrm>
        </p:spPr>
        <p:txBody>
          <a:bodyPr>
            <a:noAutofit/>
          </a:bodyPr>
          <a:lstStyle/>
          <a:p>
            <a:pPr algn="ctr">
              <a:lnSpc>
                <a:spcPct val="150000"/>
              </a:lnSpc>
              <a:spcAft>
                <a:spcPts val="800"/>
              </a:spcAft>
            </a:pPr>
            <a:r>
              <a:rPr lang="ru-RU" sz="1100" b="1" kern="1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МУНИЦИПАЛЬНОЕ БЮДЖЕТНОЕ ОЩЕОБРАЗОВАТЕЛЬНОЕ УЧРЕЖДЕНИЕ </a:t>
            </a:r>
          </a:p>
          <a:p>
            <a:pPr algn="ctr">
              <a:lnSpc>
                <a:spcPct val="150000"/>
              </a:lnSpc>
              <a:spcAft>
                <a:spcPts val="800"/>
              </a:spcAft>
            </a:pPr>
            <a:r>
              <a:rPr lang="ru-RU" sz="1100" b="1" kern="1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ГОРОДА НОВОСИБИРСКА</a:t>
            </a:r>
            <a:endParaRPr lang="ru-RU" sz="1100" kern="100" dirty="0">
              <a:solidFill>
                <a:schemeClr val="bg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  <a:spcAft>
                <a:spcPts val="800"/>
              </a:spcAft>
            </a:pPr>
            <a:r>
              <a:rPr lang="ru-RU" sz="1100" b="1" kern="1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«СРЕДНЯЯ ОБЩЕОБРАЗОВАТЕЛЬНАЯ ШКОЛА №100 ИМ. ЗАПЛАТИНА Ю.Г»</a:t>
            </a:r>
            <a:endParaRPr lang="ru-RU" sz="1100" kern="100" dirty="0">
              <a:solidFill>
                <a:schemeClr val="bg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65409EC7-69B1-45CC-8FB7-1964C1AB672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4065509" y="4666480"/>
            <a:ext cx="6832499" cy="0"/>
          </a:xfrm>
          <a:prstGeom prst="line">
            <a:avLst/>
          </a:prstGeom>
          <a:ln w="31750">
            <a:solidFill>
              <a:srgbClr val="75A2D5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689399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C6870151-9189-4C3A-8379-EF3D95827A0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 descr="Абстрактная размытая публичная библиотека с книжными полками">
            <a:extLst>
              <a:ext uri="{FF2B5EF4-FFF2-40B4-BE49-F238E27FC236}">
                <a16:creationId xmlns:a16="http://schemas.microsoft.com/office/drawing/2014/main" id="{12DD955D-1F58-B877-DBF8-16F9D29FD26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50000"/>
          </a:blip>
          <a:srcRect t="1309" r="-1" b="14419"/>
          <a:stretch/>
        </p:blipFill>
        <p:spPr>
          <a:xfrm>
            <a:off x="305" y="10"/>
            <a:ext cx="12191695" cy="6857990"/>
          </a:xfrm>
          <a:prstGeom prst="rect">
            <a:avLst/>
          </a:prstGeom>
        </p:spPr>
      </p:pic>
      <p:sp>
        <p:nvSpPr>
          <p:cNvPr id="11" name="Slide Number Placeholder 7">
            <a:extLst>
              <a:ext uri="{FF2B5EF4-FFF2-40B4-BE49-F238E27FC236}">
                <a16:creationId xmlns:a16="http://schemas.microsoft.com/office/drawing/2014/main" id="{123EA69C-102A-4DD0-9547-05DCD271D15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512301" y="443732"/>
            <a:ext cx="811019" cy="503578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defPPr>
              <a:defRPr lang="en-US"/>
            </a:defPPr>
            <a:lvl1pPr marL="0" algn="r" defTabSz="457200" rtl="0" eaLnBrk="1" latinLnBrk="0" hangingPunct="1">
              <a:defRPr sz="28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/>
          </a:p>
        </p:txBody>
      </p:sp>
      <p:sp>
        <p:nvSpPr>
          <p:cNvPr id="13" name="Footer Placeholder 6">
            <a:extLst>
              <a:ext uri="{FF2B5EF4-FFF2-40B4-BE49-F238E27FC236}">
                <a16:creationId xmlns:a16="http://schemas.microsoft.com/office/drawing/2014/main" id="{6A862265-5CA3-4C40-8582-7534C3B03C2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976636" y="540921"/>
            <a:ext cx="4973915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600EF80B-0391-4082-9AF5-F15B091B4CE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1193800"/>
            <a:ext cx="12192000" cy="5664199"/>
          </a:xfrm>
          <a:prstGeom prst="rect">
            <a:avLst/>
          </a:prstGeom>
          <a:gradFill flip="none" rotWithShape="1">
            <a:gsLst>
              <a:gs pos="0">
                <a:schemeClr val="bg2">
                  <a:lumMod val="87000"/>
                  <a:alpha val="4000"/>
                </a:schemeClr>
              </a:gs>
              <a:gs pos="100000">
                <a:schemeClr val="bg2">
                  <a:lumMod val="95000"/>
                  <a:lumOff val="500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A617927-1BF9-6330-C614-F9F6BCB6EB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0271" y="1193800"/>
            <a:ext cx="3193050" cy="4699000"/>
          </a:xfrm>
        </p:spPr>
        <p:txBody>
          <a:bodyPr anchor="ctr">
            <a:normAutofit/>
          </a:bodyPr>
          <a:lstStyle/>
          <a:p>
            <a:r>
              <a:rPr lang="ru-RU" sz="3000" kern="1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Проект по ПДД «Правила дорожного движения для пешеходов, в частности в темное время суток»</a:t>
            </a:r>
            <a:endParaRPr lang="ru-RU" sz="3000" dirty="0"/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D33AC32D-5F44-45F7-A0BD-7C11A86BED5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4654296" y="1600200"/>
            <a:ext cx="0" cy="3657600"/>
          </a:xfrm>
          <a:prstGeom prst="line">
            <a:avLst/>
          </a:prstGeom>
          <a:ln w="31750">
            <a:solidFill>
              <a:schemeClr val="tx1">
                <a:alpha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Объект 2">
            <a:extLst>
              <a:ext uri="{FF2B5EF4-FFF2-40B4-BE49-F238E27FC236}">
                <a16:creationId xmlns:a16="http://schemas.microsoft.com/office/drawing/2014/main" id="{38018704-CB29-929F-0663-E20C819C3A2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76636" y="858933"/>
            <a:ext cx="6085091" cy="4699000"/>
          </a:xfrm>
        </p:spPr>
        <p:txBody>
          <a:bodyPr anchor="ctr">
            <a:normAutofit/>
          </a:bodyPr>
          <a:lstStyle/>
          <a:p>
            <a:pPr indent="0">
              <a:spcAft>
                <a:spcPts val="800"/>
              </a:spcAft>
              <a:buNone/>
            </a:pPr>
            <a:endParaRPr lang="ru-RU" kern="100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ru-RU" b="1" u="sng" kern="1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Объект исследования</a:t>
            </a:r>
            <a:r>
              <a:rPr lang="ru-RU" b="1" kern="1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:</a:t>
            </a:r>
            <a:r>
              <a:rPr lang="ru-RU" kern="1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ПДД для пешеходов.</a:t>
            </a:r>
          </a:p>
          <a:p>
            <a:pPr marL="0" indent="0">
              <a:buNone/>
            </a:pPr>
            <a:endParaRPr lang="ru-RU" b="1" kern="100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ru-RU" b="1" u="sng" kern="1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Метод</a:t>
            </a:r>
            <a:r>
              <a:rPr lang="ru-RU" b="1" kern="1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:</a:t>
            </a:r>
            <a:r>
              <a:rPr lang="ru-RU" kern="1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изучение литературы, повтор пройденного материала, анализ.</a:t>
            </a:r>
          </a:p>
          <a:p>
            <a:pPr marL="0" indent="0">
              <a:buNone/>
            </a:pPr>
            <a:endParaRPr lang="ru-RU" b="1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ru-RU" b="1" u="sng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Цель работы</a:t>
            </a:r>
            <a:r>
              <a:rPr lang="ru-RU" b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:</a:t>
            </a:r>
            <a:r>
              <a:rPr lang="ru-RU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изучение основ ППД для формирования способности правильно вести себя на улице в темное время суток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Date Placeholder 1">
            <a:extLst>
              <a:ext uri="{FF2B5EF4-FFF2-40B4-BE49-F238E27FC236}">
                <a16:creationId xmlns:a16="http://schemas.microsoft.com/office/drawing/2014/main" id="{3FBF03E8-C602-4192-9C52-F84B29FDCC8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723229" y="6007878"/>
            <a:ext cx="3500715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FF90745-2064-6A72-E652-40934FD9F8FB}"/>
              </a:ext>
            </a:extLst>
          </p:cNvPr>
          <p:cNvSpPr txBox="1"/>
          <p:nvPr/>
        </p:nvSpPr>
        <p:spPr>
          <a:xfrm>
            <a:off x="479800" y="166765"/>
            <a:ext cx="1123239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800" b="1" kern="100" dirty="0">
                <a:solidFill>
                  <a:srgbClr val="FFFFFE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«Правила дорожного движения для пешеходов в темное время суток»</a:t>
            </a:r>
            <a:endParaRPr lang="ru-RU" dirty="0"/>
          </a:p>
        </p:txBody>
      </p:sp>
      <p:sp>
        <p:nvSpPr>
          <p:cNvPr id="7" name="Подзаголовок 2">
            <a:extLst>
              <a:ext uri="{FF2B5EF4-FFF2-40B4-BE49-F238E27FC236}">
                <a16:creationId xmlns:a16="http://schemas.microsoft.com/office/drawing/2014/main" id="{3114FD73-3BFD-1191-DE08-7EB96E2E6B94}"/>
              </a:ext>
            </a:extLst>
          </p:cNvPr>
          <p:cNvSpPr txBox="1">
            <a:spLocks/>
          </p:cNvSpPr>
          <p:nvPr/>
        </p:nvSpPr>
        <p:spPr>
          <a:xfrm>
            <a:off x="479800" y="6365956"/>
            <a:ext cx="11387080" cy="470244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228600" indent="-22860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800" kern="1200" cap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400" kern="1200" cap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1600" dirty="0">
                <a:solidFill>
                  <a:srgbClr val="FFFFFE"/>
                </a:solidFill>
              </a:rPr>
              <a:t>Муниципальное бюджетное образовательное учреждение средняя общеобразовательная школа №100 им. Заплатина Ю.Г.</a:t>
            </a:r>
          </a:p>
        </p:txBody>
      </p:sp>
    </p:spTree>
    <p:extLst>
      <p:ext uri="{BB962C8B-B14F-4D97-AF65-F5344CB8AC3E}">
        <p14:creationId xmlns:p14="http://schemas.microsoft.com/office/powerpoint/2010/main" val="17270933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2">
                <a:tint val="94000"/>
                <a:satMod val="80000"/>
                <a:lumMod val="106000"/>
              </a:schemeClr>
            </a:gs>
            <a:gs pos="100000">
              <a:schemeClr val="bg2">
                <a:shade val="80000"/>
              </a:schemeClr>
            </a:gs>
          </a:gsLst>
          <a:path path="circle">
            <a:fillToRect l="43000" r="43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>
            <a:extLst>
              <a:ext uri="{FF2B5EF4-FFF2-40B4-BE49-F238E27FC236}">
                <a16:creationId xmlns:a16="http://schemas.microsoft.com/office/drawing/2014/main" id="{93A04866-3A9B-4D27-8F36-518122DC35A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090" b="23389"/>
          <a:stretch/>
        </p:blipFill>
        <p:spPr bwMode="auto">
          <a:xfrm>
            <a:off x="2" y="10"/>
            <a:ext cx="12191695" cy="6857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175" name="Rectangle 7174">
            <a:extLst>
              <a:ext uri="{FF2B5EF4-FFF2-40B4-BE49-F238E27FC236}">
                <a16:creationId xmlns:a16="http://schemas.microsoft.com/office/drawing/2014/main" id="{F2AF0D79-4A1A-4F27-B9F0-CF252C4AC91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3178" y="636753"/>
            <a:ext cx="8299435" cy="5572810"/>
          </a:xfrm>
          <a:prstGeom prst="rect">
            <a:avLst/>
          </a:prstGeom>
          <a:solidFill>
            <a:srgbClr val="000001">
              <a:alpha val="74902"/>
            </a:srgb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BF8CBF8-5608-0E45-58A5-6CB8F6DD3F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04017" y="956585"/>
            <a:ext cx="6815731" cy="562776"/>
          </a:xfrm>
        </p:spPr>
        <p:txBody>
          <a:bodyPr>
            <a:normAutofit/>
          </a:bodyPr>
          <a:lstStyle/>
          <a:p>
            <a:r>
              <a:rPr lang="ru-RU" dirty="0">
                <a:solidFill>
                  <a:srgbClr val="FFFFFE"/>
                </a:solidFill>
              </a:rPr>
              <a:t>Задачи:</a:t>
            </a:r>
          </a:p>
        </p:txBody>
      </p:sp>
      <p:cxnSp>
        <p:nvCxnSpPr>
          <p:cNvPr id="7177" name="Straight Connector 7176">
            <a:extLst>
              <a:ext uri="{FF2B5EF4-FFF2-40B4-BE49-F238E27FC236}">
                <a16:creationId xmlns:a16="http://schemas.microsoft.com/office/drawing/2014/main" id="{8E83266B-97F8-4AB9-818F-3A70E8D8580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1306385" y="1847088"/>
            <a:ext cx="6813363" cy="0"/>
          </a:xfrm>
          <a:prstGeom prst="line">
            <a:avLst/>
          </a:prstGeom>
          <a:ln w="31750">
            <a:solidFill>
              <a:srgbClr val="C6CA58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3" name="Объект 2">
            <a:extLst>
              <a:ext uri="{FF2B5EF4-FFF2-40B4-BE49-F238E27FC236}">
                <a16:creationId xmlns:a16="http://schemas.microsoft.com/office/drawing/2014/main" id="{7A867BF3-EFB3-D213-A001-0AE079D0C1A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04017" y="2015733"/>
            <a:ext cx="6815731" cy="4021267"/>
          </a:xfrm>
        </p:spPr>
        <p:txBody>
          <a:bodyPr>
            <a:normAutofit fontScale="85000" lnSpcReduction="10000"/>
          </a:bodyPr>
          <a:lstStyle/>
          <a:p>
            <a:pPr marL="0" indent="0">
              <a:lnSpc>
                <a:spcPct val="110000"/>
              </a:lnSpc>
              <a:buClr>
                <a:srgbClr val="C6CA58"/>
              </a:buClr>
              <a:buNone/>
            </a:pPr>
            <a:r>
              <a:rPr lang="ru-RU" dirty="0">
                <a:solidFill>
                  <a:srgbClr val="FFFFFE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так как расположение школы находится у проезжей дороги, через которую дети чаще всего идут домой, необходимо продолжать учить школьников правильно и безопасно вести себя на дороге. </a:t>
            </a:r>
          </a:p>
          <a:p>
            <a:pPr marL="0" indent="0">
              <a:lnSpc>
                <a:spcPct val="110000"/>
              </a:lnSpc>
              <a:buClr>
                <a:srgbClr val="C6CA58"/>
              </a:buClr>
              <a:buNone/>
            </a:pPr>
            <a:endParaRPr lang="ru-RU" dirty="0">
              <a:solidFill>
                <a:srgbClr val="FFFFFE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marL="0" indent="0">
              <a:lnSpc>
                <a:spcPct val="110000"/>
              </a:lnSpc>
              <a:buClr>
                <a:srgbClr val="C6CA58"/>
              </a:buClr>
              <a:buNone/>
            </a:pPr>
            <a:r>
              <a:rPr lang="ru-RU" dirty="0">
                <a:solidFill>
                  <a:srgbClr val="FFFFFE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Развивать умение применять полученные ранее знания в практической деятельности; воспитывать умение соблюдать правила поведения на дороге в любых ситуациях. </a:t>
            </a:r>
          </a:p>
          <a:p>
            <a:pPr marL="0" indent="0">
              <a:lnSpc>
                <a:spcPct val="110000"/>
              </a:lnSpc>
              <a:buClr>
                <a:srgbClr val="C6CA58"/>
              </a:buClr>
              <a:buNone/>
            </a:pPr>
            <a:endParaRPr lang="ru-RU" dirty="0">
              <a:solidFill>
                <a:srgbClr val="FFFFFE"/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marL="0" indent="0">
              <a:lnSpc>
                <a:spcPct val="110000"/>
              </a:lnSpc>
              <a:buClr>
                <a:srgbClr val="C6CA58"/>
              </a:buClr>
              <a:buNone/>
            </a:pPr>
            <a:r>
              <a:rPr lang="ru-RU" dirty="0">
                <a:solidFill>
                  <a:srgbClr val="FFFFFE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Информировать родителей (законных представителей) о профилактике детского травматизма на дороге, особенно в темное время суток (в преддверии наступления поздней осени, зимы) на собрании, а также установить памятки в классном уголке. </a:t>
            </a:r>
            <a:endParaRPr lang="ru-RU" dirty="0">
              <a:solidFill>
                <a:srgbClr val="FFFFFE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DCB5ACA-9698-A413-8F9A-60998B52A0A9}"/>
              </a:ext>
            </a:extLst>
          </p:cNvPr>
          <p:cNvSpPr txBox="1"/>
          <p:nvPr/>
        </p:nvSpPr>
        <p:spPr>
          <a:xfrm>
            <a:off x="479800" y="166765"/>
            <a:ext cx="1123239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800" b="1" kern="100" dirty="0">
                <a:solidFill>
                  <a:srgbClr val="FFFFFE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«Правила дорожного движения для пешеходов в темное время суток»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5" name="Подзаголовок 2">
            <a:extLst>
              <a:ext uri="{FF2B5EF4-FFF2-40B4-BE49-F238E27FC236}">
                <a16:creationId xmlns:a16="http://schemas.microsoft.com/office/drawing/2014/main" id="{C08C8C04-D983-0A88-A11B-90FEFC2A6A4C}"/>
              </a:ext>
            </a:extLst>
          </p:cNvPr>
          <p:cNvSpPr txBox="1">
            <a:spLocks/>
          </p:cNvSpPr>
          <p:nvPr/>
        </p:nvSpPr>
        <p:spPr>
          <a:xfrm>
            <a:off x="479800" y="6365956"/>
            <a:ext cx="11387080" cy="470244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228600" indent="-22860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800" kern="1200" cap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400" kern="1200" cap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1600" dirty="0">
                <a:solidFill>
                  <a:schemeClr val="bg1"/>
                </a:solidFill>
              </a:rPr>
              <a:t>Муниципальное бюджетное образовательное учреждение средняя общеобразовательная школа №100 им. Заплатина Ю.Г.</a:t>
            </a:r>
          </a:p>
        </p:txBody>
      </p:sp>
    </p:spTree>
    <p:extLst>
      <p:ext uri="{BB962C8B-B14F-4D97-AF65-F5344CB8AC3E}">
        <p14:creationId xmlns:p14="http://schemas.microsoft.com/office/powerpoint/2010/main" val="253374140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33" name="Rectangle 1032">
            <a:extLst>
              <a:ext uri="{FF2B5EF4-FFF2-40B4-BE49-F238E27FC236}">
                <a16:creationId xmlns:a16="http://schemas.microsoft.com/office/drawing/2014/main" id="{C6870151-9189-4C3A-8379-EF3D95827A0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26" name="Picture 2" descr="Изображение выглядит как пешеходный переход, путь, мультфильм, снимок экрана&#10;&#10;Автоматически созданное описание">
            <a:extLst>
              <a:ext uri="{FF2B5EF4-FFF2-40B4-BE49-F238E27FC236}">
                <a16:creationId xmlns:a16="http://schemas.microsoft.com/office/drawing/2014/main" id="{6CBCE1B9-C202-EFBE-9FA1-A2902D8ACEB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alphaModFix amt="50000"/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1" b="30979"/>
          <a:stretch/>
        </p:blipFill>
        <p:spPr bwMode="auto">
          <a:xfrm>
            <a:off x="305" y="10"/>
            <a:ext cx="12191695" cy="6857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35" name="Slide Number Placeholder 7">
            <a:extLst>
              <a:ext uri="{FF2B5EF4-FFF2-40B4-BE49-F238E27FC236}">
                <a16:creationId xmlns:a16="http://schemas.microsoft.com/office/drawing/2014/main" id="{123EA69C-102A-4DD0-9547-05DCD271D15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512301" y="443732"/>
            <a:ext cx="811019" cy="503578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defPPr>
              <a:defRPr lang="en-US"/>
            </a:defPPr>
            <a:lvl1pPr marL="0" algn="r" defTabSz="457200" rtl="0" eaLnBrk="1" latinLnBrk="0" hangingPunct="1">
              <a:defRPr sz="28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/>
          </a:p>
        </p:txBody>
      </p:sp>
      <p:sp>
        <p:nvSpPr>
          <p:cNvPr id="1037" name="Footer Placeholder 6">
            <a:extLst>
              <a:ext uri="{FF2B5EF4-FFF2-40B4-BE49-F238E27FC236}">
                <a16:creationId xmlns:a16="http://schemas.microsoft.com/office/drawing/2014/main" id="{6A862265-5CA3-4C40-8582-7534C3B03C2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976636" y="540921"/>
            <a:ext cx="4973915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039" name="Rectangle 1038">
            <a:extLst>
              <a:ext uri="{FF2B5EF4-FFF2-40B4-BE49-F238E27FC236}">
                <a16:creationId xmlns:a16="http://schemas.microsoft.com/office/drawing/2014/main" id="{600EF80B-0391-4082-9AF5-F15B091B4CE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1193800"/>
            <a:ext cx="12192000" cy="5664199"/>
          </a:xfrm>
          <a:prstGeom prst="rect">
            <a:avLst/>
          </a:prstGeom>
          <a:gradFill flip="none" rotWithShape="1">
            <a:gsLst>
              <a:gs pos="0">
                <a:schemeClr val="bg2">
                  <a:lumMod val="87000"/>
                  <a:alpha val="4000"/>
                </a:schemeClr>
              </a:gs>
              <a:gs pos="100000">
                <a:schemeClr val="bg2">
                  <a:lumMod val="95000"/>
                  <a:lumOff val="500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A617927-1BF9-6330-C614-F9F6BCB6EB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0271" y="1193800"/>
            <a:ext cx="3193050" cy="4699000"/>
          </a:xfrm>
        </p:spPr>
        <p:txBody>
          <a:bodyPr anchor="ctr">
            <a:normAutofit/>
          </a:bodyPr>
          <a:lstStyle/>
          <a:p>
            <a:r>
              <a:rPr lang="ru-RU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Правила перехода через дорогу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041" name="Straight Connector 1040">
            <a:extLst>
              <a:ext uri="{FF2B5EF4-FFF2-40B4-BE49-F238E27FC236}">
                <a16:creationId xmlns:a16="http://schemas.microsoft.com/office/drawing/2014/main" id="{D33AC32D-5F44-45F7-A0BD-7C11A86BED5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4654296" y="1600200"/>
            <a:ext cx="0" cy="3657600"/>
          </a:xfrm>
          <a:prstGeom prst="line">
            <a:avLst/>
          </a:prstGeom>
          <a:ln w="31750">
            <a:solidFill>
              <a:schemeClr val="tx1">
                <a:alpha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30" name="Content Placeholder 1029">
            <a:extLst>
              <a:ext uri="{FF2B5EF4-FFF2-40B4-BE49-F238E27FC236}">
                <a16:creationId xmlns:a16="http://schemas.microsoft.com/office/drawing/2014/main" id="{29D92D84-0FBD-B4F4-D1A1-E52B63E3CCA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76636" y="1193800"/>
            <a:ext cx="6085091" cy="4699000"/>
          </a:xfrm>
        </p:spPr>
        <p:txBody>
          <a:bodyPr anchor="ctr">
            <a:normAutofit fontScale="85000" lnSpcReduction="10000"/>
          </a:bodyPr>
          <a:lstStyle/>
          <a:p>
            <a:pPr marL="342900" lvl="0" indent="-342900" algn="just">
              <a:lnSpc>
                <a:spcPct val="150000"/>
              </a:lnSpc>
              <a:buFont typeface="Symbol" panose="05050102010706020507" pitchFamily="18" charset="2"/>
              <a:buChar char=""/>
            </a:pPr>
            <a:r>
              <a:rPr lang="ru-RU" sz="1600" kern="1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Переход при помощи светофона только на зеленый его свет. Если светофор отсутствует, перейти дорого необходимо по пешеходному переходу (знак «Зебры»). </a:t>
            </a:r>
          </a:p>
          <a:p>
            <a:pPr marL="342900" lvl="0" indent="-342900" algn="just">
              <a:lnSpc>
                <a:spcPct val="150000"/>
              </a:lnSpc>
              <a:buFont typeface="Symbol" panose="05050102010706020507" pitchFamily="18" charset="2"/>
              <a:buChar char=""/>
            </a:pPr>
            <a:r>
              <a:rPr lang="ru-RU" sz="1600" kern="1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Переходя по зебре необходимо посмотреть сначала влево затем вправо, чтобы убедиться в отсутствии движения машин.</a:t>
            </a:r>
          </a:p>
          <a:p>
            <a:pPr marL="342900" lvl="0" indent="-342900" algn="just">
              <a:lnSpc>
                <a:spcPct val="150000"/>
              </a:lnSpc>
              <a:buFont typeface="Symbol" panose="05050102010706020507" pitchFamily="18" charset="2"/>
              <a:buChar char=""/>
            </a:pPr>
            <a:r>
              <a:rPr lang="ru-RU" sz="1600" kern="1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Перейти улицу можно через подземные переходы с соответствующим знаком.</a:t>
            </a:r>
          </a:p>
          <a:p>
            <a:pPr marL="342900" lvl="0" indent="-342900" algn="just">
              <a:lnSpc>
                <a:spcPct val="150000"/>
              </a:lnSpc>
              <a:buFont typeface="Symbol" panose="05050102010706020507" pitchFamily="18" charset="2"/>
              <a:buChar char=""/>
            </a:pPr>
            <a:r>
              <a:rPr lang="ru-RU" sz="1600" kern="1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Переходя дорогу, нельзя задерживаться и останавливаться на ней. Если перейти вовремя не удалось, следует дождаться зеленого сигнала светофора заново, находясь на линии, разделяющей две проезжей части. </a:t>
            </a:r>
          </a:p>
          <a:p>
            <a:pPr marL="342900" lvl="0" indent="-342900" algn="just">
              <a:lnSpc>
                <a:spcPct val="150000"/>
              </a:lnSpc>
              <a:spcAft>
                <a:spcPts val="800"/>
              </a:spcAft>
              <a:buFont typeface="Symbol" panose="05050102010706020507" pitchFamily="18" charset="2"/>
              <a:buChar char=""/>
            </a:pPr>
            <a:r>
              <a:rPr lang="ru-RU" sz="1600" kern="1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Переходя дорогу с велосипедом необходимо вести его только рядом с собой.</a:t>
            </a:r>
          </a:p>
        </p:txBody>
      </p:sp>
      <p:sp>
        <p:nvSpPr>
          <p:cNvPr id="1043" name="Date Placeholder 1">
            <a:extLst>
              <a:ext uri="{FF2B5EF4-FFF2-40B4-BE49-F238E27FC236}">
                <a16:creationId xmlns:a16="http://schemas.microsoft.com/office/drawing/2014/main" id="{3FBF03E8-C602-4192-9C52-F84B29FDCC8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723229" y="6007878"/>
            <a:ext cx="3500715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EE32975-2E27-5EEA-7D82-6C186370D1F1}"/>
              </a:ext>
            </a:extLst>
          </p:cNvPr>
          <p:cNvSpPr txBox="1"/>
          <p:nvPr/>
        </p:nvSpPr>
        <p:spPr>
          <a:xfrm>
            <a:off x="479800" y="166765"/>
            <a:ext cx="1123239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800" b="1" kern="100" dirty="0">
                <a:solidFill>
                  <a:srgbClr val="FFFFFE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«Правила дорожного движения для пешеходов в темное время суток»</a:t>
            </a:r>
            <a:endParaRPr lang="ru-RU" dirty="0"/>
          </a:p>
        </p:txBody>
      </p:sp>
      <p:sp>
        <p:nvSpPr>
          <p:cNvPr id="7" name="Подзаголовок 2">
            <a:extLst>
              <a:ext uri="{FF2B5EF4-FFF2-40B4-BE49-F238E27FC236}">
                <a16:creationId xmlns:a16="http://schemas.microsoft.com/office/drawing/2014/main" id="{0523A32C-6FD9-5BEA-069D-8371E7269016}"/>
              </a:ext>
            </a:extLst>
          </p:cNvPr>
          <p:cNvSpPr txBox="1">
            <a:spLocks/>
          </p:cNvSpPr>
          <p:nvPr/>
        </p:nvSpPr>
        <p:spPr>
          <a:xfrm>
            <a:off x="479800" y="6365956"/>
            <a:ext cx="11387080" cy="470244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228600" indent="-22860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800" kern="1200" cap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400" kern="1200" cap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1600" dirty="0">
                <a:solidFill>
                  <a:srgbClr val="FFFFFE"/>
                </a:solidFill>
              </a:rPr>
              <a:t>Муниципальное бюджетное образовательное учреждение средняя общеобразовательная школа №100 им. Заплатина Ю.Г.</a:t>
            </a:r>
          </a:p>
        </p:txBody>
      </p:sp>
    </p:spTree>
    <p:extLst>
      <p:ext uri="{BB962C8B-B14F-4D97-AF65-F5344CB8AC3E}">
        <p14:creationId xmlns:p14="http://schemas.microsoft.com/office/powerpoint/2010/main" val="20193614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3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3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30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057" name="Rectangle 2056">
            <a:extLst>
              <a:ext uri="{FF2B5EF4-FFF2-40B4-BE49-F238E27FC236}">
                <a16:creationId xmlns:a16="http://schemas.microsoft.com/office/drawing/2014/main" id="{C6870151-9189-4C3A-8379-EF3D95827A0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563FFC1B-9D12-8EAF-A931-F4CD6976415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alphaModFix amt="50000"/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460" r="-1" b="-1"/>
          <a:stretch/>
        </p:blipFill>
        <p:spPr bwMode="auto">
          <a:xfrm>
            <a:off x="305" y="10"/>
            <a:ext cx="12191695" cy="6857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59" name="Slide Number Placeholder 7">
            <a:extLst>
              <a:ext uri="{FF2B5EF4-FFF2-40B4-BE49-F238E27FC236}">
                <a16:creationId xmlns:a16="http://schemas.microsoft.com/office/drawing/2014/main" id="{123EA69C-102A-4DD0-9547-05DCD271D15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512301" y="443732"/>
            <a:ext cx="811019" cy="503578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defPPr>
              <a:defRPr lang="en-US"/>
            </a:defPPr>
            <a:lvl1pPr marL="0" algn="r" defTabSz="457200" rtl="0" eaLnBrk="1" latinLnBrk="0" hangingPunct="1">
              <a:defRPr sz="28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/>
          </a:p>
        </p:txBody>
      </p:sp>
      <p:sp>
        <p:nvSpPr>
          <p:cNvPr id="2061" name="Footer Placeholder 6">
            <a:extLst>
              <a:ext uri="{FF2B5EF4-FFF2-40B4-BE49-F238E27FC236}">
                <a16:creationId xmlns:a16="http://schemas.microsoft.com/office/drawing/2014/main" id="{6A862265-5CA3-4C40-8582-7534C3B03C2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976636" y="540921"/>
            <a:ext cx="4973915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063" name="Rectangle 2062">
            <a:extLst>
              <a:ext uri="{FF2B5EF4-FFF2-40B4-BE49-F238E27FC236}">
                <a16:creationId xmlns:a16="http://schemas.microsoft.com/office/drawing/2014/main" id="{600EF80B-0391-4082-9AF5-F15B091B4CE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1193800"/>
            <a:ext cx="12192000" cy="5664199"/>
          </a:xfrm>
          <a:prstGeom prst="rect">
            <a:avLst/>
          </a:prstGeom>
          <a:gradFill flip="none" rotWithShape="1">
            <a:gsLst>
              <a:gs pos="0">
                <a:schemeClr val="bg2">
                  <a:lumMod val="87000"/>
                  <a:alpha val="4000"/>
                </a:schemeClr>
              </a:gs>
              <a:gs pos="100000">
                <a:schemeClr val="bg2">
                  <a:lumMod val="95000"/>
                  <a:lumOff val="500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A617927-1BF9-6330-C614-F9F6BCB6EB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0271" y="1193800"/>
            <a:ext cx="3193050" cy="4699000"/>
          </a:xfrm>
        </p:spPr>
        <p:txBody>
          <a:bodyPr anchor="ctr">
            <a:normAutofit/>
          </a:bodyPr>
          <a:lstStyle/>
          <a:p>
            <a:r>
              <a:rPr lang="ru-RU"/>
              <a:t>А как же следует переходить дорогу в темное время суток?</a:t>
            </a:r>
          </a:p>
        </p:txBody>
      </p:sp>
      <p:cxnSp>
        <p:nvCxnSpPr>
          <p:cNvPr id="2065" name="Straight Connector 2064">
            <a:extLst>
              <a:ext uri="{FF2B5EF4-FFF2-40B4-BE49-F238E27FC236}">
                <a16:creationId xmlns:a16="http://schemas.microsoft.com/office/drawing/2014/main" id="{D33AC32D-5F44-45F7-A0BD-7C11A86BED5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4654296" y="1600200"/>
            <a:ext cx="0" cy="3657600"/>
          </a:xfrm>
          <a:prstGeom prst="line">
            <a:avLst/>
          </a:prstGeom>
          <a:ln w="31750">
            <a:solidFill>
              <a:schemeClr val="tx1">
                <a:alpha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Видео WhatsApp 2023-12-05 в 09.21.06_e9a80097">
            <a:hlinkClick r:id="" action="ppaction://media"/>
            <a:extLst>
              <a:ext uri="{FF2B5EF4-FFF2-40B4-BE49-F238E27FC236}">
                <a16:creationId xmlns:a16="http://schemas.microsoft.com/office/drawing/2014/main" id="{E014061B-236E-C1AC-183F-28FB4EBBE160}"/>
              </a:ext>
            </a:extLst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976813" y="1787525"/>
            <a:ext cx="6084887" cy="3509963"/>
          </a:xfrm>
        </p:spPr>
      </p:pic>
      <p:sp>
        <p:nvSpPr>
          <p:cNvPr id="2067" name="Date Placeholder 1">
            <a:extLst>
              <a:ext uri="{FF2B5EF4-FFF2-40B4-BE49-F238E27FC236}">
                <a16:creationId xmlns:a16="http://schemas.microsoft.com/office/drawing/2014/main" id="{3FBF03E8-C602-4192-9C52-F84B29FDCC8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723229" y="6007878"/>
            <a:ext cx="3500715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36AFEF1-B803-07AB-E1B4-E1BC87A11E57}"/>
              </a:ext>
            </a:extLst>
          </p:cNvPr>
          <p:cNvSpPr txBox="1"/>
          <p:nvPr/>
        </p:nvSpPr>
        <p:spPr>
          <a:xfrm>
            <a:off x="479800" y="166765"/>
            <a:ext cx="1123239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800" b="1" kern="100" dirty="0">
                <a:solidFill>
                  <a:srgbClr val="FFFFFE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«Правила дорожного движения для пешеходов в темное время суток»</a:t>
            </a:r>
            <a:endParaRPr lang="ru-RU" dirty="0"/>
          </a:p>
        </p:txBody>
      </p:sp>
      <p:sp>
        <p:nvSpPr>
          <p:cNvPr id="7" name="Подзаголовок 2">
            <a:extLst>
              <a:ext uri="{FF2B5EF4-FFF2-40B4-BE49-F238E27FC236}">
                <a16:creationId xmlns:a16="http://schemas.microsoft.com/office/drawing/2014/main" id="{4F61591E-1B67-11E2-9109-6C0EA1CD14C9}"/>
              </a:ext>
            </a:extLst>
          </p:cNvPr>
          <p:cNvSpPr txBox="1">
            <a:spLocks/>
          </p:cNvSpPr>
          <p:nvPr/>
        </p:nvSpPr>
        <p:spPr>
          <a:xfrm>
            <a:off x="479800" y="6365956"/>
            <a:ext cx="11387080" cy="470244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228600" indent="-22860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800" kern="1200" cap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400" kern="1200" cap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1600" dirty="0">
                <a:solidFill>
                  <a:srgbClr val="FFFFFE"/>
                </a:solidFill>
              </a:rPr>
              <a:t>Муниципальное бюджетное образовательное учреждение средняя общеобразовательная школа №100 им. Заплатина Ю.Г.</a:t>
            </a:r>
          </a:p>
        </p:txBody>
      </p:sp>
    </p:spTree>
    <p:extLst>
      <p:ext uri="{BB962C8B-B14F-4D97-AF65-F5344CB8AC3E}">
        <p14:creationId xmlns:p14="http://schemas.microsoft.com/office/powerpoint/2010/main" val="428396789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690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2">
                <a:tint val="94000"/>
                <a:satMod val="80000"/>
                <a:lumMod val="106000"/>
              </a:schemeClr>
            </a:gs>
            <a:gs pos="100000">
              <a:schemeClr val="bg2">
                <a:shade val="80000"/>
              </a:schemeClr>
            </a:gs>
          </a:gsLst>
          <a:path path="circle">
            <a:fillToRect l="43000" r="43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>
            <a:extLst>
              <a:ext uri="{FF2B5EF4-FFF2-40B4-BE49-F238E27FC236}">
                <a16:creationId xmlns:a16="http://schemas.microsoft.com/office/drawing/2014/main" id="{9BD0163B-00A6-EDF8-9EA2-8E96530EFA3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102" r="9090"/>
          <a:stretch/>
        </p:blipFill>
        <p:spPr bwMode="auto">
          <a:xfrm>
            <a:off x="2" y="10"/>
            <a:ext cx="12191695" cy="6857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103" name="Rectangle 4102">
            <a:extLst>
              <a:ext uri="{FF2B5EF4-FFF2-40B4-BE49-F238E27FC236}">
                <a16:creationId xmlns:a16="http://schemas.microsoft.com/office/drawing/2014/main" id="{F2AF0D79-4A1A-4F27-B9F0-CF252C4AC91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3178" y="636753"/>
            <a:ext cx="8299435" cy="5572810"/>
          </a:xfrm>
          <a:prstGeom prst="rect">
            <a:avLst/>
          </a:prstGeom>
          <a:solidFill>
            <a:srgbClr val="000001">
              <a:alpha val="74902"/>
            </a:srgb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91CC5A3-17A7-17BA-E785-68DBE8B880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04017" y="804520"/>
            <a:ext cx="6815731" cy="1049235"/>
          </a:xfrm>
        </p:spPr>
        <p:txBody>
          <a:bodyPr>
            <a:noAutofit/>
          </a:bodyPr>
          <a:lstStyle/>
          <a:p>
            <a:r>
              <a:rPr lang="ru-RU" sz="24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Чтобы обезопасить себя на дороге в темное время суток необходимо:</a:t>
            </a:r>
            <a:endParaRPr lang="ru-RU" sz="2400" dirty="0">
              <a:solidFill>
                <a:schemeClr val="bg1"/>
              </a:solidFill>
            </a:endParaRPr>
          </a:p>
        </p:txBody>
      </p:sp>
      <p:cxnSp>
        <p:nvCxnSpPr>
          <p:cNvPr id="4105" name="Straight Connector 4104">
            <a:extLst>
              <a:ext uri="{FF2B5EF4-FFF2-40B4-BE49-F238E27FC236}">
                <a16:creationId xmlns:a16="http://schemas.microsoft.com/office/drawing/2014/main" id="{8E83266B-97F8-4AB9-818F-3A70E8D8580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1306385" y="1847088"/>
            <a:ext cx="6813363" cy="0"/>
          </a:xfrm>
          <a:prstGeom prst="line">
            <a:avLst/>
          </a:prstGeom>
          <a:ln w="31750">
            <a:solidFill>
              <a:srgbClr val="D0AA6F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3" name="Объект 2">
            <a:extLst>
              <a:ext uri="{FF2B5EF4-FFF2-40B4-BE49-F238E27FC236}">
                <a16:creationId xmlns:a16="http://schemas.microsoft.com/office/drawing/2014/main" id="{42F39424-E36E-62EA-A993-C12D8FF0EBB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04017" y="2015733"/>
            <a:ext cx="6815731" cy="4021267"/>
          </a:xfrm>
        </p:spPr>
        <p:txBody>
          <a:bodyPr>
            <a:normAutofit fontScale="85000" lnSpcReduction="20000"/>
          </a:bodyPr>
          <a:lstStyle/>
          <a:p>
            <a:pPr lvl="0">
              <a:lnSpc>
                <a:spcPct val="110000"/>
              </a:lnSpc>
            </a:pPr>
            <a:r>
              <a:rPr lang="ru-RU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Дорогу переходить только на зеленый сигнал светофора, по пешеходному переходу. </a:t>
            </a:r>
          </a:p>
          <a:p>
            <a:pPr lvl="0">
              <a:lnSpc>
                <a:spcPct val="110000"/>
              </a:lnSpc>
            </a:pPr>
            <a:endParaRPr lang="ru-RU" sz="2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>
              <a:lnSpc>
                <a:spcPct val="110000"/>
              </a:lnSpc>
            </a:pPr>
            <a:r>
              <a:rPr lang="ru-RU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При движении по краю проезжей части дороги пешеход должен идти навстречу движению транспортных средств, при движении по обочинам или краю проезжей части в темное время суток или в условиях недостаточной видимости пешеходу рекомендуется иметь при себе предметы со светоотражающими элементами и обеспечивать видимость этих предметов водителю транспортного средства.</a:t>
            </a:r>
          </a:p>
          <a:p>
            <a:pPr lvl="0">
              <a:lnSpc>
                <a:spcPct val="110000"/>
              </a:lnSpc>
            </a:pPr>
            <a:endParaRPr lang="ru-RU" sz="2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>
              <a:lnSpc>
                <a:spcPct val="110000"/>
              </a:lnSpc>
            </a:pPr>
            <a:r>
              <a:rPr lang="ru-RU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Пешеход не должен выходить на дорогу из-за стоящих автобусов, троллейбусов, машин, сугробов, дайте водителю шанс заметить Вас раньше</a:t>
            </a:r>
            <a:r>
              <a:rPr lang="ru-RU" sz="2000" kern="1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5F8B419-4B05-FB53-EFBF-C40F9EB0024A}"/>
              </a:ext>
            </a:extLst>
          </p:cNvPr>
          <p:cNvSpPr txBox="1"/>
          <p:nvPr/>
        </p:nvSpPr>
        <p:spPr>
          <a:xfrm>
            <a:off x="479800" y="166765"/>
            <a:ext cx="1123239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800" b="1" kern="100" dirty="0">
                <a:solidFill>
                  <a:srgbClr val="FFFFFE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«Правила дорожного движения для пешеходов в темное время суток»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7" name="Подзаголовок 2">
            <a:extLst>
              <a:ext uri="{FF2B5EF4-FFF2-40B4-BE49-F238E27FC236}">
                <a16:creationId xmlns:a16="http://schemas.microsoft.com/office/drawing/2014/main" id="{61ED2300-3810-8FF2-1FAB-6BFC96B3655C}"/>
              </a:ext>
            </a:extLst>
          </p:cNvPr>
          <p:cNvSpPr txBox="1">
            <a:spLocks/>
          </p:cNvSpPr>
          <p:nvPr/>
        </p:nvSpPr>
        <p:spPr>
          <a:xfrm>
            <a:off x="479800" y="6365956"/>
            <a:ext cx="11387080" cy="470244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228600" indent="-22860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800" kern="1200" cap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400" kern="1200" cap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1600" dirty="0">
                <a:solidFill>
                  <a:srgbClr val="FFFFFE"/>
                </a:solidFill>
              </a:rPr>
              <a:t>Муниципальное бюджетное образовательное учреждение средняя общеобразовательная школа №100 им. Заплатина Ю.Г.</a:t>
            </a:r>
          </a:p>
        </p:txBody>
      </p:sp>
    </p:spTree>
    <p:extLst>
      <p:ext uri="{BB962C8B-B14F-4D97-AF65-F5344CB8AC3E}">
        <p14:creationId xmlns:p14="http://schemas.microsoft.com/office/powerpoint/2010/main" val="191734920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199" name="Rectangle 8198">
            <a:extLst>
              <a:ext uri="{FF2B5EF4-FFF2-40B4-BE49-F238E27FC236}">
                <a16:creationId xmlns:a16="http://schemas.microsoft.com/office/drawing/2014/main" id="{C6870151-9189-4C3A-8379-EF3D95827A0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194" name="Picture 2">
            <a:extLst>
              <a:ext uri="{FF2B5EF4-FFF2-40B4-BE49-F238E27FC236}">
                <a16:creationId xmlns:a16="http://schemas.microsoft.com/office/drawing/2014/main" id="{E12A5D5B-A5C3-E765-8686-DAC0D3FEF25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alphaModFix amt="50000"/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460" r="-1" b="-1"/>
          <a:stretch/>
        </p:blipFill>
        <p:spPr bwMode="auto">
          <a:xfrm>
            <a:off x="305" y="10"/>
            <a:ext cx="12191695" cy="6857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201" name="Slide Number Placeholder 7">
            <a:extLst>
              <a:ext uri="{FF2B5EF4-FFF2-40B4-BE49-F238E27FC236}">
                <a16:creationId xmlns:a16="http://schemas.microsoft.com/office/drawing/2014/main" id="{123EA69C-102A-4DD0-9547-05DCD271D15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512301" y="443732"/>
            <a:ext cx="811019" cy="503578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defPPr>
              <a:defRPr lang="en-US"/>
            </a:defPPr>
            <a:lvl1pPr marL="0" algn="r" defTabSz="457200" rtl="0" eaLnBrk="1" latinLnBrk="0" hangingPunct="1">
              <a:defRPr sz="28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/>
          </a:p>
        </p:txBody>
      </p:sp>
      <p:sp>
        <p:nvSpPr>
          <p:cNvPr id="8203" name="Footer Placeholder 6">
            <a:extLst>
              <a:ext uri="{FF2B5EF4-FFF2-40B4-BE49-F238E27FC236}">
                <a16:creationId xmlns:a16="http://schemas.microsoft.com/office/drawing/2014/main" id="{6A862265-5CA3-4C40-8582-7534C3B03C2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976636" y="540921"/>
            <a:ext cx="4973915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8205" name="Rectangle 8204">
            <a:extLst>
              <a:ext uri="{FF2B5EF4-FFF2-40B4-BE49-F238E27FC236}">
                <a16:creationId xmlns:a16="http://schemas.microsoft.com/office/drawing/2014/main" id="{600EF80B-0391-4082-9AF5-F15B091B4CE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1193800"/>
            <a:ext cx="12192000" cy="5664199"/>
          </a:xfrm>
          <a:prstGeom prst="rect">
            <a:avLst/>
          </a:prstGeom>
          <a:gradFill flip="none" rotWithShape="1">
            <a:gsLst>
              <a:gs pos="0">
                <a:schemeClr val="bg2">
                  <a:lumMod val="87000"/>
                  <a:alpha val="4000"/>
                </a:schemeClr>
              </a:gs>
              <a:gs pos="100000">
                <a:schemeClr val="bg2">
                  <a:lumMod val="95000"/>
                  <a:lumOff val="500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059C8A0-8691-4E83-B2D5-28B5CBF7F2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0271" y="1193800"/>
            <a:ext cx="3193050" cy="4699000"/>
          </a:xfrm>
        </p:spPr>
        <p:txBody>
          <a:bodyPr anchor="ctr">
            <a:normAutofit/>
          </a:bodyPr>
          <a:lstStyle/>
          <a:p>
            <a:r>
              <a:rPr lang="ru-RU" dirty="0"/>
              <a:t>Домашнее задание к следующему уроку:</a:t>
            </a:r>
          </a:p>
        </p:txBody>
      </p:sp>
      <p:cxnSp>
        <p:nvCxnSpPr>
          <p:cNvPr id="8207" name="Straight Connector 8206">
            <a:extLst>
              <a:ext uri="{FF2B5EF4-FFF2-40B4-BE49-F238E27FC236}">
                <a16:creationId xmlns:a16="http://schemas.microsoft.com/office/drawing/2014/main" id="{D33AC32D-5F44-45F7-A0BD-7C11A86BED5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4654296" y="1600200"/>
            <a:ext cx="0" cy="3657600"/>
          </a:xfrm>
          <a:prstGeom prst="line">
            <a:avLst/>
          </a:prstGeom>
          <a:ln w="31750">
            <a:solidFill>
              <a:schemeClr val="tx1">
                <a:alpha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Объект 2">
            <a:extLst>
              <a:ext uri="{FF2B5EF4-FFF2-40B4-BE49-F238E27FC236}">
                <a16:creationId xmlns:a16="http://schemas.microsoft.com/office/drawing/2014/main" id="{F21DCFB3-072E-6B58-BA44-7BDD2AF20EC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76636" y="1193800"/>
            <a:ext cx="6085091" cy="4699000"/>
          </a:xfrm>
        </p:spPr>
        <p:txBody>
          <a:bodyPr anchor="ctr">
            <a:normAutofit/>
          </a:bodyPr>
          <a:lstStyle/>
          <a:p>
            <a:pPr marL="0" indent="0">
              <a:buNone/>
            </a:pPr>
            <a:r>
              <a:rPr lang="ru-RU" kern="10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Подготовить небольшой макет на тему: </a:t>
            </a:r>
            <a:r>
              <a:rPr lang="ru-RU" b="1" kern="10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«Правила дорожного движения для пешеходов, в частности в темное время суток»</a:t>
            </a:r>
            <a:endParaRPr lang="ru-RU" kern="10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sp>
        <p:nvSpPr>
          <p:cNvPr id="8209" name="Date Placeholder 1">
            <a:extLst>
              <a:ext uri="{FF2B5EF4-FFF2-40B4-BE49-F238E27FC236}">
                <a16:creationId xmlns:a16="http://schemas.microsoft.com/office/drawing/2014/main" id="{3FBF03E8-C602-4192-9C52-F84B29FDCC8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723229" y="6007878"/>
            <a:ext cx="3500715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947922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2">
                <a:tint val="94000"/>
                <a:satMod val="80000"/>
                <a:lumMod val="106000"/>
              </a:schemeClr>
            </a:gs>
            <a:gs pos="100000">
              <a:schemeClr val="bg2">
                <a:shade val="80000"/>
              </a:schemeClr>
            </a:gs>
          </a:gsLst>
          <a:path path="circle">
            <a:fillToRect l="43000" r="43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Гринлигхт светофора">
            <a:extLst>
              <a:ext uri="{FF2B5EF4-FFF2-40B4-BE49-F238E27FC236}">
                <a16:creationId xmlns:a16="http://schemas.microsoft.com/office/drawing/2014/main" id="{270BD9A4-0307-07E0-9618-40DB28E4BB5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9091" t="23390"/>
          <a:stretch/>
        </p:blipFill>
        <p:spPr>
          <a:xfrm>
            <a:off x="2" y="10"/>
            <a:ext cx="12191695" cy="6857990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6A0FFA78-985C-4F50-B21A-77045C7DF65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896786" y="3064931"/>
            <a:ext cx="8295215" cy="2488568"/>
          </a:xfrm>
          <a:prstGeom prst="rect">
            <a:avLst/>
          </a:prstGeom>
          <a:solidFill>
            <a:srgbClr val="000001">
              <a:alpha val="75000"/>
            </a:srgb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D667665-7897-DA9A-752B-7E4FEF7BDE9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127395" y="3056614"/>
            <a:ext cx="6832500" cy="1252601"/>
          </a:xfrm>
        </p:spPr>
        <p:txBody>
          <a:bodyPr>
            <a:normAutofit/>
          </a:bodyPr>
          <a:lstStyle/>
          <a:p>
            <a:r>
              <a:rPr lang="ru-RU" sz="2100" b="1" kern="100" dirty="0">
                <a:solidFill>
                  <a:srgbClr val="FFFFFE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«Правила дорожного движения для пешеходов в темное время суток»</a:t>
            </a:r>
            <a:br>
              <a:rPr lang="ru-RU" sz="2100" kern="100" dirty="0">
                <a:solidFill>
                  <a:srgbClr val="FFFFFE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sz="2100" dirty="0">
              <a:solidFill>
                <a:srgbClr val="FFFFFE"/>
              </a:solidFill>
            </a:endParaRP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4E5F45EC-DA31-9F35-6315-D95561077BB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065511" y="4669144"/>
            <a:ext cx="6832499" cy="716529"/>
          </a:xfrm>
        </p:spPr>
        <p:txBody>
          <a:bodyPr>
            <a:normAutofit fontScale="40000" lnSpcReduction="20000"/>
          </a:bodyPr>
          <a:lstStyle/>
          <a:p>
            <a:pPr algn="ctr">
              <a:lnSpc>
                <a:spcPct val="150000"/>
              </a:lnSpc>
              <a:spcAft>
                <a:spcPts val="800"/>
              </a:spcAft>
            </a:pPr>
            <a:r>
              <a:rPr lang="ru-RU" sz="1800" b="1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МУНИЦИПАЛЬНОЕ БЮДЖЕТНОЕ ОЩЕОБРАЗОВАТЕЛЬНОЕ УЧРЕЖДЕНИЕ ГОРОДА НОВОСИБИРСКА</a:t>
            </a:r>
            <a:endParaRPr lang="ru-RU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800"/>
              </a:spcAft>
            </a:pPr>
            <a:r>
              <a:rPr lang="ru-RU" sz="1800" b="1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«СРЕДНЯЯ ОБЩЕОБРАЗОВАТЕЛЬНАЯ ШКОЛА №100 ИМ. ЗАПЛАТИНА Ю.Г»</a:t>
            </a:r>
            <a:endParaRPr lang="ru-RU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65409EC7-69B1-45CC-8FB7-1964C1AB672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4065509" y="4666480"/>
            <a:ext cx="6832499" cy="0"/>
          </a:xfrm>
          <a:prstGeom prst="line">
            <a:avLst/>
          </a:prstGeom>
          <a:ln w="31750">
            <a:solidFill>
              <a:srgbClr val="75A1D4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994253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Галерея">
  <a:themeElements>
    <a:clrScheme name="Галерея">
      <a:dk1>
        <a:sysClr val="windowText" lastClr="000000"/>
      </a:dk1>
      <a:lt1>
        <a:sysClr val="window" lastClr="FFFFFF"/>
      </a:lt1>
      <a:dk2>
        <a:srgbClr val="454545"/>
      </a:dk2>
      <a:lt2>
        <a:srgbClr val="DFDBD5"/>
      </a:lt2>
      <a:accent1>
        <a:srgbClr val="B71E42"/>
      </a:accent1>
      <a:accent2>
        <a:srgbClr val="DE478E"/>
      </a:accent2>
      <a:accent3>
        <a:srgbClr val="BC72F0"/>
      </a:accent3>
      <a:accent4>
        <a:srgbClr val="795FAF"/>
      </a:accent4>
      <a:accent5>
        <a:srgbClr val="586EA6"/>
      </a:accent5>
      <a:accent6>
        <a:srgbClr val="6892A0"/>
      </a:accent6>
      <a:hlink>
        <a:srgbClr val="FA2B5C"/>
      </a:hlink>
      <a:folHlink>
        <a:srgbClr val="BC658E"/>
      </a:folHlink>
    </a:clrScheme>
    <a:fontScheme name="Галерея">
      <a:majorFont>
        <a:latin typeface="Gill Sans MT" panose="020B0502020104020203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алерея">
      <a:fillStyleLst>
        <a:solidFill>
          <a:schemeClr val="phClr"/>
        </a:solidFill>
        <a:gradFill rotWithShape="1">
          <a:gsLst>
            <a:gs pos="0">
              <a:schemeClr val="phClr">
                <a:tint val="54000"/>
                <a:alpha val="100000"/>
                <a:satMod val="105000"/>
                <a:lumMod val="110000"/>
              </a:schemeClr>
            </a:gs>
            <a:gs pos="100000">
              <a:schemeClr val="phClr">
                <a:tint val="78000"/>
                <a:alpha val="92000"/>
                <a:satMod val="109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satMod val="110000"/>
                <a:lumMod val="104000"/>
              </a:schemeClr>
            </a:gs>
            <a:gs pos="69000">
              <a:schemeClr val="phClr">
                <a:shade val="88000"/>
                <a:satMod val="130000"/>
                <a:lumMod val="92000"/>
              </a:schemeClr>
            </a:gs>
            <a:gs pos="100000">
              <a:schemeClr val="phClr">
                <a:shade val="78000"/>
                <a:satMod val="130000"/>
                <a:lumMod val="92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0800" dist="50800" dir="5400000" sx="96000" sy="96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080000"/>
            </a:lightRig>
          </a:scene3d>
          <a:sp3d>
            <a:bevelT w="38100" h="12700" prst="softRound"/>
          </a:sp3d>
        </a:effectStyle>
      </a:effectStyleLst>
      <a:bgFillStyleLst>
        <a:solidFill>
          <a:schemeClr val="phClr"/>
        </a:solidFill>
        <a:solidFill>
          <a:schemeClr val="phClr"/>
        </a:solidFill>
        <a:gradFill rotWithShape="1">
          <a:gsLst>
            <a:gs pos="0">
              <a:schemeClr val="phClr">
                <a:tint val="94000"/>
                <a:satMod val="80000"/>
                <a:lumMod val="106000"/>
              </a:schemeClr>
            </a:gs>
            <a:gs pos="100000">
              <a:schemeClr val="phClr">
                <a:shade val="80000"/>
              </a:schemeClr>
            </a:gs>
          </a:gsLst>
          <a:path path="circle">
            <a:fillToRect l="43000" r="43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Gallery" id="{BBFCD31E-59A1-489D-B089-A3EAD7CAE12E}" vid="{F5E91637-A7B6-4E27-B710-77DA7014EE1E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75</TotalTime>
  <Words>574</Words>
  <Application>Microsoft Office PowerPoint</Application>
  <PresentationFormat>Широкоэкранный</PresentationFormat>
  <Paragraphs>45</Paragraphs>
  <Slides>8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4" baseType="lpstr">
      <vt:lpstr>Arial</vt:lpstr>
      <vt:lpstr>Calibri</vt:lpstr>
      <vt:lpstr>Gill Sans MT</vt:lpstr>
      <vt:lpstr>Symbol</vt:lpstr>
      <vt:lpstr>Times New Roman</vt:lpstr>
      <vt:lpstr>Галерея</vt:lpstr>
      <vt:lpstr>«Правила дорожного движения для пешеходов в темное время суток» </vt:lpstr>
      <vt:lpstr>Проект по ПДД «Правила дорожного движения для пешеходов, в частности в темное время суток»</vt:lpstr>
      <vt:lpstr>Задачи:</vt:lpstr>
      <vt:lpstr>Правила перехода через дорогу</vt:lpstr>
      <vt:lpstr>А как же следует переходить дорогу в темное время суток?</vt:lpstr>
      <vt:lpstr>Чтобы обезопасить себя на дороге в темное время суток необходимо:</vt:lpstr>
      <vt:lpstr>Домашнее задание к следующему уроку:</vt:lpstr>
      <vt:lpstr> «Правила дорожного движения для пешеходов в темное время суток»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Проект по ПДД «Правила дорожного движения для пешеходов, в частности в темное время суток» </dc:title>
  <dc:creator>Ирина Хайбулина</dc:creator>
  <cp:lastModifiedBy>Преподаватель</cp:lastModifiedBy>
  <cp:revision>5</cp:revision>
  <dcterms:created xsi:type="dcterms:W3CDTF">2023-12-07T04:41:09Z</dcterms:created>
  <dcterms:modified xsi:type="dcterms:W3CDTF">2023-12-08T06:25:13Z</dcterms:modified>
</cp:coreProperties>
</file>