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5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ce82f678b_0_1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1ce82f678b_0_1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1ce82f678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1ce82f678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ce82f678b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1ce82f678b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1ce82f678b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1ce82f678b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1ce82f678b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1ce82f678b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1ce82f678b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1ce82f678b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1ce82f678b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1ce82f678b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ce82f678b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ce82f678b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1ce82f678b_0_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21ce82f678b_0_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Изображение выглядит как текст, доска&#10;&#10;Автоматически созданное описание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2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657350" y="1877342"/>
            <a:ext cx="5777400" cy="108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5000"/>
              <a:buFont typeface="Calibri"/>
              <a:buNone/>
              <a:defRPr sz="5000" b="1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2124940" y="2964871"/>
            <a:ext cx="4842300" cy="3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800"/>
              <a:buNone/>
              <a:defRPr sz="1800" b="1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3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7532"/>
            <a:ext cx="9144002" cy="513596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0704"/>
              </a:buClr>
              <a:buSzPts val="3300"/>
              <a:buFont typeface="Calibri"/>
              <a:buNone/>
              <a:defRPr sz="33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400704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400704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40070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1585875" y="2096467"/>
            <a:ext cx="5777400" cy="1087500"/>
          </a:xfrm>
          <a:prstGeom prst="rect">
            <a:avLst/>
          </a:prstGeom>
          <a:solidFill>
            <a:schemeClr val="lt1"/>
          </a:solidFill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760">
                <a:solidFill>
                  <a:schemeClr val="dk1"/>
                </a:solidFill>
              </a:rPr>
              <a:t>Проектная исследовательская работа по финансовой грамотности </a:t>
            </a:r>
            <a:endParaRPr sz="276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760">
                <a:solidFill>
                  <a:schemeClr val="dk1"/>
                </a:solidFill>
              </a:rPr>
              <a:t>“Рынок ценных бумаг как составная часть финансового рынка” </a:t>
            </a:r>
            <a:endParaRPr sz="2760">
              <a:solidFill>
                <a:schemeClr val="dk1"/>
              </a:solidFill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2525625" y="126850"/>
            <a:ext cx="38979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latin typeface="Times New Roman"/>
                <a:ea typeface="Times New Roman"/>
                <a:cs typeface="Times New Roman"/>
                <a:sym typeface="Times New Roman"/>
              </a:rPr>
              <a:t>МОУ “Межозерная СОШ”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181425" y="3494350"/>
            <a:ext cx="2860200" cy="400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509200" y="3831000"/>
            <a:ext cx="4359600" cy="73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alibri"/>
                <a:ea typeface="Calibri"/>
                <a:cs typeface="Calibri"/>
                <a:sym typeface="Calibri"/>
              </a:rPr>
              <a:t>Чайкова Карина Дмитриевна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Calibri"/>
                <a:ea typeface="Calibri"/>
                <a:cs typeface="Calibri"/>
                <a:sym typeface="Calibri"/>
              </a:rPr>
              <a:t>Руководитель: Червонная Ольга Ивановна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Социологический опрос</a:t>
            </a:r>
            <a:endParaRPr sz="3000" b="1"/>
          </a:p>
        </p:txBody>
      </p:sp>
      <p:sp>
        <p:nvSpPr>
          <p:cNvPr id="146" name="Google Shape;146;p22"/>
          <p:cNvSpPr txBox="1">
            <a:spLocks noGrp="1"/>
          </p:cNvSpPr>
          <p:nvPr>
            <p:ph type="body" idx="1"/>
          </p:nvPr>
        </p:nvSpPr>
        <p:spPr>
          <a:xfrm>
            <a:off x="968075" y="934125"/>
            <a:ext cx="7946700" cy="36984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/>
              <a:t>                                                  </a:t>
            </a:r>
            <a:endParaRPr/>
          </a:p>
          <a:p>
            <a:pPr marL="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/>
              <a:t>               </a:t>
            </a:r>
            <a:r>
              <a:rPr lang="ru" sz="5050" dirty="0"/>
              <a:t>   </a:t>
            </a:r>
            <a:r>
              <a:rPr lang="ru" sz="8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Считаете ли Вы инвестирование</a:t>
            </a:r>
            <a:endParaRPr sz="8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8000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в ценные бумаги безопасным? </a:t>
            </a:r>
            <a:endParaRPr sz="8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/>
              <a:t>                                                                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6426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8026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Вам </a:t>
            </a:r>
            <a:r>
              <a:rPr lang="ru" sz="8026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было бы </a:t>
            </a:r>
            <a:r>
              <a:rPr lang="ru" sz="8026" dirty="0" smtClean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интересно </a:t>
            </a:r>
            <a:r>
              <a:rPr lang="ru" sz="8026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подробнее </a:t>
            </a:r>
            <a:endParaRPr sz="8026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8026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познакомиться с рынком</a:t>
            </a:r>
            <a:endParaRPr sz="8026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ru" sz="8026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ценных бумаг?</a:t>
            </a:r>
            <a:endParaRPr sz="72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dirty="0"/>
              <a:t>                                                                                                                    </a:t>
            </a:r>
            <a:endParaRPr/>
          </a:p>
        </p:txBody>
      </p:sp>
      <p:pic>
        <p:nvPicPr>
          <p:cNvPr id="147" name="Google Shape;147;p22" descr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5000" y="2514075"/>
            <a:ext cx="3989000" cy="262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2" descr="Диаграмма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0750" y="688388"/>
            <a:ext cx="4483425" cy="2628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     Спасибо за внимание!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898911" y="308726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Актуальность исследования</a:t>
            </a:r>
            <a:endParaRPr b="1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628650" y="991800"/>
            <a:ext cx="7886700" cy="3652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just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-"/>
            </a:pPr>
            <a:r>
              <a:rPr lang="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современных условиях инвестирование является одним из самых актуальных видов пассивного заработка, благоприятно воздействующего на экономику стран, однако в России это неразвитая, плохо известная система;</a:t>
            </a: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4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Цель и задачи </a:t>
            </a:r>
            <a:endParaRPr sz="3000" b="1"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968075" y="911075"/>
            <a:ext cx="7944300" cy="39903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 sz="2400" b="1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="1"/>
              <a:t>Цель работы:</a:t>
            </a:r>
            <a:endParaRPr sz="2400"/>
          </a:p>
          <a:p>
            <a:pPr marL="457200" lvl="0" indent="-381000" algn="l" rtl="0">
              <a:spcBef>
                <a:spcPts val="80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изучить сущность и  работу фондового рынка как составной части финансового рынка. </a:t>
            </a:r>
            <a:endParaRPr sz="2400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400" b="1"/>
              <a:t>Задачи: </a:t>
            </a:r>
            <a:endParaRPr sz="2400" b="1"/>
          </a:p>
          <a:p>
            <a:pPr marL="457200" lvl="0" indent="-381000" algn="l" rtl="0">
              <a:spcBef>
                <a:spcPts val="80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проанализировать материал;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изучить фондовый рынок;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-"/>
            </a:pPr>
            <a:r>
              <a:rPr lang="ru" sz="2400"/>
              <a:t>поспособствовать распространению идеи безопасного вложения средств в ценные бумаги;</a:t>
            </a:r>
            <a:endParaRPr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Финансовый рынок</a:t>
            </a:r>
            <a:endParaRPr sz="3000" b="1"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893900" y="980276"/>
            <a:ext cx="7886700" cy="36753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17500" algn="just" rtl="0">
              <a:spcBef>
                <a:spcPts val="800"/>
              </a:spcBef>
              <a:spcAft>
                <a:spcPts val="0"/>
              </a:spcAft>
              <a:buSzPts val="1400"/>
              <a:buChar char="-"/>
            </a:pPr>
            <a:r>
              <a:rPr lang="ru"/>
              <a:t>это система экономических взаимоотношений , связанная с различными операциями, проводящимися с ценными бумагами, драгоценными металлами, валютами и  другими инструментами инвестирования.</a:t>
            </a:r>
            <a:endParaRPr/>
          </a:p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b="1"/>
              <a:t>Основные виды финансовых рынков: </a:t>
            </a:r>
            <a:endParaRPr b="1"/>
          </a:p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Кредитный рынок;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Рынок ценных бумаг или фондовый рынок;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Валютный рынок;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Страховой рынок;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Рынок золота;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Рынок инвестиций.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Рынок ценных бумаг или фондовый рынок</a:t>
            </a:r>
            <a:endParaRPr sz="3000" b="1"/>
          </a:p>
        </p:txBody>
      </p:sp>
      <p:sp>
        <p:nvSpPr>
          <p:cNvPr id="113" name="Google Shape;113;p17"/>
          <p:cNvSpPr txBox="1">
            <a:spLocks noGrp="1"/>
          </p:cNvSpPr>
          <p:nvPr>
            <p:ph type="body" idx="1"/>
          </p:nvPr>
        </p:nvSpPr>
        <p:spPr>
          <a:xfrm>
            <a:off x="968075" y="888001"/>
            <a:ext cx="7886700" cy="37215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Char char="-"/>
            </a:pPr>
            <a:r>
              <a:rPr lang="ru"/>
              <a:t>это часть финансового рынка, в которой производятся операции с ценными бумагами.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AutoNum type="arabicPeriod"/>
            </a:pPr>
            <a:r>
              <a:rPr lang="ru" b="1"/>
              <a:t>Первичный фондовый рынок</a:t>
            </a:r>
            <a:r>
              <a:rPr lang="ru"/>
              <a:t> - место где ценные бумаги создаются впервые. Это механизм эмиссии и первичного размещения эмитированных бумаг.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 b="1"/>
              <a:t>Вторичный фондовый рынок</a:t>
            </a:r>
            <a:r>
              <a:rPr lang="ru"/>
              <a:t> - рынок, торгующий ценными бумагами, которые уже выпущены. К нему применяется термин обращение ценных бумаг.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Продажа на фондовом рынке</a:t>
            </a:r>
            <a:endParaRPr sz="3000" b="1"/>
          </a:p>
        </p:txBody>
      </p:sp>
      <p:sp>
        <p:nvSpPr>
          <p:cNvPr id="119" name="Google Shape;119;p18"/>
          <p:cNvSpPr txBox="1">
            <a:spLocks noGrp="1"/>
          </p:cNvSpPr>
          <p:nvPr>
            <p:ph type="body" idx="1"/>
          </p:nvPr>
        </p:nvSpPr>
        <p:spPr>
          <a:xfrm>
            <a:off x="691275" y="1141700"/>
            <a:ext cx="3760200" cy="3548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b="1"/>
              <a:t>Фондовая биржа</a:t>
            </a:r>
            <a:endParaRPr b="1"/>
          </a:p>
          <a:p>
            <a:pPr marL="457200" lvl="0" indent="-317500" algn="just" rtl="0">
              <a:spcBef>
                <a:spcPts val="800"/>
              </a:spcBef>
              <a:spcAft>
                <a:spcPts val="0"/>
              </a:spcAft>
              <a:buSzPts val="1400"/>
              <a:buChar char="-"/>
            </a:pPr>
            <a:r>
              <a:rPr lang="ru" u="sng"/>
              <a:t>организованная </a:t>
            </a:r>
            <a:r>
              <a:rPr lang="ru"/>
              <a:t>определенным образом часть рынка ценных бумаг, на котором совершаются сделки купли-продажи.</a:t>
            </a:r>
            <a:endParaRPr/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/>
              <a:t>имеет </a:t>
            </a:r>
            <a:r>
              <a:rPr lang="ru" u="sng"/>
              <a:t>четкие правила</a:t>
            </a:r>
            <a:r>
              <a:rPr lang="ru"/>
              <a:t>, структура и механизм заключения сделок, систему контроля. </a:t>
            </a:r>
            <a:endParaRPr/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ru"/>
              <a:t>регулируется </a:t>
            </a:r>
            <a:r>
              <a:rPr lang="ru" u="sng"/>
              <a:t>законом</a:t>
            </a:r>
            <a:r>
              <a:rPr lang="ru"/>
              <a:t>.</a:t>
            </a:r>
            <a:endParaRPr/>
          </a:p>
        </p:txBody>
      </p:sp>
      <p:sp>
        <p:nvSpPr>
          <p:cNvPr id="120" name="Google Shape;120;p18"/>
          <p:cNvSpPr txBox="1"/>
          <p:nvPr/>
        </p:nvSpPr>
        <p:spPr>
          <a:xfrm>
            <a:off x="4716800" y="1060975"/>
            <a:ext cx="40362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 b="1">
                <a:latin typeface="Calibri"/>
                <a:ea typeface="Calibri"/>
                <a:cs typeface="Calibri"/>
                <a:sym typeface="Calibri"/>
              </a:rPr>
              <a:t>Внебиржевой рынок</a:t>
            </a:r>
            <a:endParaRPr sz="21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-"/>
            </a:pPr>
            <a:r>
              <a:rPr lang="ru" sz="2100" u="sng">
                <a:latin typeface="Calibri"/>
                <a:ea typeface="Calibri"/>
                <a:cs typeface="Calibri"/>
                <a:sym typeface="Calibri"/>
              </a:rPr>
              <a:t>не имеет</a:t>
            </a:r>
            <a:r>
              <a:rPr lang="ru" sz="2100">
                <a:latin typeface="Calibri"/>
                <a:ea typeface="Calibri"/>
                <a:cs typeface="Calibri"/>
                <a:sym typeface="Calibri"/>
              </a:rPr>
              <a:t> четкой юридической структуры и централизованного регулирования.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-"/>
            </a:pPr>
            <a:r>
              <a:rPr lang="ru" sz="2100">
                <a:latin typeface="Calibri"/>
                <a:ea typeface="Calibri"/>
                <a:cs typeface="Calibri"/>
                <a:sym typeface="Calibri"/>
              </a:rPr>
              <a:t>допускает </a:t>
            </a:r>
            <a:r>
              <a:rPr lang="ru" sz="2100" u="sng">
                <a:latin typeface="Calibri"/>
                <a:ea typeface="Calibri"/>
                <a:cs typeface="Calibri"/>
                <a:sym typeface="Calibri"/>
              </a:rPr>
              <a:t>любые формы</a:t>
            </a:r>
            <a:r>
              <a:rPr lang="ru" sz="2100">
                <a:latin typeface="Calibri"/>
                <a:ea typeface="Calibri"/>
                <a:cs typeface="Calibri"/>
                <a:sym typeface="Calibri"/>
              </a:rPr>
              <a:t> взаимоотношений между покупателем и продавцом.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-"/>
            </a:pPr>
            <a:r>
              <a:rPr lang="ru" sz="2100" u="sng">
                <a:latin typeface="Calibri"/>
                <a:ea typeface="Calibri"/>
                <a:cs typeface="Calibri"/>
                <a:sym typeface="Calibri"/>
              </a:rPr>
              <a:t>не имеет</a:t>
            </a:r>
            <a:r>
              <a:rPr lang="ru" sz="2100">
                <a:latin typeface="Calibri"/>
                <a:ea typeface="Calibri"/>
                <a:cs typeface="Calibri"/>
                <a:sym typeface="Calibri"/>
              </a:rPr>
              <a:t> организованных, лицензированных площадок.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Устройство фондового рынка</a:t>
            </a:r>
            <a:endParaRPr sz="3000" b="1"/>
          </a:p>
        </p:txBody>
      </p:sp>
      <p:sp>
        <p:nvSpPr>
          <p:cNvPr id="126" name="Google Shape;126;p19"/>
          <p:cNvSpPr txBox="1">
            <a:spLocks noGrp="1"/>
          </p:cNvSpPr>
          <p:nvPr>
            <p:ph type="body" idx="1"/>
          </p:nvPr>
        </p:nvSpPr>
        <p:spPr>
          <a:xfrm>
            <a:off x="798425" y="795725"/>
            <a:ext cx="8226000" cy="38139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AutoNum type="arabicPeriod"/>
            </a:pPr>
            <a:r>
              <a:rPr lang="ru" b="1"/>
              <a:t>Эмитенты</a:t>
            </a:r>
            <a:r>
              <a:rPr lang="ru"/>
              <a:t> ( осуществляют эмиссию).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Участники, организующие обращение ценных бумаг: </a:t>
            </a:r>
            <a:r>
              <a:rPr lang="ru" b="1"/>
              <a:t>биржа, депозитарии</a:t>
            </a:r>
            <a:r>
              <a:rPr lang="ru"/>
              <a:t> (хранят акции и облигации) и </a:t>
            </a:r>
            <a:r>
              <a:rPr lang="ru" b="1"/>
              <a:t>клиринговые</a:t>
            </a:r>
            <a:r>
              <a:rPr lang="ru"/>
              <a:t> </a:t>
            </a:r>
            <a:r>
              <a:rPr lang="ru" b="1"/>
              <a:t>компании</a:t>
            </a:r>
            <a:r>
              <a:rPr lang="ru"/>
              <a:t> (осуществляют услуги взаиморасчета).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Участники, организующие доступ к финансовым активам биржи: </a:t>
            </a:r>
            <a:r>
              <a:rPr lang="ru" b="1"/>
              <a:t>брокеры</a:t>
            </a:r>
            <a:r>
              <a:rPr lang="ru"/>
              <a:t> (посредник между биржей и лицом, желающим торговать на рынке), управляющие компании, а также </a:t>
            </a:r>
            <a:r>
              <a:rPr lang="ru" b="1"/>
              <a:t>дилеры</a:t>
            </a:r>
            <a:r>
              <a:rPr lang="ru"/>
              <a:t> ( торговцы).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Частные и институциональные </a:t>
            </a:r>
            <a:r>
              <a:rPr lang="ru" b="1"/>
              <a:t>инвесторы</a:t>
            </a:r>
            <a:r>
              <a:rPr lang="ru"/>
              <a:t> и </a:t>
            </a:r>
            <a:r>
              <a:rPr lang="ru" b="1"/>
              <a:t>трейдеры</a:t>
            </a:r>
            <a:r>
              <a:rPr lang="ru"/>
              <a:t>. Чёткой разницы между ними нет.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Главный регулятор рынка, осуществляющий постоянный контроль за участниками - </a:t>
            </a:r>
            <a:r>
              <a:rPr lang="ru" b="1"/>
              <a:t>Центральный Банк РФ. </a:t>
            </a:r>
            <a:endParaRPr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Функции фондового рынка</a:t>
            </a:r>
            <a:endParaRPr b="1"/>
          </a:p>
        </p:txBody>
      </p:sp>
      <p:sp>
        <p:nvSpPr>
          <p:cNvPr id="132" name="Google Shape;132;p20"/>
          <p:cNvSpPr txBox="1">
            <a:spLocks noGrp="1"/>
          </p:cNvSpPr>
          <p:nvPr>
            <p:ph type="body" idx="1"/>
          </p:nvPr>
        </p:nvSpPr>
        <p:spPr>
          <a:xfrm>
            <a:off x="1129525" y="934126"/>
            <a:ext cx="7886700" cy="3710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Перераспределение инвестиционных ресурсов.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Воздействие на денежную массу страны.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Объединение капитала воедино.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Стимулирование фондового рынка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b="1"/>
              <a:t>Общерыночные функции: </a:t>
            </a:r>
            <a:endParaRPr b="1"/>
          </a:p>
          <a:p>
            <a:pPr marL="457200" lvl="0" indent="-317500" algn="l" rtl="0">
              <a:spcBef>
                <a:spcPts val="80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Получение прибыли.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Формирование цен.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Сбор и систематизация информации об объектах торговли и ее участниках.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ru"/>
              <a:t>Создание правил торговли.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>
            <a:spLocks noGrp="1"/>
          </p:cNvSpPr>
          <p:nvPr>
            <p:ph type="title"/>
          </p:nvPr>
        </p:nvSpPr>
        <p:spPr>
          <a:xfrm>
            <a:off x="968086" y="297201"/>
            <a:ext cx="7886700" cy="39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000" b="1"/>
              <a:t>Социологический опрос</a:t>
            </a:r>
            <a:endParaRPr sz="3000" b="1"/>
          </a:p>
        </p:txBody>
      </p:sp>
      <p:sp>
        <p:nvSpPr>
          <p:cNvPr id="138" name="Google Shape;138;p21"/>
          <p:cNvSpPr txBox="1">
            <a:spLocks noGrp="1"/>
          </p:cNvSpPr>
          <p:nvPr>
            <p:ph type="body" idx="1"/>
          </p:nvPr>
        </p:nvSpPr>
        <p:spPr>
          <a:xfrm>
            <a:off x="815225" y="807275"/>
            <a:ext cx="8192400" cy="40446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45720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/>
              <a:t>                                                                                  </a:t>
            </a:r>
            <a:endParaRPr/>
          </a:p>
          <a:p>
            <a:pPr marL="4572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000"/>
              <a:t>   </a:t>
            </a: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Известно ли Вам,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что такое фондовый рынок и 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механизмы его работы?</a:t>
            </a:r>
            <a:r>
              <a:rPr lang="ru" sz="2000"/>
              <a:t> </a:t>
            </a:r>
            <a:r>
              <a:rPr lang="ru"/>
              <a:t>                                                                                                                                       </a:t>
            </a:r>
            <a:endParaRPr/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r>
              <a:rPr lang="ru"/>
              <a:t>                                                                                       </a:t>
            </a:r>
            <a:endParaRPr/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Вы владеете какими-либо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     ценными бумагами?</a:t>
            </a:r>
            <a:endParaRPr sz="200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9" name="Google Shape;139;p21" descr="Диаграмма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5225" y="807275"/>
            <a:ext cx="4390326" cy="271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21" descr="Диаграмма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50925" y="2432528"/>
            <a:ext cx="4393075" cy="27109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467</Words>
  <PresentationFormat>Экран (16:9)</PresentationFormat>
  <Paragraphs>86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Проектная исследовательская работа по финансовой грамотности  “Рынок ценных бумаг как составная часть финансового рынка” </vt:lpstr>
      <vt:lpstr>Актуальность исследования</vt:lpstr>
      <vt:lpstr>Цель и задачи </vt:lpstr>
      <vt:lpstr>Финансовый рынок</vt:lpstr>
      <vt:lpstr>Рынок ценных бумаг или фондовый рынок</vt:lpstr>
      <vt:lpstr>Продажа на фондовом рынке</vt:lpstr>
      <vt:lpstr>Устройство фондового рынка</vt:lpstr>
      <vt:lpstr>Функции фондового рынка</vt:lpstr>
      <vt:lpstr>Социологический опрос</vt:lpstr>
      <vt:lpstr>Социологический опрос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исследовательская работа по финансовой грамотности  “Рынок ценных бумаг как составная часть финансового рынка” </dc:title>
  <cp:lastModifiedBy>pk</cp:lastModifiedBy>
  <cp:revision>2</cp:revision>
  <dcterms:modified xsi:type="dcterms:W3CDTF">2023-04-06T09:39:13Z</dcterms:modified>
</cp:coreProperties>
</file>