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9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49A76C-EEB2-3F55-57C7-CFAE5B869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554183" y="3168073"/>
            <a:ext cx="9836726" cy="2299855"/>
          </a:xfrm>
        </p:spPr>
        <p:txBody>
          <a:bodyPr>
            <a:normAutofit lnSpcReduction="10000"/>
          </a:bodyPr>
          <a:lstStyle/>
          <a:p>
            <a:pPr algn="ctr" rtl="0" fontAlgn="base"/>
            <a:r>
              <a:rPr lang="ru-RU" sz="2400" b="1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Развитие речи ребёнка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ru-RU" sz="2400" b="1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Через разные виды деятельности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ru-RU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ru-RU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ru-RU" sz="2400" b="1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Подготовила: воспитатель Краснова В.Н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ru-RU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ru-RU" dirty="0"/>
          </a:p>
        </p:txBody>
      </p:sp>
      <p:pic>
        <p:nvPicPr>
          <p:cNvPr id="1026" name="Picture 2" descr="Изображение выглядит как текст, мультфильм, книга, игрушка&#10;&#10;Автоматически созданное описание">
            <a:extLst>
              <a:ext uri="{FF2B5EF4-FFF2-40B4-BE49-F238E27FC236}">
                <a16:creationId xmlns:a16="http://schemas.microsoft.com/office/drawing/2014/main" id="{A6B3C9E3-ADF9-7847-8002-EBB90B864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714" y="164633"/>
            <a:ext cx="56769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164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2FB02F-3E0F-B583-4204-87DC6BB5E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ЗАНЯТИЯ ИЗОБРАЗИТЕЛЬНОЙ ДЕЯТЕЛЬНОСТЬЮ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Активизация речевого материала во время занятий изобразительной деятельностью и знакомство с произведениями искусства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ru-RU" sz="2000" dirty="0"/>
          </a:p>
        </p:txBody>
      </p:sp>
      <p:pic>
        <p:nvPicPr>
          <p:cNvPr id="9218" name="Picture 2" descr="Изображение выглядит как в помещении, мебель, одежда, ребенок, начинающий ходить&#10;&#10;Автоматически созданное описание">
            <a:extLst>
              <a:ext uri="{FF2B5EF4-FFF2-40B4-BE49-F238E27FC236}">
                <a16:creationId xmlns:a16="http://schemas.microsoft.com/office/drawing/2014/main" id="{8205AD33-FFA8-6B8E-216A-E09D0808F5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" y="1930400"/>
            <a:ext cx="287655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Изображение выглядит как одежда, в помещении, Детское искусство, ребенок, начинающий ходить&#10;&#10;Автоматически созданное описание">
            <a:extLst>
              <a:ext uri="{FF2B5EF4-FFF2-40B4-BE49-F238E27FC236}">
                <a16:creationId xmlns:a16="http://schemas.microsoft.com/office/drawing/2014/main" id="{03A6C6FC-9892-D35A-B7C9-141F13251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883" y="2580987"/>
            <a:ext cx="54102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Изображение выглядит как в помещении, одежда, Человеческое лицо, стена&#10;&#10;Автоматически созданное описание">
            <a:extLst>
              <a:ext uri="{FF2B5EF4-FFF2-40B4-BE49-F238E27FC236}">
                <a16:creationId xmlns:a16="http://schemas.microsoft.com/office/drawing/2014/main" id="{E6CDE8F6-732B-6509-5C66-FA3353405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491" y="999260"/>
            <a:ext cx="3048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589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1579B-3B54-963D-C01C-29BA10BD5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БЕСЕДЫ 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Беседа помогает активизировать в речи детей слова и выражения, обогащать словарь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прилагательными и глаголами, развивать диалогическую, доказательную речь, совершенствовать грамматический строй речи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ru-RU" sz="1800" dirty="0"/>
          </a:p>
        </p:txBody>
      </p:sp>
      <p:pic>
        <p:nvPicPr>
          <p:cNvPr id="10242" name="Picture 2" descr="Изображение выглядит как в помещении, одежда, ребенок, начинающий ходить, стена&#10;&#10;Автоматически созданное описание">
            <a:extLst>
              <a:ext uri="{FF2B5EF4-FFF2-40B4-BE49-F238E27FC236}">
                <a16:creationId xmlns:a16="http://schemas.microsoft.com/office/drawing/2014/main" id="{5F5BB5EB-BE7C-992C-E41B-B8A9E325DE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640879"/>
            <a:ext cx="4310302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Изображение выглядит как в помещении, одежда, стена, Человеческое лицо&#10;&#10;Автоматически созданное описание">
            <a:extLst>
              <a:ext uri="{FF2B5EF4-FFF2-40B4-BE49-F238E27FC236}">
                <a16:creationId xmlns:a16="http://schemas.microsoft.com/office/drawing/2014/main" id="{9CE49DD5-8C04-9587-CAAB-039D417CF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086" y="1930400"/>
            <a:ext cx="3762375" cy="45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739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9D77F5-B973-5EAE-4C56-C3B324F3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ДЕЯТЕЛЬНОСТЬ \</a:t>
            </a:r>
            <a:r>
              <a:rPr lang="ru-RU" sz="1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br>
              <a:rPr lang="ru-RU" sz="1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 деятельность способствует развития памяти мышления и речи. Ребенок учиться делать элементарные умозаключения, устанавливать логические связи, обосновывать свои суждения, приводить доводы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ru-RU" dirty="0"/>
          </a:p>
        </p:txBody>
      </p:sp>
      <p:pic>
        <p:nvPicPr>
          <p:cNvPr id="11266" name="Picture 2" descr="Изображение выглядит как в помещении, ребенок, начинающий ходить, стол, Человеческое лицо&#10;&#10;Автоматически созданное описание">
            <a:extLst>
              <a:ext uri="{FF2B5EF4-FFF2-40B4-BE49-F238E27FC236}">
                <a16:creationId xmlns:a16="http://schemas.microsoft.com/office/drawing/2014/main" id="{A1288F98-7E4F-F3D7-4860-A53E2E3E76B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51" y="1809750"/>
            <a:ext cx="36195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Изображение выглядит как ребенок, начинающий ходить, в помещении, ребенок, пол&#10;&#10;Автоматически созданное описание">
            <a:extLst>
              <a:ext uri="{FF2B5EF4-FFF2-40B4-BE49-F238E27FC236}">
                <a16:creationId xmlns:a16="http://schemas.microsoft.com/office/drawing/2014/main" id="{724CDAEA-9175-C42C-5B48-2BFD7472B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51" y="4629150"/>
            <a:ext cx="3619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Изображение выглядит как ребенок, начинающий ходить, Человеческое лицо, в помещении, ребенок&#10;&#10;Автоматически созданное описание">
            <a:extLst>
              <a:ext uri="{FF2B5EF4-FFF2-40B4-BE49-F238E27FC236}">
                <a16:creationId xmlns:a16="http://schemas.microsoft.com/office/drawing/2014/main" id="{E3876043-4219-54E8-2747-EADF3ECE9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576" y="2781300"/>
            <a:ext cx="433387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Изображение выглядит как в помещении, пол, человек, ребенок, начинающий ходить&#10;&#10;Автоматически созданное описание">
            <a:extLst>
              <a:ext uri="{FF2B5EF4-FFF2-40B4-BE49-F238E27FC236}">
                <a16:creationId xmlns:a16="http://schemas.microsoft.com/office/drawing/2014/main" id="{41B8B4BA-A04B-57F6-7805-755896606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316" y="3024187"/>
            <a:ext cx="295275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560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B623A-C2C0-1085-1D66-4C0F8D916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006" y="461818"/>
            <a:ext cx="8596668" cy="1320800"/>
          </a:xfrm>
        </p:spPr>
        <p:txBody>
          <a:bodyPr>
            <a:normAutofit/>
          </a:bodyPr>
          <a:lstStyle/>
          <a:p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ТРУДОВАЯ ДЕЯТЕЛЬНОСТЬ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b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трудовые операции, ребенок сопровождает действие словом рассказывает о последовательности своих действий поясняя их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 descr="Изображение выглядит как домашнее растение, одежда, в помещении, человек&#10;&#10;Автоматически созданное описание">
            <a:extLst>
              <a:ext uri="{FF2B5EF4-FFF2-40B4-BE49-F238E27FC236}">
                <a16:creationId xmlns:a16="http://schemas.microsoft.com/office/drawing/2014/main" id="{C18DE0F3-FF8F-0E5E-36BC-6A3435410D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4" y="2160588"/>
            <a:ext cx="7685089" cy="423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600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3DCF7A-5C95-59D6-D3CD-C5A9A3774F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706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13FA6D-8AF8-350E-0005-87D9656C5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85091"/>
            <a:ext cx="8596668" cy="5256271"/>
          </a:xfrm>
        </p:spPr>
        <p:txBody>
          <a:bodyPr/>
          <a:lstStyle/>
          <a:p>
            <a:pPr algn="ctr" rtl="0" fontAlgn="base">
              <a:buFont typeface="Arial" panose="020B0604020202020204" pitchFamily="34" charset="0"/>
              <a:buChar char="•"/>
            </a:pPr>
            <a:r>
              <a:rPr lang="ru-RU" sz="2800" b="1" i="1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" Речь является  выражением</a:t>
            </a:r>
            <a:r>
              <a:rPr lang="ru-RU" sz="2800" b="1" i="0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ru-RU" sz="28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 rtl="0" fontAlgn="base">
              <a:buFont typeface="Arial" panose="020B0604020202020204" pitchFamily="34" charset="0"/>
              <a:buChar char="•"/>
            </a:pPr>
            <a:r>
              <a:rPr lang="ru-RU" sz="2800" b="1" i="1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 наших мыслей, чувств и желаний....</a:t>
            </a:r>
            <a:r>
              <a:rPr lang="en-US" sz="2800" b="1" i="0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sz="28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 rtl="0" fontAlgn="base">
              <a:buFont typeface="Arial" panose="020B0604020202020204" pitchFamily="34" charset="0"/>
              <a:buChar char="•"/>
            </a:pPr>
            <a:r>
              <a:rPr lang="ru-RU" sz="2800" b="1" i="1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Она, как ничто другое,</a:t>
            </a:r>
            <a:r>
              <a:rPr lang="ru-RU" sz="2800" b="1" i="0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ru-RU" sz="28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 rtl="0" fontAlgn="base">
              <a:buFont typeface="Arial" panose="020B0604020202020204" pitchFamily="34" charset="0"/>
              <a:buChar char="•"/>
            </a:pPr>
            <a:r>
              <a:rPr lang="ru-RU" sz="2800" b="1" i="1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Доказывает что в жизни</a:t>
            </a:r>
            <a:r>
              <a:rPr lang="ru-RU" sz="2800" b="1" i="0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ru-RU" sz="28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 rtl="0" fontAlgn="base">
              <a:buFont typeface="Arial" panose="020B0604020202020204" pitchFamily="34" charset="0"/>
              <a:buChar char="•"/>
            </a:pPr>
            <a:r>
              <a:rPr lang="ru-RU" sz="2800" b="1" i="1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Человека является силой" </a:t>
            </a:r>
            <a:r>
              <a:rPr lang="en-US" sz="2800" b="1" i="0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sz="28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 rtl="0" fontAlgn="base">
              <a:buFont typeface="Arial" panose="020B0604020202020204" pitchFamily="34" charset="0"/>
              <a:buChar char="•"/>
            </a:pPr>
            <a:r>
              <a:rPr lang="ru-RU" sz="2800" b="1" i="1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" Макс </a:t>
            </a:r>
            <a:r>
              <a:rPr lang="ru-RU" sz="2800" b="1" i="1" u="none" strike="noStrike" dirty="0" err="1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Дессуар</a:t>
            </a:r>
            <a:r>
              <a:rPr lang="ru-RU" sz="2800" b="1" i="0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ru-RU" sz="28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ctr" rtl="0" fontAlgn="base">
              <a:buNone/>
            </a:pPr>
            <a:r>
              <a:rPr lang="ru-RU" sz="2800" b="1" i="0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ru-RU" sz="28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36868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63AAA2-8A3C-5640-3427-58FE1FD4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развития речевой</a:t>
            </a:r>
            <a:r>
              <a:rPr lang="ru-RU" sz="3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br>
              <a:rPr lang="ru-RU" sz="3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активности у детей:</a:t>
            </a:r>
            <a:r>
              <a:rPr lang="ru-RU" sz="3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B7B6DA-F0B2-5A04-F575-6C35756EB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ru-RU" sz="2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умение живо, связно, последовательно описывать простые случаи из своей жизни.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ru-RU" sz="2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Учить соблюдать логику развития сюжета.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ru-RU" sz="2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Учить понимать и передавать в речи связи наблюдаемых явлений делать выводы...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ru-RU" sz="2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оценку явлениям о поступкам, о которых дети рассказывают, мотивированно оценивать поведения персонажей.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ru-RU" sz="2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Учить говорить не торопясь, достаточно громко, без напряжения.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ru-RU" sz="2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интонационную выразительность речи.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87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EBE476-0A7C-36B7-617F-64037A195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371" y="332509"/>
            <a:ext cx="8596668" cy="1320800"/>
          </a:xfrm>
        </p:spPr>
        <p:txBody>
          <a:bodyPr>
            <a:normAutofit/>
          </a:bodyPr>
          <a:lstStyle/>
          <a:p>
            <a:r>
              <a:rPr lang="ru-RU" sz="200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и рассказывание художественных произведений</a:t>
            </a:r>
            <a:r>
              <a:rPr lang="ru-RU" sz="20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br>
              <a:rPr lang="ru-RU" sz="20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 книги ребёнок узнаёт много новых слов, образных выражений. Его речь обогащается эмоциональной и поэтической лексикой.</a:t>
            </a:r>
            <a:r>
              <a:rPr lang="ru-RU" sz="20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br>
              <a:rPr lang="ru-RU" sz="20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Изображение выглядит как в помещении, книга, игрушка, стена&#10;&#10;Автоматически созданное описание">
            <a:extLst>
              <a:ext uri="{FF2B5EF4-FFF2-40B4-BE49-F238E27FC236}">
                <a16:creationId xmlns:a16="http://schemas.microsoft.com/office/drawing/2014/main" id="{3B0979C0-F50D-2F64-CAFC-B652AD2376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80" y="2260672"/>
            <a:ext cx="287655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Изображение выглядит как одежда, в помещении, ребенок, начинающий ходить, человек&#10;&#10;Автоматически созданное описание">
            <a:extLst>
              <a:ext uri="{FF2B5EF4-FFF2-40B4-BE49-F238E27FC236}">
                <a16:creationId xmlns:a16="http://schemas.microsoft.com/office/drawing/2014/main" id="{5F5F0A27-17DE-BF41-F410-78A72F88F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376" y="2630127"/>
            <a:ext cx="3762375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3003E775-721C-04C6-D607-28F3BCEDB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220" y="1270000"/>
            <a:ext cx="3048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26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CAADD7-B751-5F12-E89C-9D2343978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ТЕАТРАЛИЗАЦИЯ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b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Театрализованные игры способствуют усвоению элементов речевого общения 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b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интонационная выразительности речи, высота голоса, мимика жесты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ru-RU" sz="2000" i="1" dirty="0"/>
          </a:p>
        </p:txBody>
      </p:sp>
      <p:pic>
        <p:nvPicPr>
          <p:cNvPr id="4098" name="Picture 2" descr="Изображение выглядит как одежда, ребенок, начинающий ходить, в помещении, человек&#10;&#10;Автоматически созданное описание">
            <a:extLst>
              <a:ext uri="{FF2B5EF4-FFF2-40B4-BE49-F238E27FC236}">
                <a16:creationId xmlns:a16="http://schemas.microsoft.com/office/drawing/2014/main" id="{328BD727-D3F7-0686-70B9-B9C41DB206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33" y="2702430"/>
            <a:ext cx="4848225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Изображение выглядит как в помещении, одежда, обувь, ребенок, начинающий ходить&#10;&#10;Автоматически созданное описание">
            <a:extLst>
              <a:ext uri="{FF2B5EF4-FFF2-40B4-BE49-F238E27FC236}">
                <a16:creationId xmlns:a16="http://schemas.microsoft.com/office/drawing/2014/main" id="{D15DBA82-90B5-BEBC-472C-27AF68E20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117" y="2416031"/>
            <a:ext cx="3607955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8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B2F65-9C72-4D34-0C21-2DE91FD79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Сюжетно Ролевая Игра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Сюжетно ролевая игра способствует закрепления навыков пользования инициативной речи совершенствованию разговорной речи, обогащению словаря, формированию грамматического строя речи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ru-RU" dirty="0"/>
          </a:p>
        </p:txBody>
      </p:sp>
      <p:pic>
        <p:nvPicPr>
          <p:cNvPr id="5122" name="Picture 2" descr="Изображение выглядит как в помещении, мальчик, ребенок, начинающий ходить, одежда&#10;&#10;Автоматически созданное описание">
            <a:extLst>
              <a:ext uri="{FF2B5EF4-FFF2-40B4-BE49-F238E27FC236}">
                <a16:creationId xmlns:a16="http://schemas.microsoft.com/office/drawing/2014/main" id="{4549AA4F-08B3-6236-D212-C9BADB45D6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71" y="3054640"/>
            <a:ext cx="4171950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Изображение выглядит как одежда, в помещении, ребенок, начинающий ходить, игра&#10;&#10;Автоматически созданное описание">
            <a:extLst>
              <a:ext uri="{FF2B5EF4-FFF2-40B4-BE49-F238E27FC236}">
                <a16:creationId xmlns:a16="http://schemas.microsoft.com/office/drawing/2014/main" id="{E7F2DE4F-8EE2-F626-6E7D-5E93D3ED3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182" y="2190750"/>
            <a:ext cx="3048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Изображение выглядит как игра, одежда, ребенок, начинающий ходить, мальчик&#10;&#10;Автоматически созданное описание">
            <a:extLst>
              <a:ext uri="{FF2B5EF4-FFF2-40B4-BE49-F238E27FC236}">
                <a16:creationId xmlns:a16="http://schemas.microsoft.com/office/drawing/2014/main" id="{2509BE46-4ED5-0972-6E6A-F397EC1C2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643" y="2733675"/>
            <a:ext cx="287655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442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366B0-B952-B8BA-A5AC-53CF0A791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ДИДАКТИЧЕСКИЕ ИГРЫ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b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Дидактическая игра пополняет и активизирует словарь способствует развитию связной речи, формирует правильное звукопроизношение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ru-RU" sz="2000" i="1" dirty="0"/>
          </a:p>
        </p:txBody>
      </p:sp>
      <p:pic>
        <p:nvPicPr>
          <p:cNvPr id="6146" name="Picture 2" descr="Изображение выглядит как одежда, Человеческое лицо, девочка, ребенок, начинающий ходить&#10;&#10;Автоматически созданное описание">
            <a:extLst>
              <a:ext uri="{FF2B5EF4-FFF2-40B4-BE49-F238E27FC236}">
                <a16:creationId xmlns:a16="http://schemas.microsoft.com/office/drawing/2014/main" id="{A5B287E9-052A-E4C9-F1BF-37A1D65FED3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3" y="2072337"/>
            <a:ext cx="5019675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Изображение выглядит как в помещении, Детское искусство, одежда, Человеческое лицо&#10;&#10;Автоматически созданное описание">
            <a:extLst>
              <a:ext uri="{FF2B5EF4-FFF2-40B4-BE49-F238E27FC236}">
                <a16:creationId xmlns:a16="http://schemas.microsoft.com/office/drawing/2014/main" id="{94F4FCFD-1528-6713-6331-32925F39B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2679989"/>
            <a:ext cx="30480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Изображение выглядит как одежда, человек, в помещении, пол&#10;&#10;Автоматически созданное описание">
            <a:extLst>
              <a:ext uri="{FF2B5EF4-FFF2-40B4-BE49-F238E27FC236}">
                <a16:creationId xmlns:a16="http://schemas.microsoft.com/office/drawing/2014/main" id="{804C7D14-5C94-D6B1-AC9D-365B09A47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162" y="1609292"/>
            <a:ext cx="368617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42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44750C-AEA8-A54E-705E-BB9E4C6B1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ПОДВИЖНЫЕ ИГРЫ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 время подвижных игр педагог побуждает детей к подражательной речевой деятельности и расширению объёма понимания речи и словарного запаса</a:t>
            </a:r>
            <a:r>
              <a:rPr lang="ru-RU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ru-RU" dirty="0"/>
          </a:p>
        </p:txBody>
      </p:sp>
      <p:pic>
        <p:nvPicPr>
          <p:cNvPr id="7170" name="Picture 2" descr="Изображение выглядит как в помещении, стена, пол, Напольное покрытие&#10;&#10;Автоматически созданное описание">
            <a:extLst>
              <a:ext uri="{FF2B5EF4-FFF2-40B4-BE49-F238E27FC236}">
                <a16:creationId xmlns:a16="http://schemas.microsoft.com/office/drawing/2014/main" id="{B5FB20C3-AF47-4CFB-CCD0-5249FC3EBD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16" y="3279776"/>
            <a:ext cx="4400550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Изображение выглядит как в помещении, одежда, стена, обувь&#10;&#10;Автоматически созданное описание">
            <a:extLst>
              <a:ext uri="{FF2B5EF4-FFF2-40B4-BE49-F238E27FC236}">
                <a16:creationId xmlns:a16="http://schemas.microsoft.com/office/drawing/2014/main" id="{4DF92854-561C-CD22-4F69-ACE613E99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354" y="2163619"/>
            <a:ext cx="54102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560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831AF-2F9B-C6DB-8B5F-C821650A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ДИНАМИЧЕСКИЕ ПАУЗЫ 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 время проведения динамических пауз, физкульт минуток дети учатся согласованному выполнения движения по тексту. Развивать эмоциональность, ритм, темп речи, модуляция голоса 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ru-RU" sz="2000" dirty="0"/>
          </a:p>
        </p:txBody>
      </p:sp>
      <p:pic>
        <p:nvPicPr>
          <p:cNvPr id="8194" name="Picture 2" descr="Изображение выглядит как в помещении, одежда, стена, обувь&#10;&#10;Автоматически созданное описание">
            <a:extLst>
              <a:ext uri="{FF2B5EF4-FFF2-40B4-BE49-F238E27FC236}">
                <a16:creationId xmlns:a16="http://schemas.microsoft.com/office/drawing/2014/main" id="{DD6C5473-5BC0-8F79-D859-7F22BFB69A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27" y="2680999"/>
            <a:ext cx="3727984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Изображение выглядит как в помещении, одежда, стена, обувь&#10;&#10;Автоматически созданное описание">
            <a:extLst>
              <a:ext uri="{FF2B5EF4-FFF2-40B4-BE49-F238E27FC236}">
                <a16:creationId xmlns:a16="http://schemas.microsoft.com/office/drawing/2014/main" id="{63C24EFA-A54E-0119-090F-56E76FA61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400" y="2366963"/>
            <a:ext cx="4953000" cy="431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2912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396</Words>
  <Application>Microsoft Office PowerPoint</Application>
  <PresentationFormat>Широкоэкранный</PresentationFormat>
  <Paragraphs>32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Segoe UI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Основные направления развития речевой​  активности у детей:​</vt:lpstr>
      <vt:lpstr>Чтение и рассказывание художественных произведений​ Из книги ребёнок узнаёт много новых слов, образных выражений. Его речь обогащается эмоциональной и поэтической лексикой.​ </vt:lpstr>
      <vt:lpstr>ТЕАТРАЛИЗАЦИЯ​ Театрализованные игры способствуют усвоению элементов речевого общения ​ интонационная выразительности речи, высота голоса, мимика жесты​</vt:lpstr>
      <vt:lpstr>Сюжетно Ролевая Игра​ Сюжетно ролевая игра способствует закрепления навыков пользования инициативной речи совершенствованию разговорной речи, обогащению словаря, формированию грамматического строя речи​</vt:lpstr>
      <vt:lpstr>ДИДАКТИЧЕСКИЕ ИГРЫ​ Дидактическая игра пополняет и активизирует словарь способствует развитию связной речи, формирует правильное звукопроизношение​</vt:lpstr>
      <vt:lpstr>ПОДВИЖНЫЕ ИГРЫ​ Во время подвижных игр педагог побуждает детей к подражательной речевой деятельности и расширению объёма понимания речи и словарного запаса.​</vt:lpstr>
      <vt:lpstr>ДИНАМИЧЕСКИЕ ПАУЗЫ ​ Во время проведения динамических пауз, физкульт минуток дети учатся согласованному выполнения движения по тексту. Развивать эмоциональность, ритм, темп речи, модуляция голоса ​</vt:lpstr>
      <vt:lpstr>ЗАНЯТИЯ ИЗОБРАЗИТЕЛЬНОЙ ДЕЯТЕЛЬНОСТЬЮ​ Активизация речевого материала во время занятий изобразительной деятельностью и знакомство с произведениями искусства​</vt:lpstr>
      <vt:lpstr>БЕСЕДЫ ​ Беседа помогает активизировать в речи детей слова и выражения, обогащать словарь​ прилагательными и глаголами, развивать диалогическую, доказательную речь, совершенствовать грамматический строй речи​</vt:lpstr>
      <vt:lpstr>ЭКСПЕРИМЕНТАЛЬНАЯ ДЕЯТЕЛЬНОСТЬ \​ Исследовательская деятельность способствует развития памяти мышления и речи. Ребенок учиться делать элементарные умозаключения, устанавливать логические связи, обосновывать свои суждения, приводить доводы​</vt:lpstr>
      <vt:lpstr>ТРУДОВАЯ ДЕЯТЕЛЬНОСТЬ​ Выполнять трудовые операции, ребенок сопровождает действие словом рассказывает о последовательности своих действий поясняя их​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Краснова</dc:creator>
  <cp:lastModifiedBy>Виктория Краснова</cp:lastModifiedBy>
  <cp:revision>1</cp:revision>
  <dcterms:created xsi:type="dcterms:W3CDTF">2023-12-12T04:59:16Z</dcterms:created>
  <dcterms:modified xsi:type="dcterms:W3CDTF">2023-12-12T06:42:06Z</dcterms:modified>
</cp:coreProperties>
</file>