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4" r:id="rId4"/>
    <p:sldId id="275" r:id="rId5"/>
    <p:sldId id="279" r:id="rId6"/>
    <p:sldId id="280" r:id="rId7"/>
    <p:sldId id="281" r:id="rId8"/>
    <p:sldId id="282" r:id="rId9"/>
    <p:sldId id="283" r:id="rId10"/>
    <p:sldId id="286" r:id="rId11"/>
    <p:sldId id="299" r:id="rId12"/>
    <p:sldId id="284" r:id="rId13"/>
    <p:sldId id="300" r:id="rId14"/>
    <p:sldId id="314" r:id="rId15"/>
    <p:sldId id="293" r:id="rId16"/>
    <p:sldId id="287" r:id="rId17"/>
    <p:sldId id="306" r:id="rId18"/>
    <p:sldId id="307" r:id="rId19"/>
    <p:sldId id="308" r:id="rId20"/>
    <p:sldId id="309" r:id="rId21"/>
    <p:sldId id="301" r:id="rId22"/>
    <p:sldId id="294" r:id="rId23"/>
    <p:sldId id="296" r:id="rId24"/>
    <p:sldId id="297" r:id="rId25"/>
    <p:sldId id="298" r:id="rId26"/>
    <p:sldId id="310" r:id="rId27"/>
    <p:sldId id="313" r:id="rId28"/>
    <p:sldId id="311" r:id="rId29"/>
    <p:sldId id="317" r:id="rId30"/>
    <p:sldId id="318" r:id="rId31"/>
    <p:sldId id="295" r:id="rId32"/>
    <p:sldId id="315" r:id="rId33"/>
    <p:sldId id="316" r:id="rId34"/>
    <p:sldId id="288" r:id="rId35"/>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3A28"/>
    <a:srgbClr val="6C271B"/>
    <a:srgbClr val="0000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2488" autoAdjust="0"/>
  </p:normalViewPr>
  <p:slideViewPr>
    <p:cSldViewPr>
      <p:cViewPr varScale="1">
        <p:scale>
          <a:sx n="67" d="100"/>
          <a:sy n="67" d="100"/>
        </p:scale>
        <p:origin x="1476" y="48"/>
      </p:cViewPr>
      <p:guideLst>
        <p:guide orient="horz" pos="2160"/>
        <p:guide pos="2880"/>
      </p:guideLst>
    </p:cSldViewPr>
  </p:slideViewPr>
  <p:outlineViewPr>
    <p:cViewPr>
      <p:scale>
        <a:sx n="33" d="100"/>
        <a:sy n="33" d="100"/>
      </p:scale>
      <p:origin x="0" y="383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4200DC65-E16C-4516-B51B-A4864D999B79}" type="slidenum">
              <a:rPr lang="ru-RU" altLang="ru-RU"/>
              <a:pPr/>
              <a:t>‹#›</a:t>
            </a:fld>
            <a:endParaRPr lang="ru-RU" altLang="ru-RU"/>
          </a:p>
        </p:txBody>
      </p:sp>
    </p:spTree>
    <p:extLst>
      <p:ext uri="{BB962C8B-B14F-4D97-AF65-F5344CB8AC3E}">
        <p14:creationId xmlns:p14="http://schemas.microsoft.com/office/powerpoint/2010/main" val="3664538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3A1A7D3B-A48E-4EDF-BD12-A72CC101D7E6}" type="slidenum">
              <a:rPr lang="ru-RU" altLang="ru-RU"/>
              <a:pPr/>
              <a:t>‹#›</a:t>
            </a:fld>
            <a:endParaRPr lang="ru-RU" altLang="ru-RU"/>
          </a:p>
        </p:txBody>
      </p:sp>
    </p:spTree>
    <p:extLst>
      <p:ext uri="{BB962C8B-B14F-4D97-AF65-F5344CB8AC3E}">
        <p14:creationId xmlns:p14="http://schemas.microsoft.com/office/powerpoint/2010/main" val="866339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D813EB02-0ECD-486F-9221-AD5C27FE9381}" type="slidenum">
              <a:rPr lang="ru-RU" altLang="ru-RU"/>
              <a:pPr/>
              <a:t>‹#›</a:t>
            </a:fld>
            <a:endParaRPr lang="ru-RU" altLang="ru-RU"/>
          </a:p>
        </p:txBody>
      </p:sp>
    </p:spTree>
    <p:extLst>
      <p:ext uri="{BB962C8B-B14F-4D97-AF65-F5344CB8AC3E}">
        <p14:creationId xmlns:p14="http://schemas.microsoft.com/office/powerpoint/2010/main" val="3105286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C88ABFFC-8FF3-4571-8411-D14CED6782CF}" type="slidenum">
              <a:rPr lang="ru-RU" altLang="ru-RU"/>
              <a:pPr/>
              <a:t>‹#›</a:t>
            </a:fld>
            <a:endParaRPr lang="ru-RU" altLang="ru-RU"/>
          </a:p>
        </p:txBody>
      </p:sp>
    </p:spTree>
    <p:extLst>
      <p:ext uri="{BB962C8B-B14F-4D97-AF65-F5344CB8AC3E}">
        <p14:creationId xmlns:p14="http://schemas.microsoft.com/office/powerpoint/2010/main" val="3412011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4A2A54D2-C98F-409E-9122-C46866F48668}" type="slidenum">
              <a:rPr lang="ru-RU" altLang="ru-RU"/>
              <a:pPr/>
              <a:t>‹#›</a:t>
            </a:fld>
            <a:endParaRPr lang="ru-RU" altLang="ru-RU"/>
          </a:p>
        </p:txBody>
      </p:sp>
    </p:spTree>
    <p:extLst>
      <p:ext uri="{BB962C8B-B14F-4D97-AF65-F5344CB8AC3E}">
        <p14:creationId xmlns:p14="http://schemas.microsoft.com/office/powerpoint/2010/main" val="2598148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D77F51FC-5652-48DD-84D7-90937BA23E3F}" type="slidenum">
              <a:rPr lang="ru-RU" altLang="ru-RU"/>
              <a:pPr/>
              <a:t>‹#›</a:t>
            </a:fld>
            <a:endParaRPr lang="ru-RU" altLang="ru-RU"/>
          </a:p>
        </p:txBody>
      </p:sp>
    </p:spTree>
    <p:extLst>
      <p:ext uri="{BB962C8B-B14F-4D97-AF65-F5344CB8AC3E}">
        <p14:creationId xmlns:p14="http://schemas.microsoft.com/office/powerpoint/2010/main" val="23482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fld id="{7CD65BCC-18DB-43DB-BAB4-20DA1BA6D0F2}" type="slidenum">
              <a:rPr lang="ru-RU" altLang="ru-RU"/>
              <a:pPr/>
              <a:t>‹#›</a:t>
            </a:fld>
            <a:endParaRPr lang="ru-RU" altLang="ru-RU"/>
          </a:p>
        </p:txBody>
      </p:sp>
    </p:spTree>
    <p:extLst>
      <p:ext uri="{BB962C8B-B14F-4D97-AF65-F5344CB8AC3E}">
        <p14:creationId xmlns:p14="http://schemas.microsoft.com/office/powerpoint/2010/main" val="1617099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fld id="{B66278FD-6546-4795-A390-39B80AB31CA5}" type="slidenum">
              <a:rPr lang="ru-RU" altLang="ru-RU"/>
              <a:pPr/>
              <a:t>‹#›</a:t>
            </a:fld>
            <a:endParaRPr lang="ru-RU" altLang="ru-RU"/>
          </a:p>
        </p:txBody>
      </p:sp>
    </p:spTree>
    <p:extLst>
      <p:ext uri="{BB962C8B-B14F-4D97-AF65-F5344CB8AC3E}">
        <p14:creationId xmlns:p14="http://schemas.microsoft.com/office/powerpoint/2010/main" val="783168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fld id="{9C455C33-7EBA-476B-B9B4-D876224C8FD6}" type="slidenum">
              <a:rPr lang="ru-RU" altLang="ru-RU"/>
              <a:pPr/>
              <a:t>‹#›</a:t>
            </a:fld>
            <a:endParaRPr lang="ru-RU" altLang="ru-RU"/>
          </a:p>
        </p:txBody>
      </p:sp>
    </p:spTree>
    <p:extLst>
      <p:ext uri="{BB962C8B-B14F-4D97-AF65-F5344CB8AC3E}">
        <p14:creationId xmlns:p14="http://schemas.microsoft.com/office/powerpoint/2010/main" val="2744320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AF8ED5A5-163F-4A52-BC64-A65623FCEDB6}" type="slidenum">
              <a:rPr lang="ru-RU" altLang="ru-RU"/>
              <a:pPr/>
              <a:t>‹#›</a:t>
            </a:fld>
            <a:endParaRPr lang="ru-RU" altLang="ru-RU"/>
          </a:p>
        </p:txBody>
      </p:sp>
    </p:spTree>
    <p:extLst>
      <p:ext uri="{BB962C8B-B14F-4D97-AF65-F5344CB8AC3E}">
        <p14:creationId xmlns:p14="http://schemas.microsoft.com/office/powerpoint/2010/main" val="2423659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A0D6A2C0-0666-47BE-9D80-33AC1D04EDFE}" type="slidenum">
              <a:rPr lang="ru-RU" altLang="ru-RU"/>
              <a:pPr/>
              <a:t>‹#›</a:t>
            </a:fld>
            <a:endParaRPr lang="ru-RU" altLang="ru-RU"/>
          </a:p>
        </p:txBody>
      </p:sp>
    </p:spTree>
    <p:extLst>
      <p:ext uri="{BB962C8B-B14F-4D97-AF65-F5344CB8AC3E}">
        <p14:creationId xmlns:p14="http://schemas.microsoft.com/office/powerpoint/2010/main" val="499020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EC8FE9D6-4A02-4995-B520-99AC36FEA569}"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3.png"/><Relationship Id="rId7"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Рисунок6"/>
          <p:cNvPicPr>
            <a:picLocks noChangeAspect="1" noChangeArrowheads="1"/>
          </p:cNvPicPr>
          <p:nvPr/>
        </p:nvPicPr>
        <p:blipFill>
          <a:blip r:embed="rId2">
            <a:lum contrast="12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Заголовок 1"/>
          <p:cNvSpPr>
            <a:spLocks noGrp="1"/>
          </p:cNvSpPr>
          <p:nvPr>
            <p:ph type="ctrTitle"/>
          </p:nvPr>
        </p:nvSpPr>
        <p:spPr>
          <a:xfrm>
            <a:off x="685800" y="2060848"/>
            <a:ext cx="7772400" cy="2520280"/>
          </a:xfrm>
        </p:spPr>
        <p:txBody>
          <a:bodyPr/>
          <a:lstStyle/>
          <a:p>
            <a:pPr defTabSz="449263">
              <a:lnSpc>
                <a:spcPct val="80000"/>
              </a:lnSpc>
            </a:pPr>
            <a:r>
              <a:rPr lang="ru-RU" b="1" i="1" dirty="0">
                <a:solidFill>
                  <a:schemeClr val="accent2">
                    <a:lumMod val="50000"/>
                  </a:schemeClr>
                </a:solidFill>
                <a:latin typeface="Georgia" pitchFamily="16" charset="0"/>
              </a:rPr>
              <a:t>Использование </a:t>
            </a:r>
            <a:br>
              <a:rPr lang="ru-RU" b="1" i="1" dirty="0">
                <a:solidFill>
                  <a:schemeClr val="accent2">
                    <a:lumMod val="50000"/>
                  </a:schemeClr>
                </a:solidFill>
                <a:latin typeface="Georgia" pitchFamily="16" charset="0"/>
              </a:rPr>
            </a:br>
            <a:r>
              <a:rPr lang="ru-RU" b="1" i="1" dirty="0">
                <a:solidFill>
                  <a:schemeClr val="accent2">
                    <a:lumMod val="50000"/>
                  </a:schemeClr>
                </a:solidFill>
                <a:latin typeface="Georgia" pitchFamily="16" charset="0"/>
              </a:rPr>
              <a:t>игровых технологий</a:t>
            </a:r>
            <a:br>
              <a:rPr lang="ru-RU" b="1" i="1" dirty="0">
                <a:solidFill>
                  <a:schemeClr val="accent2">
                    <a:lumMod val="50000"/>
                  </a:schemeClr>
                </a:solidFill>
                <a:latin typeface="Georgia" pitchFamily="16" charset="0"/>
              </a:rPr>
            </a:br>
            <a:r>
              <a:rPr lang="ru-RU" b="1" i="1" dirty="0">
                <a:solidFill>
                  <a:schemeClr val="accent2">
                    <a:lumMod val="50000"/>
                  </a:schemeClr>
                </a:solidFill>
                <a:latin typeface="Georgia" pitchFamily="16" charset="0"/>
              </a:rPr>
              <a:t>на уроках</a:t>
            </a:r>
            <a:br>
              <a:rPr lang="ru-RU" b="1" i="1" dirty="0">
                <a:solidFill>
                  <a:schemeClr val="accent2">
                    <a:lumMod val="50000"/>
                  </a:schemeClr>
                </a:solidFill>
                <a:latin typeface="Georgia" pitchFamily="16" charset="0"/>
              </a:rPr>
            </a:br>
            <a:r>
              <a:rPr lang="ru-RU" b="1" i="1" dirty="0">
                <a:solidFill>
                  <a:schemeClr val="accent2">
                    <a:lumMod val="50000"/>
                  </a:schemeClr>
                </a:solidFill>
                <a:latin typeface="Georgia" pitchFamily="16" charset="0"/>
              </a:rPr>
              <a:t>в начальной школе</a:t>
            </a:r>
          </a:p>
        </p:txBody>
      </p:sp>
      <p:sp>
        <p:nvSpPr>
          <p:cNvPr id="2052" name="Подзаголовок 2"/>
          <p:cNvSpPr>
            <a:spLocks noGrp="1"/>
          </p:cNvSpPr>
          <p:nvPr>
            <p:ph type="subTitle" idx="1"/>
          </p:nvPr>
        </p:nvSpPr>
        <p:spPr>
          <a:xfrm>
            <a:off x="251520" y="5085184"/>
            <a:ext cx="4608512" cy="1296144"/>
          </a:xfrm>
        </p:spPr>
        <p:txBody>
          <a:bodyPr/>
          <a:lstStyle/>
          <a:p>
            <a:pPr algn="l" defTabSz="449263">
              <a:spcBef>
                <a:spcPct val="0"/>
              </a:spcBef>
              <a:buSzPct val="100000"/>
            </a:pPr>
            <a:r>
              <a:rPr lang="ru-RU" sz="1600" b="1" dirty="0">
                <a:solidFill>
                  <a:schemeClr val="accent2">
                    <a:lumMod val="75000"/>
                  </a:schemeClr>
                </a:solidFill>
                <a:latin typeface="Georgia" pitchFamily="18" charset="0"/>
              </a:rPr>
              <a:t>МАСТЕР-КЛАСС</a:t>
            </a:r>
          </a:p>
          <a:p>
            <a:pPr algn="l" defTabSz="449263">
              <a:spcBef>
                <a:spcPct val="0"/>
              </a:spcBef>
              <a:buSzPct val="100000"/>
            </a:pPr>
            <a:r>
              <a:rPr lang="ru-RU" sz="1600" b="1" dirty="0">
                <a:solidFill>
                  <a:schemeClr val="accent2">
                    <a:lumMod val="75000"/>
                  </a:schemeClr>
                </a:solidFill>
                <a:latin typeface="Georgia" pitchFamily="18" charset="0"/>
              </a:rPr>
              <a:t>подготовила</a:t>
            </a:r>
          </a:p>
          <a:p>
            <a:pPr algn="l" defTabSz="449263">
              <a:spcBef>
                <a:spcPct val="0"/>
              </a:spcBef>
              <a:buSzPct val="100000"/>
            </a:pPr>
            <a:r>
              <a:rPr lang="ru-RU" sz="1600" b="1" dirty="0">
                <a:solidFill>
                  <a:schemeClr val="accent2">
                    <a:lumMod val="75000"/>
                  </a:schemeClr>
                </a:solidFill>
                <a:latin typeface="Georgia" pitchFamily="18" charset="0"/>
              </a:rPr>
              <a:t>Сальманова А.Х.</a:t>
            </a:r>
          </a:p>
          <a:p>
            <a:pPr algn="l" defTabSz="449263">
              <a:spcBef>
                <a:spcPct val="0"/>
              </a:spcBef>
              <a:buSzPct val="100000"/>
            </a:pPr>
            <a:r>
              <a:rPr lang="ru-RU" sz="1600" b="1" dirty="0">
                <a:solidFill>
                  <a:schemeClr val="accent2">
                    <a:lumMod val="75000"/>
                  </a:schemeClr>
                </a:solidFill>
                <a:latin typeface="Georgia" pitchFamily="18" charset="0"/>
              </a:rPr>
              <a:t>учитель начальных классов</a:t>
            </a:r>
          </a:p>
          <a:p>
            <a:pPr algn="l" defTabSz="449263">
              <a:spcBef>
                <a:spcPct val="0"/>
              </a:spcBef>
              <a:buSzPct val="100000"/>
            </a:pPr>
            <a:r>
              <a:rPr lang="ru-RU" sz="1600" b="1" dirty="0">
                <a:solidFill>
                  <a:schemeClr val="accent2">
                    <a:lumMod val="75000"/>
                  </a:schemeClr>
                </a:solidFill>
                <a:latin typeface="Georgia" pitchFamily="18" charset="0"/>
              </a:rPr>
              <a:t>МАОУ «Уватская СОШ» </a:t>
            </a:r>
            <a:endParaRPr lang="ru-RU" altLang="ru-RU" sz="1600" dirty="0">
              <a:solidFill>
                <a:schemeClr val="accent2">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074976"/>
            <a:ext cx="7969416" cy="5352571"/>
          </a:xfrm>
        </p:spPr>
        <p:txBody>
          <a:bodyPr/>
          <a:lstStyle/>
          <a:p>
            <a:pPr marL="0" indent="0" algn="ctr">
              <a:spcBef>
                <a:spcPts val="0"/>
              </a:spcBef>
              <a:buNone/>
            </a:pPr>
            <a:r>
              <a:rPr lang="ru-RU" sz="2400" dirty="0">
                <a:latin typeface="Georgia" pitchFamily="18" charset="0"/>
              </a:rPr>
              <a:t> </a:t>
            </a:r>
            <a:r>
              <a:rPr lang="ru-RU" sz="2400" b="1" dirty="0">
                <a:solidFill>
                  <a:schemeClr val="accent2">
                    <a:lumMod val="75000"/>
                  </a:schemeClr>
                </a:solidFill>
                <a:latin typeface="Georgia" pitchFamily="18" charset="0"/>
              </a:rPr>
              <a:t>В современной школе, делающей ставку на активизацию и интенсификацию учебного процесса, игровая деятельность используется в следующих случаях:</a:t>
            </a:r>
          </a:p>
          <a:p>
            <a:pPr marL="0" lvl="0" indent="539750" algn="just">
              <a:spcBef>
                <a:spcPts val="0"/>
              </a:spcBef>
              <a:buFont typeface="Georgia" pitchFamily="18" charset="0"/>
              <a:buChar char="—"/>
            </a:pPr>
            <a:r>
              <a:rPr lang="ru-RU" sz="2400" dirty="0">
                <a:solidFill>
                  <a:schemeClr val="accent2">
                    <a:lumMod val="75000"/>
                  </a:schemeClr>
                </a:solidFill>
                <a:latin typeface="Georgia" pitchFamily="18" charset="0"/>
              </a:rPr>
              <a:t>в качестве самостоятельных технологий для освоения понятия, темы и даже раздела учебного предмета;</a:t>
            </a:r>
          </a:p>
          <a:p>
            <a:pPr marL="0" lvl="0" indent="539750" algn="just">
              <a:spcBef>
                <a:spcPts val="0"/>
              </a:spcBef>
              <a:buFont typeface="Georgia" pitchFamily="18" charset="0"/>
              <a:buChar char="—"/>
            </a:pPr>
            <a:r>
              <a:rPr lang="ru-RU" sz="2400" dirty="0">
                <a:solidFill>
                  <a:schemeClr val="accent2">
                    <a:lumMod val="75000"/>
                  </a:schemeClr>
                </a:solidFill>
                <a:latin typeface="Georgia" pitchFamily="18" charset="0"/>
              </a:rPr>
              <a:t>в качестве элементов (иногда весьма существенных) более обширной технологии;</a:t>
            </a:r>
          </a:p>
          <a:p>
            <a:pPr marL="0" lvl="0" indent="539750" algn="just">
              <a:spcBef>
                <a:spcPts val="0"/>
              </a:spcBef>
              <a:buFont typeface="Georgia" pitchFamily="18" charset="0"/>
              <a:buChar char="—"/>
            </a:pPr>
            <a:r>
              <a:rPr lang="ru-RU" sz="2400" dirty="0">
                <a:solidFill>
                  <a:schemeClr val="accent2">
                    <a:lumMod val="75000"/>
                  </a:schemeClr>
                </a:solidFill>
                <a:latin typeface="Georgia" pitchFamily="18" charset="0"/>
              </a:rPr>
              <a:t>в качестве урока (занятия) или его части (введения, объяснения, закрепления, упражнения, контроля);</a:t>
            </a:r>
          </a:p>
          <a:p>
            <a:pPr marL="0" lvl="0" indent="539750" algn="just">
              <a:spcBef>
                <a:spcPts val="0"/>
              </a:spcBef>
              <a:buFont typeface="Georgia" pitchFamily="18" charset="0"/>
              <a:buChar char="—"/>
            </a:pPr>
            <a:r>
              <a:rPr lang="ru-RU" sz="2400" dirty="0">
                <a:solidFill>
                  <a:schemeClr val="accent2">
                    <a:lumMod val="75000"/>
                  </a:schemeClr>
                </a:solidFill>
                <a:latin typeface="Georgia" pitchFamily="18" charset="0"/>
              </a:rPr>
              <a:t>в качестве технологий внеклассной работы.</a:t>
            </a: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50000"/>
                  </a:schemeClr>
                </a:solidFill>
                <a:latin typeface="Georgia" pitchFamily="18" charset="0"/>
              </a:rPr>
              <a:t>Использование  игр</a:t>
            </a:r>
            <a:endParaRPr lang="ru-RU" sz="2800" dirty="0">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4804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074976"/>
            <a:ext cx="7969416" cy="5352571"/>
          </a:xfrm>
        </p:spPr>
        <p:txBody>
          <a:bodyPr/>
          <a:lstStyle/>
          <a:p>
            <a:pPr marL="0" indent="0" algn="ctr">
              <a:spcBef>
                <a:spcPts val="0"/>
              </a:spcBef>
              <a:buNone/>
            </a:pPr>
            <a:r>
              <a:rPr lang="ru-RU" altLang="ru-RU" sz="2400" b="1" dirty="0">
                <a:solidFill>
                  <a:schemeClr val="accent2">
                    <a:lumMod val="50000"/>
                  </a:schemeClr>
                </a:solidFill>
                <a:latin typeface="Georgia" pitchFamily="18" charset="0"/>
              </a:rPr>
              <a:t>который комплексно обеспечивает:</a:t>
            </a:r>
          </a:p>
          <a:p>
            <a:pPr marL="82550" indent="638175" algn="just" eaLnBrk="1">
              <a:lnSpc>
                <a:spcPct val="130000"/>
              </a:lnSpc>
              <a:spcBef>
                <a:spcPts val="0"/>
              </a:spcBef>
              <a:buSzPct val="100000"/>
              <a:buFont typeface="Georgia" pitchFamily="18" charset="0"/>
              <a:buChar char="—"/>
              <a:tabLst>
                <a:tab pos="501650" algn="l"/>
                <a:tab pos="606425" algn="l"/>
                <a:tab pos="1055688" algn="l"/>
                <a:tab pos="1504950" algn="l"/>
                <a:tab pos="1954213" algn="l"/>
                <a:tab pos="2403475" algn="l"/>
                <a:tab pos="2852738" algn="l"/>
                <a:tab pos="3302000" algn="l"/>
                <a:tab pos="3751263" algn="l"/>
                <a:tab pos="4200525" algn="l"/>
                <a:tab pos="4649788" algn="l"/>
                <a:tab pos="5099050" algn="l"/>
                <a:tab pos="5548313" algn="l"/>
                <a:tab pos="5997575" algn="l"/>
                <a:tab pos="6446838" algn="l"/>
                <a:tab pos="6896100" algn="l"/>
                <a:tab pos="7345363" algn="l"/>
                <a:tab pos="7794625" algn="l"/>
                <a:tab pos="8243888" algn="l"/>
                <a:tab pos="8693150" algn="l"/>
                <a:tab pos="9142413" algn="l"/>
              </a:tabLst>
            </a:pPr>
            <a:r>
              <a:rPr lang="ru-RU" altLang="ru-RU" sz="2600" dirty="0">
                <a:solidFill>
                  <a:schemeClr val="accent2">
                    <a:lumMod val="75000"/>
                  </a:schemeClr>
                </a:solidFill>
                <a:latin typeface="Georgia" pitchFamily="18" charset="0"/>
              </a:rPr>
              <a:t>успешность адаптации ребёнка к новой ситуации развития;</a:t>
            </a:r>
          </a:p>
          <a:p>
            <a:pPr marL="82550" indent="638175" algn="just" eaLnBrk="1">
              <a:lnSpc>
                <a:spcPct val="130000"/>
              </a:lnSpc>
              <a:spcBef>
                <a:spcPts val="0"/>
              </a:spcBef>
              <a:buSzPct val="100000"/>
              <a:buFont typeface="Georgia" pitchFamily="18" charset="0"/>
              <a:buChar char="—"/>
              <a:tabLst>
                <a:tab pos="501650" algn="l"/>
                <a:tab pos="606425" algn="l"/>
                <a:tab pos="1055688" algn="l"/>
                <a:tab pos="1504950" algn="l"/>
                <a:tab pos="1954213" algn="l"/>
                <a:tab pos="2403475" algn="l"/>
                <a:tab pos="2852738" algn="l"/>
                <a:tab pos="3302000" algn="l"/>
                <a:tab pos="3751263" algn="l"/>
                <a:tab pos="4200525" algn="l"/>
                <a:tab pos="4649788" algn="l"/>
                <a:tab pos="5099050" algn="l"/>
                <a:tab pos="5548313" algn="l"/>
                <a:tab pos="5997575" algn="l"/>
                <a:tab pos="6446838" algn="l"/>
                <a:tab pos="6896100" algn="l"/>
                <a:tab pos="7345363" algn="l"/>
                <a:tab pos="7794625" algn="l"/>
                <a:tab pos="8243888" algn="l"/>
                <a:tab pos="8693150" algn="l"/>
                <a:tab pos="9142413" algn="l"/>
              </a:tabLst>
            </a:pPr>
            <a:r>
              <a:rPr lang="ru-RU" altLang="ru-RU" sz="2600" dirty="0">
                <a:solidFill>
                  <a:schemeClr val="accent2">
                    <a:lumMod val="75000"/>
                  </a:schemeClr>
                </a:solidFill>
                <a:latin typeface="Georgia" pitchFamily="18" charset="0"/>
              </a:rPr>
              <a:t>сохранение и совершенствование на протяжении всего начального - образования;</a:t>
            </a:r>
          </a:p>
          <a:p>
            <a:pPr marL="82550" indent="638175" algn="just" eaLnBrk="1">
              <a:lnSpc>
                <a:spcPct val="130000"/>
              </a:lnSpc>
              <a:spcBef>
                <a:spcPts val="0"/>
              </a:spcBef>
              <a:buSzPct val="100000"/>
              <a:buFont typeface="Georgia" pitchFamily="18" charset="0"/>
              <a:buChar char="—"/>
              <a:tabLst>
                <a:tab pos="501650" algn="l"/>
                <a:tab pos="606425" algn="l"/>
                <a:tab pos="1055688" algn="l"/>
                <a:tab pos="1504950" algn="l"/>
                <a:tab pos="1954213" algn="l"/>
                <a:tab pos="2403475" algn="l"/>
                <a:tab pos="2852738" algn="l"/>
                <a:tab pos="3302000" algn="l"/>
                <a:tab pos="3751263" algn="l"/>
                <a:tab pos="4200525" algn="l"/>
                <a:tab pos="4649788" algn="l"/>
                <a:tab pos="5099050" algn="l"/>
                <a:tab pos="5548313" algn="l"/>
                <a:tab pos="5997575" algn="l"/>
                <a:tab pos="6446838" algn="l"/>
                <a:tab pos="6896100" algn="l"/>
                <a:tab pos="7345363" algn="l"/>
                <a:tab pos="7794625" algn="l"/>
                <a:tab pos="8243888" algn="l"/>
                <a:tab pos="8693150" algn="l"/>
                <a:tab pos="9142413" algn="l"/>
              </a:tabLst>
            </a:pPr>
            <a:r>
              <a:rPr lang="ru-RU" altLang="ru-RU" sz="2600" dirty="0">
                <a:solidFill>
                  <a:schemeClr val="accent2">
                    <a:lumMod val="75000"/>
                  </a:schemeClr>
                </a:solidFill>
                <a:latin typeface="Georgia" pitchFamily="18" charset="0"/>
              </a:rPr>
              <a:t>развития младшего школьника как субъекта собственной деятельности поведения;</a:t>
            </a:r>
          </a:p>
          <a:p>
            <a:pPr marL="82550" indent="638175" algn="just" eaLnBrk="1">
              <a:lnSpc>
                <a:spcPct val="130000"/>
              </a:lnSpc>
              <a:spcBef>
                <a:spcPts val="0"/>
              </a:spcBef>
              <a:buSzPct val="100000"/>
              <a:buFont typeface="Georgia" pitchFamily="18" charset="0"/>
              <a:buChar char="—"/>
              <a:tabLst>
                <a:tab pos="501650" algn="l"/>
                <a:tab pos="606425" algn="l"/>
                <a:tab pos="1055688" algn="l"/>
                <a:tab pos="1504950" algn="l"/>
                <a:tab pos="1954213" algn="l"/>
                <a:tab pos="2403475" algn="l"/>
                <a:tab pos="2852738" algn="l"/>
                <a:tab pos="3302000" algn="l"/>
                <a:tab pos="3751263" algn="l"/>
                <a:tab pos="4200525" algn="l"/>
                <a:tab pos="4649788" algn="l"/>
                <a:tab pos="5099050" algn="l"/>
                <a:tab pos="5548313" algn="l"/>
                <a:tab pos="5997575" algn="l"/>
                <a:tab pos="6446838" algn="l"/>
                <a:tab pos="6896100" algn="l"/>
                <a:tab pos="7345363" algn="l"/>
                <a:tab pos="7794625" algn="l"/>
                <a:tab pos="8243888" algn="l"/>
                <a:tab pos="8693150" algn="l"/>
                <a:tab pos="9142413" algn="l"/>
              </a:tabLst>
            </a:pPr>
            <a:r>
              <a:rPr lang="ru-RU" altLang="ru-RU" sz="2600" dirty="0">
                <a:solidFill>
                  <a:schemeClr val="accent2">
                    <a:lumMod val="75000"/>
                  </a:schemeClr>
                </a:solidFill>
                <a:latin typeface="Georgia" pitchFamily="18" charset="0"/>
              </a:rPr>
              <a:t>сохранение и укрепление его нравственного, психического физического здоровья и т.д.</a:t>
            </a: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altLang="ru-RU" sz="2800" b="1" dirty="0">
                <a:solidFill>
                  <a:schemeClr val="accent2">
                    <a:lumMod val="50000"/>
                  </a:schemeClr>
                </a:solidFill>
                <a:latin typeface="Georgia" pitchFamily="18" charset="0"/>
              </a:rPr>
              <a:t>Игра – инструмент,</a:t>
            </a:r>
            <a:endParaRPr lang="ru-RU" sz="2800" b="1" dirty="0">
              <a:solidFill>
                <a:schemeClr val="accent2">
                  <a:lumMod val="50000"/>
                </a:schemeClr>
              </a:solidFill>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5942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244781"/>
            <a:ext cx="7969416" cy="5352571"/>
          </a:xfrm>
        </p:spPr>
        <p:txBody>
          <a:bodyPr/>
          <a:lstStyle/>
          <a:p>
            <a:pPr marL="0" indent="714375" algn="just" hangingPunct="1">
              <a:buClrTx/>
              <a:buFontTx/>
              <a:buNone/>
            </a:pPr>
            <a:endParaRPr lang="ru-RU" sz="2000" b="1" dirty="0">
              <a:solidFill>
                <a:schemeClr val="accent2">
                  <a:lumMod val="75000"/>
                </a:schemeClr>
              </a:solidFill>
              <a:latin typeface="Georgia" pitchFamily="18" charset="0"/>
            </a:endParaRPr>
          </a:p>
          <a:p>
            <a:pPr marL="0" indent="714375" algn="just" hangingPunct="1">
              <a:buClrTx/>
              <a:buFontTx/>
              <a:buNone/>
            </a:pPr>
            <a:endParaRPr lang="ru-RU" sz="2000" b="1" dirty="0">
              <a:solidFill>
                <a:schemeClr val="accent2">
                  <a:lumMod val="75000"/>
                </a:schemeClr>
              </a:solidFill>
              <a:latin typeface="Georgia" pitchFamily="18" charset="0"/>
            </a:endParaRPr>
          </a:p>
          <a:p>
            <a:pPr marL="0" indent="714375" algn="just">
              <a:spcBef>
                <a:spcPts val="0"/>
              </a:spcBef>
              <a:buClrTx/>
              <a:buFontTx/>
              <a:buNone/>
            </a:pPr>
            <a:endParaRPr lang="ru-RU" sz="2200" b="1" dirty="0">
              <a:solidFill>
                <a:schemeClr val="accent2">
                  <a:lumMod val="75000"/>
                </a:schemeClr>
              </a:solidFill>
              <a:latin typeface="Georgia" pitchFamily="18" charset="0"/>
              <a:cs typeface="Times New Roman" pitchFamily="18" charset="0"/>
            </a:endParaRPr>
          </a:p>
          <a:p>
            <a:pPr marL="0" indent="714375" algn="just">
              <a:spcBef>
                <a:spcPts val="0"/>
              </a:spcBef>
              <a:buClrTx/>
              <a:buFontTx/>
              <a:buNone/>
            </a:pPr>
            <a:endParaRPr lang="ru-RU" sz="2200" b="1" dirty="0">
              <a:solidFill>
                <a:schemeClr val="accent2">
                  <a:lumMod val="75000"/>
                </a:schemeClr>
              </a:solidFill>
              <a:latin typeface="Georgia" pitchFamily="18" charset="0"/>
              <a:cs typeface="Times New Roman" pitchFamily="18" charset="0"/>
            </a:endParaRPr>
          </a:p>
          <a:p>
            <a:pPr marL="0" indent="714375" algn="just">
              <a:spcBef>
                <a:spcPts val="0"/>
              </a:spcBef>
              <a:buClrTx/>
              <a:buFontTx/>
              <a:buNone/>
            </a:pPr>
            <a:endParaRPr lang="ru-RU" sz="2200" b="1" dirty="0">
              <a:solidFill>
                <a:schemeClr val="accent2">
                  <a:lumMod val="75000"/>
                </a:schemeClr>
              </a:solidFill>
              <a:latin typeface="Georgia" pitchFamily="18" charset="0"/>
              <a:cs typeface="Times New Roman" pitchFamily="18" charset="0"/>
            </a:endParaRPr>
          </a:p>
          <a:p>
            <a:pPr marL="0" indent="714375" algn="just">
              <a:spcBef>
                <a:spcPts val="0"/>
              </a:spcBef>
              <a:buClrTx/>
              <a:buFontTx/>
              <a:buNone/>
            </a:pPr>
            <a:endParaRPr lang="ru-RU" sz="2200" b="1" dirty="0">
              <a:solidFill>
                <a:schemeClr val="accent2">
                  <a:lumMod val="75000"/>
                </a:schemeClr>
              </a:solidFill>
              <a:latin typeface="Georgia" pitchFamily="18" charset="0"/>
              <a:cs typeface="Times New Roman" pitchFamily="18" charset="0"/>
            </a:endParaRPr>
          </a:p>
          <a:p>
            <a:pPr marL="0" indent="714375" algn="just">
              <a:spcBef>
                <a:spcPts val="0"/>
              </a:spcBef>
              <a:buClrTx/>
              <a:buFontTx/>
              <a:buNone/>
            </a:pPr>
            <a:endParaRPr lang="ru-RU" sz="2200" b="1" dirty="0">
              <a:solidFill>
                <a:schemeClr val="accent2">
                  <a:lumMod val="75000"/>
                </a:schemeClr>
              </a:solidFill>
              <a:latin typeface="Georgia" pitchFamily="18" charset="0"/>
              <a:cs typeface="Times New Roman" pitchFamily="18" charset="0"/>
            </a:endParaRPr>
          </a:p>
          <a:p>
            <a:pPr marL="0" indent="714375" algn="just">
              <a:spcBef>
                <a:spcPts val="0"/>
              </a:spcBef>
              <a:buClrTx/>
              <a:buFontTx/>
              <a:buNone/>
            </a:pPr>
            <a:r>
              <a:rPr lang="ru-RU" sz="2200" b="1" dirty="0">
                <a:solidFill>
                  <a:schemeClr val="accent2">
                    <a:lumMod val="75000"/>
                  </a:schemeClr>
                </a:solidFill>
                <a:latin typeface="Georgia" pitchFamily="18" charset="0"/>
                <a:cs typeface="Times New Roman" pitchFamily="18" charset="0"/>
              </a:rPr>
              <a:t>По характеру педагогического процесса бывают: </a:t>
            </a:r>
          </a:p>
          <a:p>
            <a:pPr marL="82550" indent="282575" algn="just">
              <a:spcBef>
                <a:spcPts val="0"/>
              </a:spcBef>
              <a:buClrTx/>
              <a:buFont typeface="Georgia" pitchFamily="18" charset="0"/>
              <a:buChar char="—"/>
            </a:pPr>
            <a:r>
              <a:rPr lang="ru-RU" sz="2400" dirty="0">
                <a:solidFill>
                  <a:schemeClr val="accent2">
                    <a:lumMod val="75000"/>
                  </a:schemeClr>
                </a:solidFill>
                <a:latin typeface="Georgia" pitchFamily="18" charset="0"/>
                <a:cs typeface="Times New Roman" pitchFamily="18" charset="0"/>
              </a:rPr>
              <a:t>обучающие, тренировочные, контролирующие, обобщающие;</a:t>
            </a:r>
          </a:p>
          <a:p>
            <a:pPr marL="82550" indent="282575" algn="just">
              <a:spcBef>
                <a:spcPts val="0"/>
              </a:spcBef>
              <a:buClrTx/>
              <a:buFont typeface="Georgia" pitchFamily="18" charset="0"/>
              <a:buChar char="—"/>
            </a:pPr>
            <a:r>
              <a:rPr lang="ru-RU" sz="2400" dirty="0">
                <a:solidFill>
                  <a:schemeClr val="accent2">
                    <a:lumMod val="75000"/>
                  </a:schemeClr>
                </a:solidFill>
                <a:latin typeface="Georgia" pitchFamily="18" charset="0"/>
                <a:cs typeface="Times New Roman" pitchFamily="18" charset="0"/>
              </a:rPr>
              <a:t>познавательные, воспитательные, развивающие;</a:t>
            </a:r>
          </a:p>
          <a:p>
            <a:pPr marL="82550" indent="282575" algn="just">
              <a:spcBef>
                <a:spcPts val="0"/>
              </a:spcBef>
              <a:buClrTx/>
              <a:buFont typeface="Georgia" pitchFamily="18" charset="0"/>
              <a:buChar char="—"/>
            </a:pPr>
            <a:r>
              <a:rPr lang="ru-RU" sz="2400" dirty="0">
                <a:solidFill>
                  <a:schemeClr val="accent2">
                    <a:lumMod val="75000"/>
                  </a:schemeClr>
                </a:solidFill>
                <a:latin typeface="Georgia" pitchFamily="18" charset="0"/>
                <a:cs typeface="Times New Roman" pitchFamily="18" charset="0"/>
              </a:rPr>
              <a:t>репродуктивные, продуктивные, творческие;</a:t>
            </a:r>
          </a:p>
          <a:p>
            <a:pPr marL="82550" indent="282575" algn="just">
              <a:spcBef>
                <a:spcPts val="0"/>
              </a:spcBef>
              <a:buClrTx/>
              <a:buFont typeface="Georgia" pitchFamily="18" charset="0"/>
              <a:buChar char="—"/>
            </a:pPr>
            <a:r>
              <a:rPr lang="ru-RU" sz="2400" dirty="0">
                <a:solidFill>
                  <a:schemeClr val="accent2">
                    <a:lumMod val="75000"/>
                  </a:schemeClr>
                </a:solidFill>
                <a:latin typeface="Georgia" pitchFamily="18" charset="0"/>
                <a:cs typeface="Times New Roman" pitchFamily="18" charset="0"/>
              </a:rPr>
              <a:t>коммуникативные, диагностические и другие. </a:t>
            </a: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50000"/>
                  </a:schemeClr>
                </a:solidFill>
                <a:latin typeface="Georgia" pitchFamily="18" charset="0"/>
              </a:rPr>
              <a:t>Классификация   игр</a:t>
            </a:r>
            <a:endParaRPr lang="ru-RU" sz="2800" dirty="0">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aphicFrame>
        <p:nvGraphicFramePr>
          <p:cNvPr id="3" name="Таблица 2"/>
          <p:cNvGraphicFramePr>
            <a:graphicFrameLocks noGrp="1"/>
          </p:cNvGraphicFramePr>
          <p:nvPr>
            <p:extLst>
              <p:ext uri="{D42A27DB-BD31-4B8C-83A1-F6EECF244321}">
                <p14:modId xmlns:p14="http://schemas.microsoft.com/office/powerpoint/2010/main" val="3077011416"/>
              </p:ext>
            </p:extLst>
          </p:nvPr>
        </p:nvGraphicFramePr>
        <p:xfrm>
          <a:off x="451848" y="1162620"/>
          <a:ext cx="7897408" cy="2227709"/>
        </p:xfrm>
        <a:graphic>
          <a:graphicData uri="http://schemas.openxmlformats.org/drawingml/2006/table">
            <a:tbl>
              <a:tblPr firstRow="1" bandRow="1">
                <a:tableStyleId>{5C22544A-7EE6-4342-B048-85BDC9FD1C3A}</a:tableStyleId>
              </a:tblPr>
              <a:tblGrid>
                <a:gridCol w="3967644">
                  <a:extLst>
                    <a:ext uri="{9D8B030D-6E8A-4147-A177-3AD203B41FA5}">
                      <a16:colId xmlns:a16="http://schemas.microsoft.com/office/drawing/2014/main" val="20000"/>
                    </a:ext>
                  </a:extLst>
                </a:gridCol>
                <a:gridCol w="3929764">
                  <a:extLst>
                    <a:ext uri="{9D8B030D-6E8A-4147-A177-3AD203B41FA5}">
                      <a16:colId xmlns:a16="http://schemas.microsoft.com/office/drawing/2014/main" val="20001"/>
                    </a:ext>
                  </a:extLst>
                </a:gridCol>
              </a:tblGrid>
              <a:tr h="2227709">
                <a:tc>
                  <a:txBody>
                    <a:bodyPr/>
                    <a:lstStyle/>
                    <a:p>
                      <a:pPr marL="0" indent="0" algn="l">
                        <a:spcBef>
                          <a:spcPts val="1200"/>
                        </a:spcBef>
                        <a:buClrTx/>
                        <a:buFontTx/>
                        <a:buNone/>
                      </a:pPr>
                      <a:r>
                        <a:rPr lang="ru-RU" sz="2200" b="1" dirty="0">
                          <a:solidFill>
                            <a:schemeClr val="accent2">
                              <a:lumMod val="75000"/>
                            </a:schemeClr>
                          </a:solidFill>
                          <a:latin typeface="Georgia" pitchFamily="18" charset="0"/>
                          <a:cs typeface="Times New Roman" pitchFamily="18" charset="0"/>
                        </a:rPr>
                        <a:t>По виду деятельности: </a:t>
                      </a:r>
                    </a:p>
                    <a:p>
                      <a:pPr marL="82550" indent="282575" algn="l">
                        <a:spcBef>
                          <a:spcPts val="0"/>
                        </a:spcBef>
                        <a:buClrTx/>
                        <a:buFont typeface="Georgia" pitchFamily="18" charset="0"/>
                        <a:buChar char="—"/>
                      </a:pPr>
                      <a:r>
                        <a:rPr lang="ru-RU" sz="2200" b="0" dirty="0">
                          <a:solidFill>
                            <a:schemeClr val="accent2">
                              <a:lumMod val="75000"/>
                            </a:schemeClr>
                          </a:solidFill>
                          <a:latin typeface="Georgia" pitchFamily="18" charset="0"/>
                          <a:cs typeface="Times New Roman" pitchFamily="18" charset="0"/>
                        </a:rPr>
                        <a:t>физические, </a:t>
                      </a:r>
                    </a:p>
                    <a:p>
                      <a:pPr marL="82550" indent="282575" algn="l">
                        <a:spcBef>
                          <a:spcPts val="0"/>
                        </a:spcBef>
                        <a:buClrTx/>
                        <a:buFont typeface="Georgia" pitchFamily="18" charset="0"/>
                        <a:buChar char="—"/>
                      </a:pPr>
                      <a:r>
                        <a:rPr lang="ru-RU" sz="2200" b="0" dirty="0">
                          <a:solidFill>
                            <a:schemeClr val="accent2">
                              <a:lumMod val="75000"/>
                            </a:schemeClr>
                          </a:solidFill>
                          <a:latin typeface="Georgia" pitchFamily="18" charset="0"/>
                          <a:cs typeface="Times New Roman" pitchFamily="18" charset="0"/>
                        </a:rPr>
                        <a:t>интеллектуальные, </a:t>
                      </a:r>
                    </a:p>
                    <a:p>
                      <a:pPr marL="82550" indent="282575" algn="l">
                        <a:spcBef>
                          <a:spcPts val="0"/>
                        </a:spcBef>
                        <a:buClrTx/>
                        <a:buFont typeface="Georgia" pitchFamily="18" charset="0"/>
                        <a:buChar char="—"/>
                      </a:pPr>
                      <a:r>
                        <a:rPr lang="ru-RU" sz="2200" b="0" dirty="0">
                          <a:solidFill>
                            <a:schemeClr val="accent2">
                              <a:lumMod val="75000"/>
                            </a:schemeClr>
                          </a:solidFill>
                          <a:latin typeface="Georgia" pitchFamily="18" charset="0"/>
                          <a:cs typeface="Times New Roman" pitchFamily="18" charset="0"/>
                        </a:rPr>
                        <a:t>трудовые, </a:t>
                      </a:r>
                    </a:p>
                    <a:p>
                      <a:pPr marL="82550" indent="282575" algn="l">
                        <a:spcBef>
                          <a:spcPts val="0"/>
                        </a:spcBef>
                        <a:buClrTx/>
                        <a:buFont typeface="Georgia" pitchFamily="18" charset="0"/>
                        <a:buChar char="—"/>
                      </a:pPr>
                      <a:r>
                        <a:rPr lang="ru-RU" sz="2200" b="0" dirty="0">
                          <a:solidFill>
                            <a:schemeClr val="accent2">
                              <a:lumMod val="75000"/>
                            </a:schemeClr>
                          </a:solidFill>
                          <a:latin typeface="Georgia" pitchFamily="18" charset="0"/>
                          <a:cs typeface="Times New Roman" pitchFamily="18" charset="0"/>
                        </a:rPr>
                        <a:t>социальные,  </a:t>
                      </a:r>
                    </a:p>
                    <a:p>
                      <a:pPr marL="82550" indent="282575" algn="l">
                        <a:spcBef>
                          <a:spcPts val="0"/>
                        </a:spcBef>
                        <a:buClrTx/>
                        <a:buFont typeface="Georgia" pitchFamily="18" charset="0"/>
                        <a:buChar char="—"/>
                      </a:pPr>
                      <a:r>
                        <a:rPr lang="ru-RU" sz="2200" b="0" dirty="0">
                          <a:solidFill>
                            <a:schemeClr val="accent2">
                              <a:lumMod val="75000"/>
                            </a:schemeClr>
                          </a:solidFill>
                          <a:latin typeface="Georgia" pitchFamily="18" charset="0"/>
                          <a:cs typeface="Times New Roman" pitchFamily="18" charset="0"/>
                        </a:rPr>
                        <a:t>психологические.</a:t>
                      </a:r>
                    </a:p>
                  </a:txBody>
                  <a:tcPr>
                    <a:noFill/>
                  </a:tcPr>
                </a:tc>
                <a:tc>
                  <a:txBody>
                    <a:bodyPr/>
                    <a:lstStyle/>
                    <a:p>
                      <a:pPr marL="0" indent="0" algn="l" hangingPunct="1">
                        <a:buClrTx/>
                        <a:buFontTx/>
                        <a:buNone/>
                      </a:pPr>
                      <a:r>
                        <a:rPr lang="ru-RU" sz="2200" b="1" dirty="0">
                          <a:solidFill>
                            <a:schemeClr val="accent2">
                              <a:lumMod val="75000"/>
                            </a:schemeClr>
                          </a:solidFill>
                          <a:latin typeface="Georgia" pitchFamily="18" charset="0"/>
                        </a:rPr>
                        <a:t>По игровой среде:</a:t>
                      </a:r>
                      <a:r>
                        <a:rPr lang="ru-RU" sz="2200" dirty="0">
                          <a:solidFill>
                            <a:schemeClr val="accent2">
                              <a:lumMod val="75000"/>
                            </a:schemeClr>
                          </a:solidFill>
                          <a:latin typeface="Georgia" pitchFamily="18" charset="0"/>
                        </a:rPr>
                        <a:t> </a:t>
                      </a:r>
                    </a:p>
                    <a:p>
                      <a:pPr marL="0" indent="182563" algn="l" hangingPunct="1">
                        <a:buClrTx/>
                        <a:buFont typeface="Georgia" pitchFamily="18" charset="0"/>
                        <a:buChar char="—"/>
                      </a:pPr>
                      <a:r>
                        <a:rPr lang="ru-RU" sz="2200" b="0" dirty="0">
                          <a:solidFill>
                            <a:schemeClr val="accent2">
                              <a:lumMod val="75000"/>
                            </a:schemeClr>
                          </a:solidFill>
                          <a:latin typeface="Georgia" pitchFamily="18" charset="0"/>
                        </a:rPr>
                        <a:t>с предметами, </a:t>
                      </a:r>
                    </a:p>
                    <a:p>
                      <a:pPr marL="0" indent="182563" algn="l" hangingPunct="1">
                        <a:buClrTx/>
                        <a:buFont typeface="Georgia" pitchFamily="18" charset="0"/>
                        <a:buChar char="—"/>
                      </a:pPr>
                      <a:r>
                        <a:rPr lang="ru-RU" sz="2200" b="0" dirty="0">
                          <a:solidFill>
                            <a:schemeClr val="accent2">
                              <a:lumMod val="75000"/>
                            </a:schemeClr>
                          </a:solidFill>
                          <a:latin typeface="Georgia" pitchFamily="18" charset="0"/>
                        </a:rPr>
                        <a:t>без предметов, </a:t>
                      </a:r>
                    </a:p>
                    <a:p>
                      <a:pPr marL="0" indent="182563" algn="l" hangingPunct="1">
                        <a:buClrTx/>
                        <a:buFont typeface="Georgia" pitchFamily="18" charset="0"/>
                        <a:buChar char="—"/>
                      </a:pPr>
                      <a:r>
                        <a:rPr lang="ru-RU" sz="2200" b="0" dirty="0">
                          <a:solidFill>
                            <a:schemeClr val="accent2">
                              <a:lumMod val="75000"/>
                            </a:schemeClr>
                          </a:solidFill>
                          <a:latin typeface="Georgia" pitchFamily="18" charset="0"/>
                        </a:rPr>
                        <a:t>компьютерные и с ТСО, </a:t>
                      </a:r>
                    </a:p>
                    <a:p>
                      <a:pPr marL="0" indent="182563" algn="l" hangingPunct="1">
                        <a:buClrTx/>
                        <a:buFont typeface="Georgia" pitchFamily="18" charset="0"/>
                        <a:buChar char="—"/>
                      </a:pPr>
                      <a:r>
                        <a:rPr lang="ru-RU" sz="2200" b="0" dirty="0">
                          <a:solidFill>
                            <a:schemeClr val="accent2">
                              <a:lumMod val="75000"/>
                            </a:schemeClr>
                          </a:solidFill>
                          <a:latin typeface="Georgia" pitchFamily="18" charset="0"/>
                        </a:rPr>
                        <a:t>комнатные и др.</a:t>
                      </a:r>
                    </a:p>
                  </a:txBody>
                  <a:tcP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878845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13196"/>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244781"/>
            <a:ext cx="7969416" cy="5352571"/>
          </a:xfrm>
        </p:spPr>
        <p:txBody>
          <a:bodyPr/>
          <a:lstStyle/>
          <a:p>
            <a:pPr marL="0" indent="714375" algn="just">
              <a:buClrTx/>
              <a:buFontTx/>
              <a:buNone/>
            </a:pPr>
            <a:r>
              <a:rPr lang="ru-RU" sz="2200" b="1" dirty="0">
                <a:solidFill>
                  <a:schemeClr val="accent2">
                    <a:lumMod val="75000"/>
                  </a:schemeClr>
                </a:solidFill>
                <a:latin typeface="Georgia" pitchFamily="18" charset="0"/>
                <a:cs typeface="Times New Roman" pitchFamily="18" charset="0"/>
              </a:rPr>
              <a:t>По характеру игровой методики делятся на: </a:t>
            </a:r>
          </a:p>
          <a:p>
            <a:pPr indent="1093788" algn="just">
              <a:lnSpc>
                <a:spcPct val="120000"/>
              </a:lnSpc>
              <a:spcBef>
                <a:spcPts val="0"/>
              </a:spcBef>
              <a:buClrTx/>
              <a:buFont typeface="Georgia" pitchFamily="18" charset="0"/>
              <a:buChar char="—"/>
            </a:pPr>
            <a:r>
              <a:rPr lang="ru-RU" sz="2400" dirty="0">
                <a:solidFill>
                  <a:schemeClr val="accent2">
                    <a:lumMod val="75000"/>
                  </a:schemeClr>
                </a:solidFill>
                <a:latin typeface="Georgia" pitchFamily="18" charset="0"/>
                <a:cs typeface="Times New Roman" pitchFamily="18" charset="0"/>
              </a:rPr>
              <a:t>предметные, </a:t>
            </a:r>
          </a:p>
          <a:p>
            <a:pPr indent="1093788" algn="just">
              <a:lnSpc>
                <a:spcPct val="120000"/>
              </a:lnSpc>
              <a:spcBef>
                <a:spcPts val="0"/>
              </a:spcBef>
              <a:buClrTx/>
              <a:buFont typeface="Georgia" pitchFamily="18" charset="0"/>
              <a:buChar char="—"/>
            </a:pPr>
            <a:r>
              <a:rPr lang="ru-RU" sz="2400" dirty="0">
                <a:solidFill>
                  <a:schemeClr val="accent2">
                    <a:lumMod val="75000"/>
                  </a:schemeClr>
                </a:solidFill>
                <a:latin typeface="Georgia" pitchFamily="18" charset="0"/>
                <a:cs typeface="Times New Roman" pitchFamily="18" charset="0"/>
              </a:rPr>
              <a:t>сюжетные, </a:t>
            </a:r>
          </a:p>
          <a:p>
            <a:pPr indent="1093788" algn="just">
              <a:lnSpc>
                <a:spcPct val="120000"/>
              </a:lnSpc>
              <a:spcBef>
                <a:spcPts val="0"/>
              </a:spcBef>
              <a:buClrTx/>
              <a:buFont typeface="Georgia" pitchFamily="18" charset="0"/>
              <a:buChar char="—"/>
            </a:pPr>
            <a:r>
              <a:rPr lang="ru-RU" sz="2400" dirty="0">
                <a:solidFill>
                  <a:schemeClr val="accent2">
                    <a:lumMod val="75000"/>
                  </a:schemeClr>
                </a:solidFill>
                <a:latin typeface="Georgia" pitchFamily="18" charset="0"/>
                <a:cs typeface="Times New Roman" pitchFamily="18" charset="0"/>
              </a:rPr>
              <a:t>ролевые, </a:t>
            </a:r>
          </a:p>
          <a:p>
            <a:pPr indent="1093788" algn="just">
              <a:lnSpc>
                <a:spcPct val="120000"/>
              </a:lnSpc>
              <a:spcBef>
                <a:spcPts val="0"/>
              </a:spcBef>
              <a:buClrTx/>
              <a:buFont typeface="Georgia" pitchFamily="18" charset="0"/>
              <a:buChar char="—"/>
            </a:pPr>
            <a:r>
              <a:rPr lang="ru-RU" sz="2400" dirty="0">
                <a:solidFill>
                  <a:schemeClr val="accent2">
                    <a:lumMod val="75000"/>
                  </a:schemeClr>
                </a:solidFill>
                <a:latin typeface="Georgia" pitchFamily="18" charset="0"/>
                <a:cs typeface="Times New Roman" pitchFamily="18" charset="0"/>
              </a:rPr>
              <a:t>деловые, </a:t>
            </a:r>
          </a:p>
          <a:p>
            <a:pPr indent="1093788" algn="just">
              <a:lnSpc>
                <a:spcPct val="120000"/>
              </a:lnSpc>
              <a:spcBef>
                <a:spcPts val="0"/>
              </a:spcBef>
              <a:buClrTx/>
              <a:buFont typeface="Georgia" pitchFamily="18" charset="0"/>
              <a:buChar char="—"/>
            </a:pPr>
            <a:r>
              <a:rPr lang="ru-RU" sz="2400" dirty="0">
                <a:solidFill>
                  <a:schemeClr val="accent2">
                    <a:lumMod val="75000"/>
                  </a:schemeClr>
                </a:solidFill>
                <a:latin typeface="Georgia" pitchFamily="18" charset="0"/>
                <a:cs typeface="Times New Roman" pitchFamily="18" charset="0"/>
              </a:rPr>
              <a:t>имитационные, </a:t>
            </a:r>
          </a:p>
          <a:p>
            <a:pPr indent="1093788" algn="just">
              <a:lnSpc>
                <a:spcPct val="120000"/>
              </a:lnSpc>
              <a:spcBef>
                <a:spcPts val="0"/>
              </a:spcBef>
              <a:buClrTx/>
              <a:buFont typeface="Georgia" pitchFamily="18" charset="0"/>
              <a:buChar char="—"/>
            </a:pPr>
            <a:r>
              <a:rPr lang="ru-RU" sz="2400" dirty="0">
                <a:solidFill>
                  <a:schemeClr val="accent2">
                    <a:lumMod val="75000"/>
                  </a:schemeClr>
                </a:solidFill>
                <a:latin typeface="Georgia" pitchFamily="18" charset="0"/>
                <a:cs typeface="Times New Roman" pitchFamily="18" charset="0"/>
              </a:rPr>
              <a:t>игры – драматизации.</a:t>
            </a:r>
          </a:p>
          <a:p>
            <a:pPr marL="0" indent="714375" algn="just">
              <a:buClrTx/>
              <a:buFontTx/>
              <a:buNone/>
            </a:pPr>
            <a:endParaRPr lang="ru-RU" sz="2200" b="1" dirty="0">
              <a:solidFill>
                <a:schemeClr val="accent2">
                  <a:lumMod val="75000"/>
                </a:schemeClr>
              </a:solidFill>
              <a:latin typeface="Georgia" pitchFamily="18" charset="0"/>
              <a:cs typeface="Times New Roman" pitchFamily="18" charset="0"/>
            </a:endParaRPr>
          </a:p>
          <a:p>
            <a:pPr marL="0" indent="714375" algn="just">
              <a:buClrTx/>
              <a:buFontTx/>
              <a:buNone/>
            </a:pPr>
            <a:r>
              <a:rPr lang="ru-RU" sz="2200" b="1" dirty="0">
                <a:solidFill>
                  <a:schemeClr val="accent2">
                    <a:lumMod val="75000"/>
                  </a:schemeClr>
                </a:solidFill>
                <a:latin typeface="Georgia" pitchFamily="18" charset="0"/>
                <a:cs typeface="Times New Roman" pitchFamily="18" charset="0"/>
              </a:rPr>
              <a:t>По предметной области:</a:t>
            </a:r>
          </a:p>
          <a:p>
            <a:pPr marL="0" indent="271463" algn="just">
              <a:buClrTx/>
              <a:buFontTx/>
              <a:buNone/>
            </a:pPr>
            <a:r>
              <a:rPr lang="ru-RU" sz="2200" b="1" dirty="0">
                <a:solidFill>
                  <a:schemeClr val="accent2">
                    <a:lumMod val="75000"/>
                  </a:schemeClr>
                </a:solidFill>
                <a:latin typeface="Georgia" pitchFamily="18" charset="0"/>
                <a:cs typeface="Times New Roman" pitchFamily="18" charset="0"/>
              </a:rPr>
              <a:t> </a:t>
            </a:r>
            <a:r>
              <a:rPr lang="ru-RU" sz="2400" dirty="0">
                <a:solidFill>
                  <a:schemeClr val="accent2">
                    <a:lumMod val="75000"/>
                  </a:schemeClr>
                </a:solidFill>
                <a:latin typeface="Georgia" pitchFamily="18" charset="0"/>
                <a:cs typeface="Times New Roman" pitchFamily="18" charset="0"/>
              </a:rPr>
              <a:t>выделяют игры по всем школьным циклам.</a:t>
            </a: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50000"/>
                  </a:schemeClr>
                </a:solidFill>
                <a:latin typeface="Georgia" pitchFamily="18" charset="0"/>
              </a:rPr>
              <a:t>Классификация   игр</a:t>
            </a:r>
            <a:endParaRPr lang="ru-RU" sz="2800" dirty="0">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9610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13196"/>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50000"/>
                  </a:schemeClr>
                </a:solidFill>
                <a:latin typeface="Georgia" pitchFamily="18" charset="0"/>
              </a:rPr>
              <a:t>Функции   игр</a:t>
            </a:r>
            <a:endParaRPr lang="ru-RU" sz="2800" dirty="0">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flipH="1">
            <a:off x="1907704" y="960798"/>
            <a:ext cx="950477" cy="766688"/>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flipH="1">
            <a:off x="2057996" y="960798"/>
            <a:ext cx="1473264" cy="2479775"/>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flipH="1">
            <a:off x="4099787" y="960798"/>
            <a:ext cx="480575" cy="1751472"/>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a:off x="5938839" y="960798"/>
            <a:ext cx="1581966" cy="2227263"/>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23" name="Овал 22"/>
          <p:cNvSpPr/>
          <p:nvPr/>
        </p:nvSpPr>
        <p:spPr>
          <a:xfrm>
            <a:off x="625141" y="1772816"/>
            <a:ext cx="2946805" cy="939454"/>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000" b="1" dirty="0">
                <a:solidFill>
                  <a:schemeClr val="accent2">
                    <a:lumMod val="50000"/>
                  </a:schemeClr>
                </a:solidFill>
                <a:latin typeface="Georgia" pitchFamily="18" charset="0"/>
              </a:rPr>
              <a:t>Развлечение</a:t>
            </a:r>
          </a:p>
        </p:txBody>
      </p:sp>
      <p:cxnSp>
        <p:nvCxnSpPr>
          <p:cNvPr id="24" name="Прямая со стрелкой 23"/>
          <p:cNvCxnSpPr/>
          <p:nvPr/>
        </p:nvCxnSpPr>
        <p:spPr>
          <a:xfrm>
            <a:off x="6776461" y="960798"/>
            <a:ext cx="941671" cy="553595"/>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25" name="Овал 24"/>
          <p:cNvSpPr/>
          <p:nvPr/>
        </p:nvSpPr>
        <p:spPr>
          <a:xfrm>
            <a:off x="3234338" y="2723874"/>
            <a:ext cx="2208623" cy="940685"/>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000" b="1" dirty="0">
                <a:solidFill>
                  <a:schemeClr val="accent2">
                    <a:lumMod val="50000"/>
                  </a:schemeClr>
                </a:solidFill>
                <a:latin typeface="Georgia" pitchFamily="18" charset="0"/>
              </a:rPr>
              <a:t>Познание</a:t>
            </a:r>
          </a:p>
        </p:txBody>
      </p:sp>
      <p:cxnSp>
        <p:nvCxnSpPr>
          <p:cNvPr id="26" name="Прямая со стрелкой 25"/>
          <p:cNvCxnSpPr/>
          <p:nvPr/>
        </p:nvCxnSpPr>
        <p:spPr>
          <a:xfrm flipH="1">
            <a:off x="2538301" y="960798"/>
            <a:ext cx="1561486" cy="3841921"/>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a:off x="5085562" y="960798"/>
            <a:ext cx="747851" cy="4652576"/>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28" name="Овал 27"/>
          <p:cNvSpPr/>
          <p:nvPr/>
        </p:nvSpPr>
        <p:spPr>
          <a:xfrm>
            <a:off x="6047402" y="1579041"/>
            <a:ext cx="2946806" cy="940685"/>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000" b="1" dirty="0">
                <a:solidFill>
                  <a:schemeClr val="accent2">
                    <a:lumMod val="50000"/>
                  </a:schemeClr>
                </a:solidFill>
                <a:latin typeface="Georgia" pitchFamily="18" charset="0"/>
              </a:rPr>
              <a:t>Диагностика</a:t>
            </a:r>
          </a:p>
        </p:txBody>
      </p:sp>
      <p:sp>
        <p:nvSpPr>
          <p:cNvPr id="29" name="Овал 28"/>
          <p:cNvSpPr/>
          <p:nvPr/>
        </p:nvSpPr>
        <p:spPr>
          <a:xfrm>
            <a:off x="6695478" y="3188061"/>
            <a:ext cx="2241023" cy="939454"/>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000" b="1" dirty="0">
                <a:solidFill>
                  <a:schemeClr val="accent2">
                    <a:lumMod val="50000"/>
                  </a:schemeClr>
                </a:solidFill>
                <a:latin typeface="Georgia" pitchFamily="18" charset="0"/>
              </a:rPr>
              <a:t>Терапия</a:t>
            </a:r>
          </a:p>
        </p:txBody>
      </p:sp>
      <p:cxnSp>
        <p:nvCxnSpPr>
          <p:cNvPr id="30" name="Прямая со стрелкой 29"/>
          <p:cNvCxnSpPr/>
          <p:nvPr/>
        </p:nvCxnSpPr>
        <p:spPr>
          <a:xfrm>
            <a:off x="5442961" y="960798"/>
            <a:ext cx="1144255" cy="3476314"/>
          </a:xfrm>
          <a:prstGeom prst="straightConnector1">
            <a:avLst/>
          </a:prstGeom>
          <a:ln w="38100">
            <a:solidFill>
              <a:schemeClr val="accent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Овал 30"/>
          <p:cNvSpPr/>
          <p:nvPr/>
        </p:nvSpPr>
        <p:spPr>
          <a:xfrm>
            <a:off x="3186454" y="5561491"/>
            <a:ext cx="3544164" cy="939454"/>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000" b="1" dirty="0">
                <a:solidFill>
                  <a:schemeClr val="accent2">
                    <a:lumMod val="50000"/>
                  </a:schemeClr>
                </a:solidFill>
                <a:latin typeface="Georgia" pitchFamily="18" charset="0"/>
              </a:rPr>
              <a:t>Самореализация</a:t>
            </a:r>
          </a:p>
        </p:txBody>
      </p:sp>
      <p:sp>
        <p:nvSpPr>
          <p:cNvPr id="32" name="Овал 31"/>
          <p:cNvSpPr/>
          <p:nvPr/>
        </p:nvSpPr>
        <p:spPr>
          <a:xfrm>
            <a:off x="846007" y="4825523"/>
            <a:ext cx="3253780" cy="939453"/>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000" b="1" dirty="0">
                <a:solidFill>
                  <a:schemeClr val="accent2">
                    <a:lumMod val="50000"/>
                  </a:schemeClr>
                </a:solidFill>
                <a:latin typeface="Georgia" pitchFamily="18" charset="0"/>
              </a:rPr>
              <a:t>Социализация</a:t>
            </a:r>
          </a:p>
        </p:txBody>
      </p:sp>
      <p:sp>
        <p:nvSpPr>
          <p:cNvPr id="33" name="Овал 32"/>
          <p:cNvSpPr/>
          <p:nvPr/>
        </p:nvSpPr>
        <p:spPr>
          <a:xfrm>
            <a:off x="722006" y="3459184"/>
            <a:ext cx="3361548" cy="939454"/>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000" b="1" dirty="0">
                <a:solidFill>
                  <a:schemeClr val="accent2">
                    <a:lumMod val="50000"/>
                  </a:schemeClr>
                </a:solidFill>
                <a:latin typeface="Georgia" pitchFamily="18" charset="0"/>
              </a:rPr>
              <a:t>Коммуникация</a:t>
            </a:r>
          </a:p>
        </p:txBody>
      </p:sp>
      <p:sp>
        <p:nvSpPr>
          <p:cNvPr id="34" name="Овал 33"/>
          <p:cNvSpPr/>
          <p:nvPr/>
        </p:nvSpPr>
        <p:spPr>
          <a:xfrm>
            <a:off x="5359481" y="4437112"/>
            <a:ext cx="2833959" cy="940685"/>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000" b="1" dirty="0">
                <a:solidFill>
                  <a:schemeClr val="accent2">
                    <a:lumMod val="50000"/>
                  </a:schemeClr>
                </a:solidFill>
                <a:latin typeface="Georgia" pitchFamily="18" charset="0"/>
              </a:rPr>
              <a:t>Коррекция</a:t>
            </a:r>
          </a:p>
        </p:txBody>
      </p:sp>
    </p:spTree>
    <p:extLst>
      <p:ext uri="{BB962C8B-B14F-4D97-AF65-F5344CB8AC3E}">
        <p14:creationId xmlns:p14="http://schemas.microsoft.com/office/powerpoint/2010/main" val="2987224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074976"/>
            <a:ext cx="7969416" cy="5352571"/>
          </a:xfrm>
        </p:spPr>
        <p:txBody>
          <a:bodyPr/>
          <a:lstStyle/>
          <a:p>
            <a:pPr marL="82550" indent="638175" algn="just" eaLnBrk="1">
              <a:lnSpc>
                <a:spcPct val="80000"/>
              </a:lnSpc>
              <a:spcBef>
                <a:spcPts val="600"/>
              </a:spcBef>
              <a:buClr>
                <a:schemeClr val="accent2">
                  <a:lumMod val="75000"/>
                </a:schemeClr>
              </a:buClr>
              <a:buSzPct val="75000"/>
              <a:buFont typeface="Georgia" pitchFamily="18" charset="0"/>
              <a:buChar char="—"/>
              <a:tabLst>
                <a:tab pos="355600" algn="l"/>
                <a:tab pos="608013"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Lst>
            </a:pPr>
            <a:endParaRPr lang="ru-RU" altLang="ru-RU" sz="2600" dirty="0">
              <a:solidFill>
                <a:schemeClr val="accent2">
                  <a:lumMod val="75000"/>
                </a:schemeClr>
              </a:solidFill>
              <a:latin typeface="Georgia" pitchFamily="18" charset="0"/>
            </a:endParaRPr>
          </a:p>
          <a:p>
            <a:pPr marL="82550" indent="638175" algn="just" eaLnBrk="1">
              <a:lnSpc>
                <a:spcPct val="80000"/>
              </a:lnSpc>
              <a:spcBef>
                <a:spcPts val="600"/>
              </a:spcBef>
              <a:buClr>
                <a:schemeClr val="accent2">
                  <a:lumMod val="75000"/>
                </a:schemeClr>
              </a:buClr>
              <a:buSzPct val="75000"/>
              <a:buFont typeface="Georgia" pitchFamily="18" charset="0"/>
              <a:buChar char="—"/>
              <a:tabLst>
                <a:tab pos="355600" algn="l"/>
                <a:tab pos="608013"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Lst>
            </a:pPr>
            <a:r>
              <a:rPr lang="ru-RU" altLang="ru-RU" sz="2600" dirty="0">
                <a:solidFill>
                  <a:schemeClr val="accent2">
                    <a:lumMod val="75000"/>
                  </a:schemeClr>
                </a:solidFill>
                <a:latin typeface="Georgia" pitchFamily="18" charset="0"/>
              </a:rPr>
              <a:t>Игра не должна оказаться обычным упражнением с использованием наглядных пособий.</a:t>
            </a:r>
          </a:p>
          <a:p>
            <a:pPr marL="82550" indent="638175" algn="just" eaLnBrk="1">
              <a:lnSpc>
                <a:spcPct val="80000"/>
              </a:lnSpc>
              <a:spcBef>
                <a:spcPts val="600"/>
              </a:spcBef>
              <a:buClr>
                <a:schemeClr val="accent2">
                  <a:lumMod val="75000"/>
                </a:schemeClr>
              </a:buClr>
              <a:buSzPct val="75000"/>
              <a:buFont typeface="Georgia" pitchFamily="18" charset="0"/>
              <a:buChar char="—"/>
              <a:tabLst>
                <a:tab pos="355600" algn="l"/>
                <a:tab pos="608013"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Lst>
            </a:pPr>
            <a:r>
              <a:rPr lang="ru-RU" altLang="ru-RU" sz="2600" dirty="0">
                <a:solidFill>
                  <a:schemeClr val="accent2">
                    <a:lumMod val="75000"/>
                  </a:schemeClr>
                </a:solidFill>
                <a:latin typeface="Georgia" pitchFamily="18" charset="0"/>
              </a:rPr>
              <a:t>При выборе правил игры, необходимо учитывать особенности детей.</a:t>
            </a:r>
          </a:p>
          <a:p>
            <a:pPr marL="82550" indent="638175" algn="just" eaLnBrk="1">
              <a:lnSpc>
                <a:spcPct val="80000"/>
              </a:lnSpc>
              <a:spcBef>
                <a:spcPts val="600"/>
              </a:spcBef>
              <a:buClr>
                <a:schemeClr val="accent2">
                  <a:lumMod val="75000"/>
                </a:schemeClr>
              </a:buClr>
              <a:buSzPct val="75000"/>
              <a:buFont typeface="Georgia" pitchFamily="18" charset="0"/>
              <a:buChar char="—"/>
              <a:tabLst>
                <a:tab pos="355600" algn="l"/>
                <a:tab pos="608013"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Lst>
            </a:pPr>
            <a:r>
              <a:rPr lang="ru-RU" altLang="ru-RU" sz="2600" dirty="0">
                <a:solidFill>
                  <a:schemeClr val="accent2">
                    <a:lumMod val="75000"/>
                  </a:schemeClr>
                </a:solidFill>
                <a:latin typeface="Georgia" pitchFamily="18" charset="0"/>
              </a:rPr>
              <a:t>Игра не должна выпадать из общих целей урока, содействовать их реализации.</a:t>
            </a:r>
          </a:p>
          <a:p>
            <a:pPr marL="82550" indent="638175" algn="just" eaLnBrk="1">
              <a:lnSpc>
                <a:spcPct val="80000"/>
              </a:lnSpc>
              <a:spcBef>
                <a:spcPts val="600"/>
              </a:spcBef>
              <a:buClr>
                <a:schemeClr val="accent2">
                  <a:lumMod val="75000"/>
                </a:schemeClr>
              </a:buClr>
              <a:buSzPct val="75000"/>
              <a:buFont typeface="Georgia" pitchFamily="18" charset="0"/>
              <a:buChar char="—"/>
              <a:tabLst>
                <a:tab pos="355600" algn="l"/>
                <a:tab pos="608013"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Lst>
            </a:pPr>
            <a:r>
              <a:rPr lang="ru-RU" altLang="ru-RU" sz="2600" dirty="0">
                <a:solidFill>
                  <a:schemeClr val="accent2">
                    <a:lumMod val="75000"/>
                  </a:schemeClr>
                </a:solidFill>
                <a:latin typeface="Georgia" pitchFamily="18" charset="0"/>
              </a:rPr>
              <a:t>Необходимо обязательное подведение результатов игры, иначе теряется одно из самых привлекательных свойств – выявление  победителя.</a:t>
            </a:r>
          </a:p>
          <a:p>
            <a:pPr marL="82550" indent="638175" algn="just" eaLnBrk="1">
              <a:lnSpc>
                <a:spcPct val="80000"/>
              </a:lnSpc>
              <a:spcBef>
                <a:spcPts val="600"/>
              </a:spcBef>
              <a:buClr>
                <a:schemeClr val="accent2">
                  <a:lumMod val="75000"/>
                </a:schemeClr>
              </a:buClr>
              <a:buSzPct val="75000"/>
              <a:buFont typeface="Georgia" pitchFamily="18" charset="0"/>
              <a:buChar char="—"/>
              <a:tabLst>
                <a:tab pos="355600" algn="l"/>
                <a:tab pos="608013"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Lst>
            </a:pPr>
            <a:r>
              <a:rPr lang="ru-RU" altLang="ru-RU" sz="2600" dirty="0">
                <a:solidFill>
                  <a:schemeClr val="accent2">
                    <a:lumMod val="75000"/>
                  </a:schemeClr>
                </a:solidFill>
                <a:latin typeface="Georgia" pitchFamily="18" charset="0"/>
              </a:rPr>
              <a:t>Мыслительные операции, выполняемые в игре, должны быть дозированы.</a:t>
            </a:r>
          </a:p>
          <a:p>
            <a:pPr marL="0" indent="0" algn="ctr">
              <a:buNone/>
            </a:pPr>
            <a:endParaRPr lang="ru-RU" sz="2400" dirty="0">
              <a:solidFill>
                <a:schemeClr val="accent2">
                  <a:lumMod val="75000"/>
                </a:schemeClr>
              </a:solidFill>
              <a:latin typeface="Georgia" pitchFamily="18" charset="0"/>
            </a:endParaRP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altLang="ru-RU" sz="2800" b="1" dirty="0">
                <a:solidFill>
                  <a:schemeClr val="accent2">
                    <a:lumMod val="50000"/>
                  </a:schemeClr>
                </a:solidFill>
                <a:latin typeface="Georgia" pitchFamily="18" charset="0"/>
              </a:rPr>
              <a:t>Принципы  проведения игры:</a:t>
            </a:r>
            <a:endParaRPr lang="ru-RU" sz="2800" b="1" dirty="0">
              <a:solidFill>
                <a:schemeClr val="accent2">
                  <a:lumMod val="50000"/>
                </a:schemeClr>
              </a:solidFill>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418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074976"/>
            <a:ext cx="7969416" cy="5352571"/>
          </a:xfrm>
        </p:spPr>
        <p:txBody>
          <a:bodyPr/>
          <a:lstStyle/>
          <a:p>
            <a:pPr marL="0" indent="0" algn="ctr">
              <a:buNone/>
            </a:pPr>
            <a:r>
              <a:rPr lang="ru-RU" sz="2400" dirty="0">
                <a:latin typeface="Georgia" pitchFamily="18" charset="0"/>
              </a:rPr>
              <a:t> </a:t>
            </a:r>
            <a:r>
              <a:rPr lang="ru-RU" sz="2400" b="1" dirty="0">
                <a:solidFill>
                  <a:schemeClr val="accent2">
                    <a:lumMod val="75000"/>
                  </a:schemeClr>
                </a:solidFill>
                <a:latin typeface="Georgia" pitchFamily="18" charset="0"/>
              </a:rPr>
              <a:t>Как же облечь урок или внеклассное мероприятие в игровую форму в школьной практике? </a:t>
            </a:r>
          </a:p>
          <a:p>
            <a:pPr marL="0" indent="0" algn="ctr">
              <a:buNone/>
            </a:pPr>
            <a:r>
              <a:rPr lang="ru-RU" sz="2400" b="1" dirty="0">
                <a:solidFill>
                  <a:schemeClr val="accent2">
                    <a:lumMod val="75000"/>
                  </a:schemeClr>
                </a:solidFill>
                <a:latin typeface="Georgia" pitchFamily="18" charset="0"/>
              </a:rPr>
              <a:t>Здесь великое множество вариантов, но обязательно соблюдение следующих условий:</a:t>
            </a:r>
          </a:p>
          <a:p>
            <a:pPr marL="0" indent="0" algn="ctr">
              <a:buNone/>
            </a:pPr>
            <a:endParaRPr lang="ru-RU" sz="2400" b="1" dirty="0">
              <a:solidFill>
                <a:schemeClr val="accent2">
                  <a:lumMod val="75000"/>
                </a:schemeClr>
              </a:solidFill>
              <a:latin typeface="Georgia" pitchFamily="18" charset="0"/>
            </a:endParaRPr>
          </a:p>
          <a:p>
            <a:pPr marL="0" lvl="0" indent="539750" algn="just">
              <a:lnSpc>
                <a:spcPct val="112000"/>
              </a:lnSpc>
              <a:spcBef>
                <a:spcPts val="0"/>
              </a:spcBef>
              <a:buFont typeface="Georgia" pitchFamily="18" charset="0"/>
              <a:buChar char="—"/>
            </a:pPr>
            <a:r>
              <a:rPr lang="ru-RU" sz="2400" dirty="0">
                <a:solidFill>
                  <a:schemeClr val="accent2">
                    <a:lumMod val="75000"/>
                  </a:schemeClr>
                </a:solidFill>
                <a:latin typeface="Georgia" pitchFamily="18" charset="0"/>
              </a:rPr>
              <a:t>соответствие игры учебно-воспитательным целям урока;</a:t>
            </a:r>
          </a:p>
          <a:p>
            <a:pPr marL="0" lvl="0" indent="539750" algn="just">
              <a:lnSpc>
                <a:spcPct val="112000"/>
              </a:lnSpc>
              <a:spcBef>
                <a:spcPts val="0"/>
              </a:spcBef>
              <a:buFont typeface="Georgia" pitchFamily="18" charset="0"/>
              <a:buChar char="—"/>
            </a:pPr>
            <a:r>
              <a:rPr lang="ru-RU" sz="2400" dirty="0">
                <a:solidFill>
                  <a:schemeClr val="accent2">
                    <a:lumMod val="75000"/>
                  </a:schemeClr>
                </a:solidFill>
                <a:latin typeface="Georgia" pitchFamily="18" charset="0"/>
              </a:rPr>
              <a:t>доступность для учащихся данного возраста;</a:t>
            </a:r>
          </a:p>
          <a:p>
            <a:pPr marL="0" lvl="0" indent="539750" algn="just">
              <a:lnSpc>
                <a:spcPct val="112000"/>
              </a:lnSpc>
              <a:spcBef>
                <a:spcPts val="0"/>
              </a:spcBef>
              <a:buFont typeface="Georgia" pitchFamily="18" charset="0"/>
              <a:buChar char="—"/>
            </a:pPr>
            <a:r>
              <a:rPr lang="ru-RU" sz="2400" dirty="0">
                <a:solidFill>
                  <a:schemeClr val="accent2">
                    <a:lumMod val="75000"/>
                  </a:schemeClr>
                </a:solidFill>
                <a:latin typeface="Georgia" pitchFamily="18" charset="0"/>
              </a:rPr>
              <a:t>умеренность в использовании игр на уроках;</a:t>
            </a: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50000"/>
                  </a:schemeClr>
                </a:solidFill>
                <a:latin typeface="Georgia" pitchFamily="18" charset="0"/>
              </a:rPr>
              <a:t>Соблюдение   условий</a:t>
            </a:r>
            <a:endParaRPr lang="ru-RU" sz="2800" dirty="0">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5562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074976"/>
            <a:ext cx="7969416" cy="5352571"/>
          </a:xfrm>
        </p:spPr>
        <p:txBody>
          <a:bodyPr/>
          <a:lstStyle/>
          <a:p>
            <a:pPr eaLnBrk="1" hangingPunct="1">
              <a:lnSpc>
                <a:spcPct val="90000"/>
              </a:lnSpc>
              <a:spcBef>
                <a:spcPts val="700"/>
              </a:spcBef>
              <a:buClrTx/>
              <a:buFont typeface="Wingdings" pitchFamily="2" charset="2"/>
              <a:buChar char="ü"/>
            </a:pPr>
            <a:r>
              <a:rPr lang="ru-RU" sz="2400" dirty="0">
                <a:solidFill>
                  <a:schemeClr val="accent2">
                    <a:lumMod val="75000"/>
                  </a:schemeClr>
                </a:solidFill>
                <a:latin typeface="Georgia" pitchFamily="18" charset="0"/>
              </a:rPr>
              <a:t>Правила в стихах </a:t>
            </a:r>
          </a:p>
          <a:p>
            <a:pPr eaLnBrk="1" hangingPunct="1">
              <a:lnSpc>
                <a:spcPct val="90000"/>
              </a:lnSpc>
              <a:spcBef>
                <a:spcPts val="700"/>
              </a:spcBef>
              <a:buClrTx/>
              <a:buFont typeface="Wingdings" pitchFamily="2" charset="2"/>
              <a:buChar char="ü"/>
            </a:pPr>
            <a:r>
              <a:rPr lang="ru-RU" sz="2400" dirty="0">
                <a:solidFill>
                  <a:schemeClr val="accent2">
                    <a:lumMod val="75000"/>
                  </a:schemeClr>
                </a:solidFill>
                <a:latin typeface="Georgia" pitchFamily="18" charset="0"/>
              </a:rPr>
              <a:t>Рифмованные упражнения </a:t>
            </a:r>
          </a:p>
          <a:p>
            <a:pPr eaLnBrk="1" hangingPunct="1">
              <a:lnSpc>
                <a:spcPct val="90000"/>
              </a:lnSpc>
              <a:spcBef>
                <a:spcPts val="700"/>
              </a:spcBef>
              <a:buClrTx/>
              <a:buFont typeface="Wingdings" pitchFamily="2" charset="2"/>
              <a:buChar char="ü"/>
            </a:pPr>
            <a:r>
              <a:rPr lang="ru-RU" sz="2400" dirty="0">
                <a:solidFill>
                  <a:schemeClr val="accent2">
                    <a:lumMod val="75000"/>
                  </a:schemeClr>
                </a:solidFill>
                <a:latin typeface="Georgia" pitchFamily="18" charset="0"/>
              </a:rPr>
              <a:t>Грамматические сказки </a:t>
            </a:r>
          </a:p>
          <a:p>
            <a:pPr eaLnBrk="1" hangingPunct="1">
              <a:lnSpc>
                <a:spcPct val="90000"/>
              </a:lnSpc>
              <a:spcBef>
                <a:spcPts val="700"/>
              </a:spcBef>
              <a:buClrTx/>
              <a:buFont typeface="Wingdings" pitchFamily="2" charset="2"/>
              <a:buChar char="ü"/>
            </a:pPr>
            <a:r>
              <a:rPr lang="ru-RU" sz="2400" dirty="0">
                <a:solidFill>
                  <a:schemeClr val="accent2">
                    <a:lumMod val="75000"/>
                  </a:schemeClr>
                </a:solidFill>
                <a:latin typeface="Georgia" pitchFamily="18" charset="0"/>
              </a:rPr>
              <a:t>Морфологические шарады </a:t>
            </a:r>
          </a:p>
          <a:p>
            <a:pPr eaLnBrk="1" hangingPunct="1">
              <a:lnSpc>
                <a:spcPct val="90000"/>
              </a:lnSpc>
              <a:spcBef>
                <a:spcPts val="700"/>
              </a:spcBef>
              <a:buClrTx/>
              <a:buFont typeface="Wingdings" pitchFamily="2" charset="2"/>
              <a:buChar char="ü"/>
            </a:pPr>
            <a:r>
              <a:rPr lang="ru-RU" sz="2400" dirty="0">
                <a:solidFill>
                  <a:schemeClr val="accent2">
                    <a:lumMod val="75000"/>
                  </a:schemeClr>
                </a:solidFill>
                <a:latin typeface="Georgia" pitchFamily="18" charset="0"/>
              </a:rPr>
              <a:t>Игры:       «Найди лишнее слово»,</a:t>
            </a:r>
          </a:p>
          <a:p>
            <a:pPr marL="0" indent="1798638" eaLnBrk="1" hangingPunct="1">
              <a:lnSpc>
                <a:spcPct val="90000"/>
              </a:lnSpc>
              <a:spcBef>
                <a:spcPts val="700"/>
              </a:spcBef>
              <a:buClrTx/>
              <a:buNone/>
            </a:pPr>
            <a:r>
              <a:rPr lang="ru-RU" sz="2400" dirty="0">
                <a:solidFill>
                  <a:schemeClr val="accent2">
                    <a:lumMod val="75000"/>
                  </a:schemeClr>
                </a:solidFill>
                <a:latin typeface="Georgia" pitchFamily="18" charset="0"/>
              </a:rPr>
              <a:t>«Почтальон», </a:t>
            </a:r>
          </a:p>
          <a:p>
            <a:pPr marL="0" indent="1798638" eaLnBrk="1" hangingPunct="1">
              <a:lnSpc>
                <a:spcPct val="90000"/>
              </a:lnSpc>
              <a:spcBef>
                <a:spcPts val="700"/>
              </a:spcBef>
              <a:buClrTx/>
              <a:buNone/>
            </a:pPr>
            <a:r>
              <a:rPr lang="ru-RU" sz="2400" dirty="0">
                <a:solidFill>
                  <a:schemeClr val="accent2">
                    <a:lumMod val="75000"/>
                  </a:schemeClr>
                </a:solidFill>
                <a:latin typeface="Georgia" pitchFamily="18" charset="0"/>
              </a:rPr>
              <a:t>«Шифровальщики», </a:t>
            </a:r>
          </a:p>
          <a:p>
            <a:pPr marL="0" indent="1798638" eaLnBrk="1" hangingPunct="1">
              <a:lnSpc>
                <a:spcPct val="90000"/>
              </a:lnSpc>
              <a:spcBef>
                <a:spcPts val="700"/>
              </a:spcBef>
              <a:buClrTx/>
              <a:buNone/>
            </a:pPr>
            <a:r>
              <a:rPr lang="ru-RU" sz="2400" dirty="0">
                <a:solidFill>
                  <a:schemeClr val="accent2">
                    <a:lumMod val="75000"/>
                  </a:schemeClr>
                </a:solidFill>
                <a:latin typeface="Georgia" pitchFamily="18" charset="0"/>
              </a:rPr>
              <a:t>«Собери слово»,</a:t>
            </a:r>
          </a:p>
          <a:p>
            <a:pPr marL="0" indent="1798638" eaLnBrk="1" hangingPunct="1">
              <a:lnSpc>
                <a:spcPct val="90000"/>
              </a:lnSpc>
              <a:spcBef>
                <a:spcPts val="700"/>
              </a:spcBef>
              <a:buClrTx/>
              <a:buNone/>
            </a:pPr>
            <a:r>
              <a:rPr lang="ru-RU" sz="2400" dirty="0">
                <a:solidFill>
                  <a:schemeClr val="accent2">
                    <a:lumMod val="75000"/>
                  </a:schemeClr>
                </a:solidFill>
                <a:latin typeface="Georgia" pitchFamily="18" charset="0"/>
              </a:rPr>
              <a:t>«Наборщики», </a:t>
            </a:r>
          </a:p>
          <a:p>
            <a:pPr marL="0" indent="1798638" eaLnBrk="1" hangingPunct="1">
              <a:lnSpc>
                <a:spcPct val="90000"/>
              </a:lnSpc>
              <a:spcBef>
                <a:spcPts val="700"/>
              </a:spcBef>
              <a:buClrTx/>
              <a:buNone/>
            </a:pPr>
            <a:r>
              <a:rPr lang="ru-RU" sz="2400" dirty="0">
                <a:solidFill>
                  <a:schemeClr val="accent2">
                    <a:lumMod val="75000"/>
                  </a:schemeClr>
                </a:solidFill>
                <a:latin typeface="Georgia" pitchFamily="18" charset="0"/>
              </a:rPr>
              <a:t>«Кто внимательнее?» и </a:t>
            </a:r>
            <a:r>
              <a:rPr lang="ru-RU" sz="2400" dirty="0" err="1">
                <a:solidFill>
                  <a:schemeClr val="accent2">
                    <a:lumMod val="75000"/>
                  </a:schemeClr>
                </a:solidFill>
                <a:latin typeface="Georgia" pitchFamily="18" charset="0"/>
              </a:rPr>
              <a:t>др</a:t>
            </a:r>
            <a:endParaRPr lang="ru-RU" sz="2400" dirty="0">
              <a:solidFill>
                <a:schemeClr val="accent2">
                  <a:lumMod val="75000"/>
                </a:schemeClr>
              </a:solidFill>
              <a:latin typeface="Georgia" pitchFamily="18" charset="0"/>
            </a:endParaRP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marL="0" indent="0" algn="l"/>
            <a:r>
              <a:rPr lang="ru-RU" sz="2800" b="1" dirty="0">
                <a:solidFill>
                  <a:schemeClr val="accent2">
                    <a:lumMod val="75000"/>
                  </a:schemeClr>
                </a:solidFill>
                <a:latin typeface="Georgia" pitchFamily="18" charset="0"/>
              </a:rPr>
              <a:t>Игры  на уроках русского языка</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3827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074976"/>
            <a:ext cx="7969416" cy="5352571"/>
          </a:xfrm>
        </p:spPr>
        <p:txBody>
          <a:bodyPr/>
          <a:lstStyle/>
          <a:p>
            <a:pPr eaLnBrk="1" hangingPunct="1">
              <a:lnSpc>
                <a:spcPct val="90000"/>
              </a:lnSpc>
              <a:buFont typeface="Wingdings" pitchFamily="2" charset="2"/>
              <a:buChar char="ü"/>
            </a:pPr>
            <a:r>
              <a:rPr lang="ru-RU" sz="2000" b="1" dirty="0">
                <a:solidFill>
                  <a:schemeClr val="accent2">
                    <a:lumMod val="75000"/>
                  </a:schemeClr>
                </a:solidFill>
                <a:latin typeface="Georgia" pitchFamily="18" charset="0"/>
              </a:rPr>
              <a:t>Игры, совершенствующие слуховое восприятие</a:t>
            </a:r>
          </a:p>
          <a:p>
            <a:pPr marL="0" indent="1079500" eaLnBrk="1" hangingPunct="1">
              <a:lnSpc>
                <a:spcPct val="90000"/>
              </a:lnSpc>
              <a:buNone/>
            </a:pPr>
            <a:r>
              <a:rPr lang="ru-RU" sz="2000" dirty="0">
                <a:solidFill>
                  <a:schemeClr val="accent2">
                    <a:lumMod val="75000"/>
                  </a:schemeClr>
                </a:solidFill>
                <a:latin typeface="Georgia" pitchFamily="18" charset="0"/>
              </a:rPr>
              <a:t>«Хлопки», </a:t>
            </a:r>
          </a:p>
          <a:p>
            <a:pPr marL="0" indent="1079500" eaLnBrk="1" hangingPunct="1">
              <a:lnSpc>
                <a:spcPct val="90000"/>
              </a:lnSpc>
              <a:buNone/>
            </a:pPr>
            <a:r>
              <a:rPr lang="ru-RU" sz="2000" dirty="0">
                <a:solidFill>
                  <a:schemeClr val="accent2">
                    <a:lumMod val="75000"/>
                  </a:schemeClr>
                </a:solidFill>
                <a:latin typeface="Georgia" pitchFamily="18" charset="0"/>
              </a:rPr>
              <a:t>«Твердый – мягкий»,  </a:t>
            </a:r>
          </a:p>
          <a:p>
            <a:pPr marL="0" indent="1079500" eaLnBrk="1" hangingPunct="1">
              <a:lnSpc>
                <a:spcPct val="90000"/>
              </a:lnSpc>
              <a:buNone/>
            </a:pPr>
            <a:r>
              <a:rPr lang="ru-RU" sz="2000" dirty="0">
                <a:solidFill>
                  <a:schemeClr val="accent2">
                    <a:lumMod val="75000"/>
                  </a:schemeClr>
                </a:solidFill>
                <a:latin typeface="Georgia" pitchFamily="18" charset="0"/>
              </a:rPr>
              <a:t>«Идем на День рождения».</a:t>
            </a:r>
          </a:p>
          <a:p>
            <a:pPr eaLnBrk="1" hangingPunct="1">
              <a:lnSpc>
                <a:spcPct val="90000"/>
              </a:lnSpc>
              <a:buFont typeface="Wingdings" pitchFamily="2" charset="2"/>
              <a:buChar char="ü"/>
            </a:pPr>
            <a:r>
              <a:rPr lang="ru-RU" sz="2000" dirty="0">
                <a:solidFill>
                  <a:schemeClr val="accent2">
                    <a:lumMod val="75000"/>
                  </a:schemeClr>
                </a:solidFill>
                <a:latin typeface="Georgia" pitchFamily="18" charset="0"/>
              </a:rPr>
              <a:t> </a:t>
            </a:r>
            <a:r>
              <a:rPr lang="ru-RU" sz="1900" b="1" dirty="0">
                <a:solidFill>
                  <a:schemeClr val="accent2">
                    <a:lumMod val="75000"/>
                  </a:schemeClr>
                </a:solidFill>
                <a:latin typeface="Georgia" pitchFamily="18" charset="0"/>
              </a:rPr>
              <a:t>Игры, способствующие обогащению словарного запаса </a:t>
            </a:r>
          </a:p>
          <a:p>
            <a:pPr marL="0" indent="1079500" eaLnBrk="1" hangingPunct="1">
              <a:lnSpc>
                <a:spcPct val="90000"/>
              </a:lnSpc>
              <a:buNone/>
            </a:pPr>
            <a:r>
              <a:rPr lang="ru-RU" sz="2000" dirty="0">
                <a:solidFill>
                  <a:schemeClr val="accent2">
                    <a:lumMod val="75000"/>
                  </a:schemeClr>
                </a:solidFill>
                <a:latin typeface="Georgia" pitchFamily="18" charset="0"/>
              </a:rPr>
              <a:t>«Дополни слово», </a:t>
            </a:r>
          </a:p>
          <a:p>
            <a:pPr marL="0" indent="1079500" eaLnBrk="1" hangingPunct="1">
              <a:lnSpc>
                <a:spcPct val="90000"/>
              </a:lnSpc>
              <a:buNone/>
            </a:pPr>
            <a:r>
              <a:rPr lang="ru-RU" sz="2000" dirty="0">
                <a:solidFill>
                  <a:schemeClr val="accent2">
                    <a:lumMod val="75000"/>
                  </a:schemeClr>
                </a:solidFill>
                <a:latin typeface="Georgia" pitchFamily="18" charset="0"/>
              </a:rPr>
              <a:t>«Перевёрнутые слова», </a:t>
            </a:r>
          </a:p>
          <a:p>
            <a:pPr marL="0" indent="1079500" eaLnBrk="1" hangingPunct="1">
              <a:lnSpc>
                <a:spcPct val="90000"/>
              </a:lnSpc>
              <a:buNone/>
            </a:pPr>
            <a:r>
              <a:rPr lang="ru-RU" sz="2000" dirty="0">
                <a:solidFill>
                  <a:schemeClr val="accent2">
                    <a:lumMod val="75000"/>
                  </a:schemeClr>
                </a:solidFill>
                <a:latin typeface="Georgia" pitchFamily="18" charset="0"/>
              </a:rPr>
              <a:t>«Соедини половинки слов», </a:t>
            </a:r>
          </a:p>
          <a:p>
            <a:pPr marL="0" indent="1079500" eaLnBrk="1" hangingPunct="1">
              <a:lnSpc>
                <a:spcPct val="90000"/>
              </a:lnSpc>
              <a:buNone/>
            </a:pPr>
            <a:r>
              <a:rPr lang="ru-RU" sz="2000" dirty="0">
                <a:solidFill>
                  <a:schemeClr val="accent2">
                    <a:lumMod val="75000"/>
                  </a:schemeClr>
                </a:solidFill>
                <a:latin typeface="Georgia" pitchFamily="18" charset="0"/>
              </a:rPr>
              <a:t>«Доскажи словечко» , </a:t>
            </a:r>
          </a:p>
          <a:p>
            <a:pPr marL="0" indent="1079500" eaLnBrk="1" hangingPunct="1">
              <a:lnSpc>
                <a:spcPct val="90000"/>
              </a:lnSpc>
              <a:buNone/>
            </a:pPr>
            <a:r>
              <a:rPr lang="ru-RU" sz="2000" dirty="0">
                <a:solidFill>
                  <a:schemeClr val="accent2">
                    <a:lumMod val="75000"/>
                  </a:schemeClr>
                </a:solidFill>
                <a:latin typeface="Georgia" pitchFamily="18" charset="0"/>
              </a:rPr>
              <a:t>«Назови одним словом», </a:t>
            </a:r>
          </a:p>
          <a:p>
            <a:pPr marL="0" indent="1079500" eaLnBrk="1" hangingPunct="1">
              <a:lnSpc>
                <a:spcPct val="90000"/>
              </a:lnSpc>
              <a:buNone/>
            </a:pPr>
            <a:r>
              <a:rPr lang="ru-RU" sz="2000" dirty="0">
                <a:solidFill>
                  <a:schemeClr val="accent2">
                    <a:lumMod val="75000"/>
                  </a:schemeClr>
                </a:solidFill>
                <a:latin typeface="Georgia" pitchFamily="18" charset="0"/>
              </a:rPr>
              <a:t>«Словарные прятки».</a:t>
            </a:r>
          </a:p>
          <a:p>
            <a:pPr eaLnBrk="1" hangingPunct="1">
              <a:lnSpc>
                <a:spcPct val="90000"/>
              </a:lnSpc>
              <a:buFont typeface="Wingdings" pitchFamily="2" charset="2"/>
              <a:buChar char="ü"/>
            </a:pPr>
            <a:r>
              <a:rPr lang="ru-RU" sz="2000" dirty="0">
                <a:solidFill>
                  <a:schemeClr val="accent2">
                    <a:lumMod val="75000"/>
                  </a:schemeClr>
                </a:solidFill>
                <a:latin typeface="Georgia" pitchFamily="18" charset="0"/>
              </a:rPr>
              <a:t> </a:t>
            </a:r>
            <a:r>
              <a:rPr lang="ru-RU" sz="2000" b="1" dirty="0">
                <a:solidFill>
                  <a:schemeClr val="accent2">
                    <a:lumMod val="75000"/>
                  </a:schemeClr>
                </a:solidFill>
                <a:latin typeface="Georgia" pitchFamily="18" charset="0"/>
              </a:rPr>
              <a:t>Игры, способствующие развитию связной речи</a:t>
            </a:r>
          </a:p>
          <a:p>
            <a:pPr marL="0" indent="1079500" eaLnBrk="1" hangingPunct="1">
              <a:lnSpc>
                <a:spcPct val="90000"/>
              </a:lnSpc>
              <a:buNone/>
            </a:pPr>
            <a:r>
              <a:rPr lang="ru-RU" sz="2000" dirty="0">
                <a:solidFill>
                  <a:schemeClr val="accent2">
                    <a:lumMod val="75000"/>
                  </a:schemeClr>
                </a:solidFill>
                <a:latin typeface="Georgia" pitchFamily="18" charset="0"/>
              </a:rPr>
              <a:t>(</a:t>
            </a:r>
            <a:r>
              <a:rPr lang="ru-RU" sz="2000" dirty="0" err="1">
                <a:solidFill>
                  <a:schemeClr val="accent2">
                    <a:lumMod val="75000"/>
                  </a:schemeClr>
                </a:solidFill>
                <a:latin typeface="Georgia" pitchFamily="18" charset="0"/>
              </a:rPr>
              <a:t>инсценирование</a:t>
            </a:r>
            <a:r>
              <a:rPr lang="ru-RU" sz="2000" dirty="0">
                <a:solidFill>
                  <a:schemeClr val="accent2">
                    <a:lumMod val="75000"/>
                  </a:schemeClr>
                </a:solidFill>
                <a:latin typeface="Georgia" pitchFamily="18" charset="0"/>
              </a:rPr>
              <a:t> песен, стихов, сказок);</a:t>
            </a:r>
          </a:p>
          <a:p>
            <a:pPr eaLnBrk="1" hangingPunct="1">
              <a:lnSpc>
                <a:spcPct val="90000"/>
              </a:lnSpc>
              <a:buFont typeface="Wingdings" pitchFamily="2" charset="2"/>
              <a:buChar char="ü"/>
            </a:pPr>
            <a:r>
              <a:rPr lang="ru-RU" sz="2000" b="1" dirty="0">
                <a:solidFill>
                  <a:schemeClr val="accent2">
                    <a:lumMod val="75000"/>
                  </a:schemeClr>
                </a:solidFill>
                <a:latin typeface="Georgia" pitchFamily="18" charset="0"/>
              </a:rPr>
              <a:t>Использование различных игровых ситуаций </a:t>
            </a:r>
          </a:p>
          <a:p>
            <a:pPr marL="0" indent="1079500" eaLnBrk="1" hangingPunct="1">
              <a:lnSpc>
                <a:spcPct val="90000"/>
              </a:lnSpc>
              <a:buNone/>
            </a:pPr>
            <a:r>
              <a:rPr lang="ru-RU" sz="2000" dirty="0">
                <a:solidFill>
                  <a:schemeClr val="accent2">
                    <a:lumMod val="75000"/>
                  </a:schemeClr>
                </a:solidFill>
                <a:latin typeface="Georgia" pitchFamily="18" charset="0"/>
              </a:rPr>
              <a:t>(разгадывание загадок, кроссвордов, рифмовок). </a:t>
            </a:r>
          </a:p>
          <a:p>
            <a:pPr eaLnBrk="1" hangingPunct="1">
              <a:lnSpc>
                <a:spcPct val="90000"/>
              </a:lnSpc>
              <a:spcBef>
                <a:spcPts val="700"/>
              </a:spcBef>
              <a:buClrTx/>
              <a:buFont typeface="Wingdings" pitchFamily="2" charset="2"/>
              <a:buChar char="ü"/>
            </a:pPr>
            <a:endParaRPr lang="ru-RU" sz="2400" dirty="0">
              <a:solidFill>
                <a:schemeClr val="accent2">
                  <a:lumMod val="75000"/>
                </a:schemeClr>
              </a:solidFill>
              <a:latin typeface="Georgia" pitchFamily="18" charset="0"/>
            </a:endParaRP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marL="0" indent="0" algn="l"/>
            <a:r>
              <a:rPr lang="ru-RU" sz="2800" b="1" dirty="0">
                <a:solidFill>
                  <a:schemeClr val="accent2">
                    <a:lumMod val="75000"/>
                  </a:schemeClr>
                </a:solidFill>
                <a:latin typeface="Georgia" pitchFamily="18" charset="0"/>
              </a:rPr>
              <a:t>Игры  на уроках обучения грамоте</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032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074976"/>
            <a:ext cx="7969416" cy="5352571"/>
          </a:xfrm>
        </p:spPr>
        <p:txBody>
          <a:bodyPr/>
          <a:lstStyle/>
          <a:p>
            <a:pPr eaLnBrk="1" hangingPunct="1">
              <a:lnSpc>
                <a:spcPct val="90000"/>
              </a:lnSpc>
              <a:spcBef>
                <a:spcPts val="700"/>
              </a:spcBef>
              <a:buClrTx/>
              <a:buFont typeface="Wingdings" pitchFamily="2" charset="2"/>
              <a:buChar char="ü"/>
            </a:pPr>
            <a:r>
              <a:rPr lang="ru-RU" sz="2000" dirty="0">
                <a:solidFill>
                  <a:schemeClr val="accent2">
                    <a:lumMod val="75000"/>
                  </a:schemeClr>
                </a:solidFill>
                <a:latin typeface="Georgia" pitchFamily="18" charset="0"/>
              </a:rPr>
              <a:t>Литературные викторины</a:t>
            </a:r>
          </a:p>
          <a:p>
            <a:pPr eaLnBrk="1" hangingPunct="1">
              <a:lnSpc>
                <a:spcPct val="90000"/>
              </a:lnSpc>
              <a:spcBef>
                <a:spcPts val="700"/>
              </a:spcBef>
              <a:buClrTx/>
              <a:buFont typeface="Wingdings" pitchFamily="2" charset="2"/>
              <a:buChar char="ü"/>
            </a:pPr>
            <a:r>
              <a:rPr lang="ru-RU" sz="2000" dirty="0">
                <a:solidFill>
                  <a:schemeClr val="accent2">
                    <a:lumMod val="75000"/>
                  </a:schemeClr>
                </a:solidFill>
                <a:latin typeface="Georgia" pitchFamily="18" charset="0"/>
              </a:rPr>
              <a:t>Игры -путешествия</a:t>
            </a:r>
          </a:p>
          <a:p>
            <a:pPr eaLnBrk="1" hangingPunct="1">
              <a:lnSpc>
                <a:spcPct val="90000"/>
              </a:lnSpc>
              <a:spcBef>
                <a:spcPts val="700"/>
              </a:spcBef>
              <a:buClrTx/>
              <a:buFont typeface="Wingdings" pitchFamily="2" charset="2"/>
              <a:buChar char="ü"/>
            </a:pPr>
            <a:r>
              <a:rPr lang="ru-RU" sz="2000" dirty="0">
                <a:solidFill>
                  <a:schemeClr val="accent2">
                    <a:lumMod val="75000"/>
                  </a:schemeClr>
                </a:solidFill>
                <a:latin typeface="Georgia" pitchFamily="18" charset="0"/>
              </a:rPr>
              <a:t>«Узнай героя»</a:t>
            </a:r>
          </a:p>
          <a:p>
            <a:pPr eaLnBrk="1" hangingPunct="1">
              <a:lnSpc>
                <a:spcPct val="90000"/>
              </a:lnSpc>
              <a:spcBef>
                <a:spcPts val="700"/>
              </a:spcBef>
              <a:buClrTx/>
              <a:buFont typeface="Wingdings" pitchFamily="2" charset="2"/>
              <a:buChar char="ü"/>
            </a:pPr>
            <a:r>
              <a:rPr lang="ru-RU" sz="2000" dirty="0">
                <a:solidFill>
                  <a:schemeClr val="accent2">
                    <a:lumMod val="75000"/>
                  </a:schemeClr>
                </a:solidFill>
                <a:latin typeface="Georgia" pitchFamily="18" charset="0"/>
              </a:rPr>
              <a:t>«Бюро находок»</a:t>
            </a:r>
          </a:p>
          <a:p>
            <a:pPr eaLnBrk="1" hangingPunct="1">
              <a:lnSpc>
                <a:spcPct val="90000"/>
              </a:lnSpc>
              <a:spcBef>
                <a:spcPts val="700"/>
              </a:spcBef>
              <a:buClrTx/>
              <a:buFont typeface="Wingdings" pitchFamily="2" charset="2"/>
              <a:buChar char="ü"/>
            </a:pPr>
            <a:r>
              <a:rPr lang="ru-RU" sz="2000" dirty="0">
                <a:solidFill>
                  <a:schemeClr val="accent2">
                    <a:lumMod val="75000"/>
                  </a:schemeClr>
                </a:solidFill>
                <a:latin typeface="Georgia" pitchFamily="18" charset="0"/>
              </a:rPr>
              <a:t>«По страницам любимых книг»</a:t>
            </a:r>
          </a:p>
          <a:p>
            <a:pPr eaLnBrk="1" hangingPunct="1">
              <a:lnSpc>
                <a:spcPct val="90000"/>
              </a:lnSpc>
              <a:spcBef>
                <a:spcPts val="700"/>
              </a:spcBef>
              <a:buClrTx/>
              <a:buFont typeface="Wingdings" pitchFamily="2" charset="2"/>
              <a:buChar char="ü"/>
            </a:pPr>
            <a:r>
              <a:rPr lang="ru-RU" sz="2000" dirty="0">
                <a:solidFill>
                  <a:schemeClr val="accent2">
                    <a:lumMod val="75000"/>
                  </a:schemeClr>
                </a:solidFill>
                <a:latin typeface="Georgia" pitchFamily="18" charset="0"/>
              </a:rPr>
              <a:t>«Собери пословицу»</a:t>
            </a:r>
          </a:p>
          <a:p>
            <a:pPr marL="0" indent="0" eaLnBrk="1" hangingPunct="1">
              <a:lnSpc>
                <a:spcPct val="90000"/>
              </a:lnSpc>
              <a:spcBef>
                <a:spcPts val="700"/>
              </a:spcBef>
              <a:buClrTx/>
              <a:buNone/>
            </a:pPr>
            <a:endParaRPr lang="ru-RU" sz="2400" dirty="0">
              <a:solidFill>
                <a:schemeClr val="accent2">
                  <a:lumMod val="75000"/>
                </a:schemeClr>
              </a:solidFill>
              <a:latin typeface="Georgia" pitchFamily="18" charset="0"/>
            </a:endParaRP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marL="0" indent="0" algn="l"/>
            <a:r>
              <a:rPr lang="ru-RU" sz="2800" b="1" dirty="0">
                <a:solidFill>
                  <a:schemeClr val="accent2">
                    <a:lumMod val="75000"/>
                  </a:schemeClr>
                </a:solidFill>
                <a:latin typeface="Georgia" pitchFamily="18" charset="0"/>
              </a:rPr>
              <a:t>Игры  на уроках литературного чтения</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950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280204"/>
            <a:ext cx="7969416" cy="3168352"/>
          </a:xfrm>
        </p:spPr>
        <p:txBody>
          <a:bodyPr/>
          <a:lstStyle/>
          <a:p>
            <a:pPr marL="0" indent="0" algn="r">
              <a:spcBef>
                <a:spcPts val="0"/>
              </a:spcBef>
              <a:spcAft>
                <a:spcPts val="600"/>
              </a:spcAft>
              <a:buNone/>
            </a:pPr>
            <a:endParaRPr lang="ru-RU" sz="2700" dirty="0">
              <a:solidFill>
                <a:schemeClr val="accent2">
                  <a:lumMod val="75000"/>
                </a:schemeClr>
              </a:solidFill>
              <a:latin typeface="Georgia" pitchFamily="18" charset="0"/>
            </a:endParaRPr>
          </a:p>
          <a:p>
            <a:pPr marL="0" indent="0" algn="r">
              <a:lnSpc>
                <a:spcPct val="120000"/>
              </a:lnSpc>
              <a:spcBef>
                <a:spcPts val="0"/>
              </a:spcBef>
              <a:spcAft>
                <a:spcPts val="0"/>
              </a:spcAft>
              <a:buNone/>
            </a:pPr>
            <a:r>
              <a:rPr lang="ru-RU" sz="2700" dirty="0">
                <a:solidFill>
                  <a:schemeClr val="accent2">
                    <a:lumMod val="75000"/>
                  </a:schemeClr>
                </a:solidFill>
                <a:latin typeface="Georgia" pitchFamily="18" charset="0"/>
              </a:rPr>
              <a:t>Живем в эпоху </a:t>
            </a:r>
            <a:r>
              <a:rPr lang="ru-RU" sz="2700" dirty="0" err="1">
                <a:solidFill>
                  <a:schemeClr val="accent2">
                    <a:lumMod val="75000"/>
                  </a:schemeClr>
                </a:solidFill>
                <a:latin typeface="Georgia" pitchFamily="18" charset="0"/>
              </a:rPr>
              <a:t>нанотехнологий</a:t>
            </a:r>
            <a:r>
              <a:rPr lang="ru-RU" sz="2700" dirty="0">
                <a:solidFill>
                  <a:schemeClr val="accent2">
                    <a:lumMod val="75000"/>
                  </a:schemeClr>
                </a:solidFill>
                <a:latin typeface="Georgia" pitchFamily="18" charset="0"/>
              </a:rPr>
              <a:t>, </a:t>
            </a:r>
          </a:p>
          <a:p>
            <a:pPr marL="0" indent="0" algn="r">
              <a:lnSpc>
                <a:spcPct val="120000"/>
              </a:lnSpc>
              <a:spcBef>
                <a:spcPts val="0"/>
              </a:spcBef>
              <a:spcAft>
                <a:spcPts val="0"/>
              </a:spcAft>
              <a:buNone/>
            </a:pPr>
            <a:r>
              <a:rPr lang="ru-RU" sz="2700" dirty="0">
                <a:solidFill>
                  <a:schemeClr val="accent2">
                    <a:lumMod val="75000"/>
                  </a:schemeClr>
                </a:solidFill>
                <a:latin typeface="Georgia" pitchFamily="18" charset="0"/>
              </a:rPr>
              <a:t>И каждый год дает нам новый старт, </a:t>
            </a:r>
          </a:p>
          <a:p>
            <a:pPr marL="0" indent="0" algn="r">
              <a:lnSpc>
                <a:spcPct val="120000"/>
              </a:lnSpc>
              <a:spcBef>
                <a:spcPts val="0"/>
              </a:spcBef>
              <a:spcAft>
                <a:spcPts val="0"/>
              </a:spcAft>
              <a:buNone/>
            </a:pPr>
            <a:r>
              <a:rPr lang="ru-RU" sz="2700" dirty="0">
                <a:solidFill>
                  <a:schemeClr val="accent2">
                    <a:lumMod val="75000"/>
                  </a:schemeClr>
                </a:solidFill>
                <a:latin typeface="Georgia" pitchFamily="18" charset="0"/>
              </a:rPr>
              <a:t>То освоение журналов электронных, </a:t>
            </a:r>
          </a:p>
          <a:p>
            <a:pPr marL="0" indent="0" algn="r">
              <a:lnSpc>
                <a:spcPct val="120000"/>
              </a:lnSpc>
              <a:spcBef>
                <a:spcPts val="0"/>
              </a:spcBef>
              <a:spcAft>
                <a:spcPts val="0"/>
              </a:spcAft>
              <a:buNone/>
            </a:pPr>
            <a:r>
              <a:rPr lang="ru-RU" sz="2700" dirty="0">
                <a:solidFill>
                  <a:schemeClr val="accent2">
                    <a:lumMod val="75000"/>
                  </a:schemeClr>
                </a:solidFill>
                <a:latin typeface="Georgia" pitchFamily="18" charset="0"/>
              </a:rPr>
              <a:t>А ныне новый наш образовательный стандарт…</a:t>
            </a:r>
            <a:endParaRPr lang="ru-RU" altLang="ru-RU" sz="2700" dirty="0">
              <a:solidFill>
                <a:schemeClr val="accent2">
                  <a:lumMod val="75000"/>
                </a:schemeClr>
              </a:solidFill>
            </a:endParaRP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75000"/>
                  </a:schemeClr>
                </a:solidFill>
                <a:latin typeface="Georgia" pitchFamily="18" charset="0"/>
              </a:rPr>
              <a:t>Актуальность темы мастер-класса</a:t>
            </a:r>
            <a:endParaRPr lang="ru-RU" sz="2800" dirty="0">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500"/>
                                  </p:stCondLst>
                                  <p:childTnLst>
                                    <p:set>
                                      <p:cBhvr>
                                        <p:cTn id="6" dur="1" fill="hold">
                                          <p:stCondLst>
                                            <p:cond delay="0"/>
                                          </p:stCondLst>
                                        </p:cTn>
                                        <p:tgtEl>
                                          <p:spTgt spid="4100">
                                            <p:txEl>
                                              <p:pRg st="1" end="1"/>
                                            </p:txEl>
                                          </p:spTgt>
                                        </p:tgtEl>
                                        <p:attrNameLst>
                                          <p:attrName>style.visibility</p:attrName>
                                        </p:attrNameLst>
                                      </p:cBhvr>
                                      <p:to>
                                        <p:strVal val="visible"/>
                                      </p:to>
                                    </p:set>
                                    <p:animEffect transition="in" filter="fade">
                                      <p:cBhvr>
                                        <p:cTn id="7" dur="1000"/>
                                        <p:tgtEl>
                                          <p:spTgt spid="4100">
                                            <p:txEl>
                                              <p:pRg st="1" end="1"/>
                                            </p:txEl>
                                          </p:spTgt>
                                        </p:tgtEl>
                                      </p:cBhvr>
                                    </p:animEffect>
                                    <p:anim calcmode="lin" valueType="num">
                                      <p:cBhvr>
                                        <p:cTn id="8" dur="1000" fill="hold"/>
                                        <p:tgtEl>
                                          <p:spTgt spid="4100">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100">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2" presetClass="entr" presetSubtype="0" fill="hold" nodeType="afterEffect">
                                  <p:stCondLst>
                                    <p:cond delay="750"/>
                                  </p:stCondLst>
                                  <p:childTnLst>
                                    <p:set>
                                      <p:cBhvr>
                                        <p:cTn id="12" dur="1" fill="hold">
                                          <p:stCondLst>
                                            <p:cond delay="0"/>
                                          </p:stCondLst>
                                        </p:cTn>
                                        <p:tgtEl>
                                          <p:spTgt spid="4100">
                                            <p:txEl>
                                              <p:pRg st="2" end="2"/>
                                            </p:txEl>
                                          </p:spTgt>
                                        </p:tgtEl>
                                        <p:attrNameLst>
                                          <p:attrName>style.visibility</p:attrName>
                                        </p:attrNameLst>
                                      </p:cBhvr>
                                      <p:to>
                                        <p:strVal val="visible"/>
                                      </p:to>
                                    </p:set>
                                    <p:animEffect transition="in" filter="fade">
                                      <p:cBhvr>
                                        <p:cTn id="13" dur="1000"/>
                                        <p:tgtEl>
                                          <p:spTgt spid="4100">
                                            <p:txEl>
                                              <p:pRg st="2" end="2"/>
                                            </p:txEl>
                                          </p:spTgt>
                                        </p:tgtEl>
                                      </p:cBhvr>
                                    </p:animEffect>
                                    <p:anim calcmode="lin" valueType="num">
                                      <p:cBhvr>
                                        <p:cTn id="14" dur="1000" fill="hold"/>
                                        <p:tgtEl>
                                          <p:spTgt spid="4100">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4100">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3250"/>
                            </p:stCondLst>
                            <p:childTnLst>
                              <p:par>
                                <p:cTn id="17" presetID="42" presetClass="entr" presetSubtype="0" fill="hold" nodeType="afterEffect">
                                  <p:stCondLst>
                                    <p:cond delay="750"/>
                                  </p:stCondLst>
                                  <p:childTnLst>
                                    <p:set>
                                      <p:cBhvr>
                                        <p:cTn id="18" dur="1" fill="hold">
                                          <p:stCondLst>
                                            <p:cond delay="0"/>
                                          </p:stCondLst>
                                        </p:cTn>
                                        <p:tgtEl>
                                          <p:spTgt spid="4100">
                                            <p:txEl>
                                              <p:pRg st="3" end="3"/>
                                            </p:txEl>
                                          </p:spTgt>
                                        </p:tgtEl>
                                        <p:attrNameLst>
                                          <p:attrName>style.visibility</p:attrName>
                                        </p:attrNameLst>
                                      </p:cBhvr>
                                      <p:to>
                                        <p:strVal val="visible"/>
                                      </p:to>
                                    </p:set>
                                    <p:animEffect transition="in" filter="fade">
                                      <p:cBhvr>
                                        <p:cTn id="19" dur="1000"/>
                                        <p:tgtEl>
                                          <p:spTgt spid="4100">
                                            <p:txEl>
                                              <p:pRg st="3" end="3"/>
                                            </p:txEl>
                                          </p:spTgt>
                                        </p:tgtEl>
                                      </p:cBhvr>
                                    </p:animEffect>
                                    <p:anim calcmode="lin" valueType="num">
                                      <p:cBhvr>
                                        <p:cTn id="20" dur="1000" fill="hold"/>
                                        <p:tgtEl>
                                          <p:spTgt spid="4100">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4100">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5000"/>
                            </p:stCondLst>
                            <p:childTnLst>
                              <p:par>
                                <p:cTn id="23" presetID="42" presetClass="entr" presetSubtype="0" fill="hold" nodeType="afterEffect">
                                  <p:stCondLst>
                                    <p:cond delay="750"/>
                                  </p:stCondLst>
                                  <p:childTnLst>
                                    <p:set>
                                      <p:cBhvr>
                                        <p:cTn id="24" dur="1" fill="hold">
                                          <p:stCondLst>
                                            <p:cond delay="0"/>
                                          </p:stCondLst>
                                        </p:cTn>
                                        <p:tgtEl>
                                          <p:spTgt spid="4100">
                                            <p:txEl>
                                              <p:pRg st="4" end="4"/>
                                            </p:txEl>
                                          </p:spTgt>
                                        </p:tgtEl>
                                        <p:attrNameLst>
                                          <p:attrName>style.visibility</p:attrName>
                                        </p:attrNameLst>
                                      </p:cBhvr>
                                      <p:to>
                                        <p:strVal val="visible"/>
                                      </p:to>
                                    </p:set>
                                    <p:animEffect transition="in" filter="fade">
                                      <p:cBhvr>
                                        <p:cTn id="25" dur="1000"/>
                                        <p:tgtEl>
                                          <p:spTgt spid="4100">
                                            <p:txEl>
                                              <p:pRg st="4" end="4"/>
                                            </p:txEl>
                                          </p:spTgt>
                                        </p:tgtEl>
                                      </p:cBhvr>
                                    </p:animEffect>
                                    <p:anim calcmode="lin" valueType="num">
                                      <p:cBhvr>
                                        <p:cTn id="26" dur="1000" fill="hold"/>
                                        <p:tgtEl>
                                          <p:spTgt spid="4100">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410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074976"/>
            <a:ext cx="7969416" cy="5352571"/>
          </a:xfrm>
        </p:spPr>
        <p:txBody>
          <a:bodyPr/>
          <a:lstStyle/>
          <a:p>
            <a:pPr eaLnBrk="1" hangingPunct="1">
              <a:spcBef>
                <a:spcPts val="0"/>
              </a:spcBef>
              <a:buClrTx/>
              <a:buFont typeface="Wingdings" pitchFamily="2" charset="2"/>
              <a:buChar char="ü"/>
            </a:pPr>
            <a:r>
              <a:rPr lang="ru-RU" sz="2000" dirty="0">
                <a:solidFill>
                  <a:schemeClr val="accent2">
                    <a:lumMod val="75000"/>
                  </a:schemeClr>
                </a:solidFill>
                <a:latin typeface="Georgia" pitchFamily="18" charset="0"/>
              </a:rPr>
              <a:t>Задачи в стихах</a:t>
            </a:r>
          </a:p>
          <a:p>
            <a:pPr eaLnBrk="1" hangingPunct="1">
              <a:spcBef>
                <a:spcPts val="0"/>
              </a:spcBef>
              <a:buClrTx/>
              <a:buFont typeface="Wingdings" pitchFamily="2" charset="2"/>
              <a:buChar char="ü"/>
            </a:pPr>
            <a:r>
              <a:rPr lang="ru-RU" sz="2000" dirty="0">
                <a:solidFill>
                  <a:schemeClr val="accent2">
                    <a:lumMod val="75000"/>
                  </a:schemeClr>
                </a:solidFill>
                <a:latin typeface="Georgia" pitchFamily="18" charset="0"/>
              </a:rPr>
              <a:t>Занимательный квадрат </a:t>
            </a:r>
          </a:p>
          <a:p>
            <a:pPr eaLnBrk="1" hangingPunct="1">
              <a:spcBef>
                <a:spcPts val="0"/>
              </a:spcBef>
              <a:buClrTx/>
              <a:buFont typeface="Wingdings" pitchFamily="2" charset="2"/>
              <a:buChar char="ü"/>
            </a:pPr>
            <a:r>
              <a:rPr lang="ru-RU" sz="2000" dirty="0">
                <a:solidFill>
                  <a:schemeClr val="accent2">
                    <a:lumMod val="75000"/>
                  </a:schemeClr>
                </a:solidFill>
                <a:latin typeface="Georgia" pitchFamily="18" charset="0"/>
              </a:rPr>
              <a:t>Задачи – шутки</a:t>
            </a:r>
          </a:p>
          <a:p>
            <a:pPr eaLnBrk="1" hangingPunct="1">
              <a:spcBef>
                <a:spcPts val="0"/>
              </a:spcBef>
              <a:buClrTx/>
              <a:buFont typeface="Wingdings" pitchFamily="2" charset="2"/>
              <a:buChar char="ü"/>
            </a:pPr>
            <a:r>
              <a:rPr lang="ru-RU" sz="2000" dirty="0">
                <a:solidFill>
                  <a:schemeClr val="accent2">
                    <a:lumMod val="75000"/>
                  </a:schemeClr>
                </a:solidFill>
                <a:latin typeface="Georgia" pitchFamily="18" charset="0"/>
              </a:rPr>
              <a:t>Математические эстафеты</a:t>
            </a:r>
          </a:p>
          <a:p>
            <a:pPr eaLnBrk="1" hangingPunct="1">
              <a:spcBef>
                <a:spcPts val="0"/>
              </a:spcBef>
              <a:buClrTx/>
              <a:buFont typeface="Wingdings" pitchFamily="2" charset="2"/>
              <a:buChar char="ü"/>
            </a:pPr>
            <a:r>
              <a:rPr lang="ru-RU" sz="2000" dirty="0">
                <a:solidFill>
                  <a:schemeClr val="accent2">
                    <a:lumMod val="75000"/>
                  </a:schemeClr>
                </a:solidFill>
                <a:latin typeface="Georgia" pitchFamily="18" charset="0"/>
              </a:rPr>
              <a:t>Математические фокусы</a:t>
            </a:r>
          </a:p>
          <a:p>
            <a:pPr eaLnBrk="1" hangingPunct="1">
              <a:spcBef>
                <a:spcPts val="0"/>
              </a:spcBef>
              <a:buClrTx/>
              <a:buFont typeface="Wingdings" pitchFamily="2" charset="2"/>
              <a:buChar char="ü"/>
            </a:pPr>
            <a:r>
              <a:rPr lang="ru-RU" sz="2000" dirty="0">
                <a:solidFill>
                  <a:schemeClr val="accent2">
                    <a:lumMod val="75000"/>
                  </a:schemeClr>
                </a:solidFill>
                <a:latin typeface="Georgia" pitchFamily="18" charset="0"/>
              </a:rPr>
              <a:t>Круговые примеры </a:t>
            </a:r>
          </a:p>
          <a:p>
            <a:pPr eaLnBrk="1" hangingPunct="1">
              <a:spcBef>
                <a:spcPts val="0"/>
              </a:spcBef>
              <a:buClrTx/>
              <a:buFont typeface="Wingdings" pitchFamily="2" charset="2"/>
              <a:buChar char="ü"/>
            </a:pPr>
            <a:r>
              <a:rPr lang="ru-RU" sz="2000" dirty="0">
                <a:solidFill>
                  <a:schemeClr val="accent2">
                    <a:lumMod val="75000"/>
                  </a:schemeClr>
                </a:solidFill>
                <a:latin typeface="Georgia" pitchFamily="18" charset="0"/>
              </a:rPr>
              <a:t>Задачи на смекалку</a:t>
            </a:r>
          </a:p>
          <a:p>
            <a:pPr eaLnBrk="1" hangingPunct="1">
              <a:spcBef>
                <a:spcPts val="0"/>
              </a:spcBef>
              <a:buClrTx/>
              <a:buFont typeface="Wingdings" pitchFamily="2" charset="2"/>
              <a:buChar char="ü"/>
            </a:pPr>
            <a:r>
              <a:rPr lang="ru-RU" sz="2000" dirty="0">
                <a:solidFill>
                  <a:schemeClr val="accent2">
                    <a:lumMod val="75000"/>
                  </a:schemeClr>
                </a:solidFill>
                <a:latin typeface="Georgia" pitchFamily="18" charset="0"/>
              </a:rPr>
              <a:t>Головоломки, ребусы</a:t>
            </a:r>
          </a:p>
          <a:p>
            <a:pPr eaLnBrk="1" hangingPunct="1">
              <a:lnSpc>
                <a:spcPct val="80000"/>
              </a:lnSpc>
              <a:spcBef>
                <a:spcPts val="700"/>
              </a:spcBef>
              <a:buFont typeface="Wingdings" pitchFamily="2" charset="2"/>
              <a:buChar char="ü"/>
            </a:pPr>
            <a:r>
              <a:rPr lang="ru-RU" sz="2000" dirty="0">
                <a:solidFill>
                  <a:schemeClr val="accent2">
                    <a:lumMod val="75000"/>
                  </a:schemeClr>
                </a:solidFill>
                <a:latin typeface="Times New Roman" pitchFamily="18" charset="0"/>
              </a:rPr>
              <a:t>Игры:     «Кто быстрее?»,</a:t>
            </a:r>
          </a:p>
          <a:p>
            <a:pPr marL="0" indent="1438275" eaLnBrk="1" hangingPunct="1">
              <a:lnSpc>
                <a:spcPct val="80000"/>
              </a:lnSpc>
              <a:spcBef>
                <a:spcPts val="700"/>
              </a:spcBef>
              <a:buClrTx/>
              <a:buFontTx/>
              <a:buNone/>
            </a:pPr>
            <a:r>
              <a:rPr lang="ru-RU" sz="2000" dirty="0">
                <a:solidFill>
                  <a:schemeClr val="accent2">
                    <a:lumMod val="75000"/>
                  </a:schemeClr>
                </a:solidFill>
                <a:latin typeface="Times New Roman" pitchFamily="18" charset="0"/>
              </a:rPr>
              <a:t>«Закодированный ответ»,</a:t>
            </a:r>
          </a:p>
          <a:p>
            <a:pPr marL="0" indent="1438275" eaLnBrk="1" hangingPunct="1">
              <a:lnSpc>
                <a:spcPct val="80000"/>
              </a:lnSpc>
              <a:spcBef>
                <a:spcPts val="700"/>
              </a:spcBef>
              <a:buClrTx/>
              <a:buFontTx/>
              <a:buNone/>
            </a:pPr>
            <a:r>
              <a:rPr lang="ru-RU" sz="2000" dirty="0">
                <a:solidFill>
                  <a:schemeClr val="accent2">
                    <a:lumMod val="75000"/>
                  </a:schemeClr>
                </a:solidFill>
                <a:latin typeface="Times New Roman" pitchFamily="18" charset="0"/>
              </a:rPr>
              <a:t> «Поднимись по лесенке»,</a:t>
            </a:r>
          </a:p>
          <a:p>
            <a:pPr marL="0" indent="1438275" eaLnBrk="1" hangingPunct="1">
              <a:lnSpc>
                <a:spcPct val="80000"/>
              </a:lnSpc>
              <a:spcBef>
                <a:spcPts val="700"/>
              </a:spcBef>
              <a:buClrTx/>
              <a:buFontTx/>
              <a:buNone/>
            </a:pPr>
            <a:r>
              <a:rPr lang="ru-RU" sz="2000" dirty="0">
                <a:solidFill>
                  <a:schemeClr val="accent2">
                    <a:lumMod val="75000"/>
                  </a:schemeClr>
                </a:solidFill>
                <a:latin typeface="Times New Roman" pitchFamily="18" charset="0"/>
              </a:rPr>
              <a:t>«Найди ошибку»,</a:t>
            </a:r>
          </a:p>
          <a:p>
            <a:pPr marL="0" indent="1438275" eaLnBrk="1" hangingPunct="1">
              <a:lnSpc>
                <a:spcPct val="80000"/>
              </a:lnSpc>
              <a:spcBef>
                <a:spcPts val="700"/>
              </a:spcBef>
              <a:buClrTx/>
              <a:buFontTx/>
              <a:buNone/>
            </a:pPr>
            <a:r>
              <a:rPr lang="ru-RU" sz="2000" dirty="0">
                <a:solidFill>
                  <a:schemeClr val="accent2">
                    <a:lumMod val="75000"/>
                  </a:schemeClr>
                </a:solidFill>
                <a:latin typeface="Times New Roman" pitchFamily="18" charset="0"/>
              </a:rPr>
              <a:t>«Продолжи счёт»,</a:t>
            </a:r>
          </a:p>
          <a:p>
            <a:pPr marL="0" indent="1438275" eaLnBrk="1" hangingPunct="1">
              <a:lnSpc>
                <a:spcPct val="80000"/>
              </a:lnSpc>
              <a:spcBef>
                <a:spcPts val="700"/>
              </a:spcBef>
              <a:buClrTx/>
              <a:buFontTx/>
              <a:buNone/>
            </a:pPr>
            <a:r>
              <a:rPr lang="ru-RU" sz="2000" dirty="0">
                <a:solidFill>
                  <a:schemeClr val="accent2">
                    <a:lumMod val="75000"/>
                  </a:schemeClr>
                </a:solidFill>
                <a:latin typeface="Times New Roman" pitchFamily="18" charset="0"/>
              </a:rPr>
              <a:t> «Математическое домино» и многие др. </a:t>
            </a:r>
          </a:p>
          <a:p>
            <a:pPr marL="0" indent="0" eaLnBrk="1" hangingPunct="1">
              <a:lnSpc>
                <a:spcPct val="90000"/>
              </a:lnSpc>
              <a:spcBef>
                <a:spcPts val="700"/>
              </a:spcBef>
              <a:buClrTx/>
              <a:buNone/>
            </a:pPr>
            <a:endParaRPr lang="ru-RU" sz="2400" dirty="0">
              <a:solidFill>
                <a:schemeClr val="accent2">
                  <a:lumMod val="75000"/>
                </a:schemeClr>
              </a:solidFill>
              <a:latin typeface="Georgia" pitchFamily="18" charset="0"/>
            </a:endParaRP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75000"/>
                  </a:schemeClr>
                </a:solidFill>
                <a:latin typeface="Georgia" pitchFamily="18" charset="0"/>
              </a:rPr>
              <a:t>Игры  на уроках математики</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2395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074976"/>
            <a:ext cx="7969416" cy="5352571"/>
          </a:xfrm>
        </p:spPr>
        <p:txBody>
          <a:bodyPr/>
          <a:lstStyle/>
          <a:p>
            <a:pPr marL="0" indent="0" algn="ctr">
              <a:buNone/>
            </a:pPr>
            <a:endParaRPr lang="ru-RU" sz="5400" dirty="0">
              <a:solidFill>
                <a:schemeClr val="accent2">
                  <a:lumMod val="75000"/>
                </a:schemeClr>
              </a:solidFill>
              <a:latin typeface="Georgia" pitchFamily="18" charset="0"/>
            </a:endParaRPr>
          </a:p>
          <a:p>
            <a:pPr marL="0" indent="0" algn="ctr">
              <a:buNone/>
            </a:pPr>
            <a:r>
              <a:rPr lang="ru-RU" sz="8000" dirty="0">
                <a:solidFill>
                  <a:schemeClr val="accent2">
                    <a:lumMod val="75000"/>
                  </a:schemeClr>
                </a:solidFill>
                <a:latin typeface="Georgia" pitchFamily="18" charset="0"/>
              </a:rPr>
              <a:t>Игры  на уроках математики</a:t>
            </a: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0153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500"/>
                                  </p:stCondLst>
                                  <p:childTnLst>
                                    <p:set>
                                      <p:cBhvr>
                                        <p:cTn id="6" dur="1" fill="hold">
                                          <p:stCondLst>
                                            <p:cond delay="0"/>
                                          </p:stCondLst>
                                        </p:cTn>
                                        <p:tgtEl>
                                          <p:spTgt spid="4100">
                                            <p:txEl>
                                              <p:pRg st="1" end="1"/>
                                            </p:txEl>
                                          </p:spTgt>
                                        </p:tgtEl>
                                        <p:attrNameLst>
                                          <p:attrName>style.visibility</p:attrName>
                                        </p:attrNameLst>
                                      </p:cBhvr>
                                      <p:to>
                                        <p:strVal val="visible"/>
                                      </p:to>
                                    </p:set>
                                    <p:animEffect transition="in" filter="fade">
                                      <p:cBhvr>
                                        <p:cTn id="7" dur="1250"/>
                                        <p:tgtEl>
                                          <p:spTgt spid="4100">
                                            <p:txEl>
                                              <p:pRg st="1" end="1"/>
                                            </p:txEl>
                                          </p:spTgt>
                                        </p:tgtEl>
                                      </p:cBhvr>
                                    </p:animEffect>
                                    <p:anim calcmode="lin" valueType="num">
                                      <p:cBhvr>
                                        <p:cTn id="8" dur="1250" fill="hold"/>
                                        <p:tgtEl>
                                          <p:spTgt spid="4100">
                                            <p:txEl>
                                              <p:pRg st="1" end="1"/>
                                            </p:txEl>
                                          </p:spTgt>
                                        </p:tgtEl>
                                        <p:attrNameLst>
                                          <p:attrName>ppt_x</p:attrName>
                                        </p:attrNameLst>
                                      </p:cBhvr>
                                      <p:tavLst>
                                        <p:tav tm="0">
                                          <p:val>
                                            <p:strVal val="#ppt_x"/>
                                          </p:val>
                                        </p:tav>
                                        <p:tav tm="100000">
                                          <p:val>
                                            <p:strVal val="#ppt_x"/>
                                          </p:val>
                                        </p:tav>
                                      </p:tavLst>
                                    </p:anim>
                                    <p:anim calcmode="lin" valueType="num">
                                      <p:cBhvr>
                                        <p:cTn id="9" dur="1250" fill="hold"/>
                                        <p:tgtEl>
                                          <p:spTgt spid="410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marL="0" indent="0" algn="l"/>
            <a:r>
              <a:rPr lang="ru-RU" sz="2800" b="1" dirty="0">
                <a:solidFill>
                  <a:srgbClr val="0033CC"/>
                </a:solidFill>
                <a:latin typeface="Georgia" pitchFamily="18" charset="0"/>
                <a:cs typeface="Times New Roman" pitchFamily="18" charset="0"/>
              </a:rPr>
              <a:t>Поиск  закономерностей</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Rectangle 3"/>
          <p:cNvSpPr txBox="1">
            <a:spLocks noChangeArrowheads="1"/>
          </p:cNvSpPr>
          <p:nvPr/>
        </p:nvSpPr>
        <p:spPr bwMode="auto">
          <a:xfrm>
            <a:off x="491016" y="1772816"/>
            <a:ext cx="7969416" cy="5352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ru-RU" sz="2400" dirty="0">
                <a:latin typeface="Georgia" pitchFamily="18" charset="0"/>
              </a:rPr>
              <a:t> </a:t>
            </a:r>
            <a:endParaRPr lang="ru-RU" sz="2400" dirty="0">
              <a:solidFill>
                <a:schemeClr val="accent2">
                  <a:lumMod val="75000"/>
                </a:schemeClr>
              </a:solidFill>
              <a:latin typeface="Georgia" pitchFamily="18" charset="0"/>
            </a:endParaRPr>
          </a:p>
        </p:txBody>
      </p:sp>
      <p:sp>
        <p:nvSpPr>
          <p:cNvPr id="2" name="Объект 1"/>
          <p:cNvSpPr>
            <a:spLocks noGrp="1"/>
          </p:cNvSpPr>
          <p:nvPr>
            <p:ph idx="1"/>
          </p:nvPr>
        </p:nvSpPr>
        <p:spPr>
          <a:xfrm>
            <a:off x="445533" y="1074976"/>
            <a:ext cx="8014899" cy="5378359"/>
          </a:xfrm>
        </p:spPr>
        <p:txBody>
          <a:bodyPr/>
          <a:lstStyle/>
          <a:p>
            <a:pPr marL="0" indent="717550" algn="just">
              <a:spcBef>
                <a:spcPts val="0"/>
              </a:spcBef>
              <a:buNone/>
            </a:pPr>
            <a:endParaRPr lang="ru-RU" sz="2400" dirty="0">
              <a:solidFill>
                <a:schemeClr val="accent2">
                  <a:lumMod val="75000"/>
                </a:schemeClr>
              </a:solidFill>
              <a:latin typeface="Georgia" pitchFamily="18" charset="0"/>
              <a:cs typeface="Times New Roman" pitchFamily="18" charset="0"/>
            </a:endParaRPr>
          </a:p>
          <a:p>
            <a:pPr marL="0" indent="717550" algn="just">
              <a:spcBef>
                <a:spcPts val="0"/>
              </a:spcBef>
              <a:buNone/>
            </a:pPr>
            <a:r>
              <a:rPr lang="ru-RU" sz="2400" dirty="0">
                <a:solidFill>
                  <a:schemeClr val="accent2">
                    <a:lumMod val="75000"/>
                  </a:schemeClr>
                </a:solidFill>
                <a:latin typeface="Georgia" pitchFamily="18" charset="0"/>
                <a:cs typeface="Times New Roman" pitchFamily="18" charset="0"/>
              </a:rPr>
              <a:t>Проследи, как получается каждое следующее число и назови  в  каждый  ряд ещё по 1 числу:</a:t>
            </a:r>
          </a:p>
          <a:p>
            <a:pPr marL="457200" indent="-457200" algn="just">
              <a:spcBef>
                <a:spcPts val="0"/>
              </a:spcBef>
              <a:buFont typeface="+mj-lt"/>
              <a:buAutoNum type="arabicParenR"/>
            </a:pPr>
            <a:endParaRPr lang="ru-RU" sz="2400" dirty="0">
              <a:solidFill>
                <a:schemeClr val="accent2">
                  <a:lumMod val="75000"/>
                </a:schemeClr>
              </a:solidFill>
              <a:latin typeface="Georgia" pitchFamily="18" charset="0"/>
              <a:cs typeface="Times New Roman" pitchFamily="18" charset="0"/>
            </a:endParaRPr>
          </a:p>
          <a:p>
            <a:pPr marL="0" indent="717550" algn="just">
              <a:spcBef>
                <a:spcPts val="0"/>
              </a:spcBef>
              <a:buNone/>
            </a:pPr>
            <a:endParaRPr lang="ru-RU" sz="2400" dirty="0">
              <a:solidFill>
                <a:schemeClr val="accent2">
                  <a:lumMod val="75000"/>
                </a:schemeClr>
              </a:solidFill>
              <a:latin typeface="Georgia" pitchFamily="18" charset="0"/>
              <a:cs typeface="Times New Roman" pitchFamily="18" charset="0"/>
            </a:endParaRPr>
          </a:p>
          <a:p>
            <a:pPr marL="0" indent="0">
              <a:buNone/>
            </a:pPr>
            <a:endParaRPr lang="ru-RU" b="1" dirty="0">
              <a:solidFill>
                <a:srgbClr val="0033CC"/>
              </a:solidFill>
              <a:latin typeface="Times New Roman" pitchFamily="18" charset="0"/>
              <a:cs typeface="Times New Roman" pitchFamily="18" charset="0"/>
            </a:endParaRPr>
          </a:p>
          <a:p>
            <a:pPr marL="0" indent="717550" algn="just">
              <a:buNone/>
            </a:pPr>
            <a:r>
              <a:rPr lang="ru-RU" sz="2400" dirty="0">
                <a:solidFill>
                  <a:schemeClr val="accent2">
                    <a:lumMod val="75000"/>
                  </a:schemeClr>
                </a:solidFill>
                <a:latin typeface="Georgia" pitchFamily="18" charset="0"/>
                <a:cs typeface="Times New Roman" pitchFamily="18" charset="0"/>
              </a:rPr>
              <a:t>Найдите связь между числами заполните свободные кружки:</a:t>
            </a:r>
          </a:p>
          <a:p>
            <a:pPr marL="0" indent="0">
              <a:buNone/>
            </a:pPr>
            <a:endParaRPr lang="ru-RU" dirty="0"/>
          </a:p>
        </p:txBody>
      </p:sp>
      <p:sp>
        <p:nvSpPr>
          <p:cNvPr id="22" name="TextBox 21"/>
          <p:cNvSpPr txBox="1"/>
          <p:nvPr/>
        </p:nvSpPr>
        <p:spPr>
          <a:xfrm>
            <a:off x="488615" y="2374644"/>
            <a:ext cx="3578306" cy="461665"/>
          </a:xfrm>
          <a:prstGeom prst="rect">
            <a:avLst/>
          </a:prstGeom>
          <a:noFill/>
        </p:spPr>
        <p:txBody>
          <a:bodyPr wrap="square" rtlCol="0">
            <a:spAutoFit/>
          </a:bodyPr>
          <a:lstStyle/>
          <a:p>
            <a:r>
              <a:rPr lang="ru-RU" sz="2400" b="1" dirty="0">
                <a:solidFill>
                  <a:srgbClr val="0033CC"/>
                </a:solidFill>
                <a:latin typeface="Times New Roman" pitchFamily="18" charset="0"/>
                <a:cs typeface="Times New Roman" pitchFamily="18" charset="0"/>
              </a:rPr>
              <a:t>1)  </a:t>
            </a:r>
            <a:r>
              <a:rPr lang="ru-RU" sz="2400" b="1" dirty="0">
                <a:latin typeface="Times New Roman" pitchFamily="18" charset="0"/>
                <a:cs typeface="Times New Roman" pitchFamily="18" charset="0"/>
              </a:rPr>
              <a:t>0, 2, 4, 6, 8, ….  </a:t>
            </a:r>
          </a:p>
        </p:txBody>
      </p:sp>
      <p:sp>
        <p:nvSpPr>
          <p:cNvPr id="23" name="TextBox 22"/>
          <p:cNvSpPr txBox="1"/>
          <p:nvPr/>
        </p:nvSpPr>
        <p:spPr>
          <a:xfrm>
            <a:off x="495021" y="2894604"/>
            <a:ext cx="3571900" cy="461665"/>
          </a:xfrm>
          <a:prstGeom prst="rect">
            <a:avLst/>
          </a:prstGeom>
          <a:noFill/>
        </p:spPr>
        <p:txBody>
          <a:bodyPr wrap="square" rtlCol="0">
            <a:spAutoFit/>
          </a:bodyPr>
          <a:lstStyle/>
          <a:p>
            <a:r>
              <a:rPr lang="ru-RU" sz="2400" b="1" dirty="0">
                <a:solidFill>
                  <a:srgbClr val="0033CC"/>
                </a:solidFill>
                <a:latin typeface="Times New Roman" pitchFamily="18" charset="0"/>
                <a:cs typeface="Times New Roman" pitchFamily="18" charset="0"/>
              </a:rPr>
              <a:t>2)   </a:t>
            </a:r>
            <a:r>
              <a:rPr lang="ru-RU" sz="2400" b="1" dirty="0">
                <a:latin typeface="Times New Roman" pitchFamily="18" charset="0"/>
                <a:cs typeface="Times New Roman" pitchFamily="18" charset="0"/>
              </a:rPr>
              <a:t>1, 4, 7, 10, ….</a:t>
            </a:r>
          </a:p>
        </p:txBody>
      </p:sp>
      <p:sp>
        <p:nvSpPr>
          <p:cNvPr id="24" name="TextBox 23"/>
          <p:cNvSpPr txBox="1"/>
          <p:nvPr/>
        </p:nvSpPr>
        <p:spPr>
          <a:xfrm>
            <a:off x="4335119" y="2374644"/>
            <a:ext cx="3071834" cy="461665"/>
          </a:xfrm>
          <a:prstGeom prst="rect">
            <a:avLst/>
          </a:prstGeom>
          <a:noFill/>
        </p:spPr>
        <p:txBody>
          <a:bodyPr wrap="square" rtlCol="0">
            <a:spAutoFit/>
          </a:bodyPr>
          <a:lstStyle/>
          <a:p>
            <a:r>
              <a:rPr lang="ru-RU" sz="2400" b="1" dirty="0">
                <a:solidFill>
                  <a:srgbClr val="0033CC"/>
                </a:solidFill>
                <a:latin typeface="Times New Roman" pitchFamily="18" charset="0"/>
                <a:cs typeface="Times New Roman" pitchFamily="18" charset="0"/>
              </a:rPr>
              <a:t>3)  </a:t>
            </a:r>
            <a:r>
              <a:rPr lang="ru-RU" sz="2400" b="1" dirty="0">
                <a:latin typeface="Times New Roman" pitchFamily="18" charset="0"/>
                <a:cs typeface="Times New Roman" pitchFamily="18" charset="0"/>
              </a:rPr>
              <a:t>1, 2, 4, 7, 11, ….</a:t>
            </a:r>
          </a:p>
        </p:txBody>
      </p:sp>
      <p:sp>
        <p:nvSpPr>
          <p:cNvPr id="25" name="TextBox 24"/>
          <p:cNvSpPr txBox="1"/>
          <p:nvPr/>
        </p:nvSpPr>
        <p:spPr>
          <a:xfrm>
            <a:off x="4335119" y="2894604"/>
            <a:ext cx="3071834" cy="461665"/>
          </a:xfrm>
          <a:prstGeom prst="rect">
            <a:avLst/>
          </a:prstGeom>
          <a:noFill/>
        </p:spPr>
        <p:txBody>
          <a:bodyPr wrap="square" rtlCol="0">
            <a:spAutoFit/>
          </a:bodyPr>
          <a:lstStyle/>
          <a:p>
            <a:r>
              <a:rPr lang="ru-RU" sz="2400" b="1" dirty="0">
                <a:solidFill>
                  <a:srgbClr val="0033CC"/>
                </a:solidFill>
                <a:latin typeface="Times New Roman" pitchFamily="18" charset="0"/>
                <a:cs typeface="Times New Roman" pitchFamily="18" charset="0"/>
              </a:rPr>
              <a:t>4)  </a:t>
            </a:r>
            <a:r>
              <a:rPr lang="ru-RU" sz="2400" b="1" dirty="0">
                <a:latin typeface="Times New Roman" pitchFamily="18" charset="0"/>
                <a:cs typeface="Times New Roman" pitchFamily="18" charset="0"/>
              </a:rPr>
              <a:t>4, 8, 12, ….</a:t>
            </a:r>
          </a:p>
        </p:txBody>
      </p:sp>
      <p:sp>
        <p:nvSpPr>
          <p:cNvPr id="26" name="TextBox 25"/>
          <p:cNvSpPr txBox="1"/>
          <p:nvPr/>
        </p:nvSpPr>
        <p:spPr>
          <a:xfrm>
            <a:off x="2459614" y="2364902"/>
            <a:ext cx="648072" cy="461665"/>
          </a:xfrm>
          <a:prstGeom prst="rect">
            <a:avLst/>
          </a:prstGeom>
          <a:noFill/>
        </p:spPr>
        <p:txBody>
          <a:bodyPr wrap="square" rtlCol="0">
            <a:spAutoFit/>
          </a:bodyPr>
          <a:lstStyle/>
          <a:p>
            <a:r>
              <a:rPr lang="ru-RU" sz="2400" b="1" dirty="0">
                <a:solidFill>
                  <a:srgbClr val="FF0000"/>
                </a:solidFill>
                <a:latin typeface="Times New Roman" pitchFamily="18" charset="0"/>
                <a:cs typeface="Times New Roman" pitchFamily="18" charset="0"/>
              </a:rPr>
              <a:t>10</a:t>
            </a:r>
          </a:p>
        </p:txBody>
      </p:sp>
      <p:sp>
        <p:nvSpPr>
          <p:cNvPr id="27" name="TextBox 26"/>
          <p:cNvSpPr txBox="1"/>
          <p:nvPr/>
        </p:nvSpPr>
        <p:spPr>
          <a:xfrm>
            <a:off x="2419041" y="2858238"/>
            <a:ext cx="603902" cy="461665"/>
          </a:xfrm>
          <a:prstGeom prst="rect">
            <a:avLst/>
          </a:prstGeom>
          <a:noFill/>
        </p:spPr>
        <p:txBody>
          <a:bodyPr wrap="square" rtlCol="0">
            <a:spAutoFit/>
          </a:bodyPr>
          <a:lstStyle/>
          <a:p>
            <a:r>
              <a:rPr lang="ru-RU" sz="2400" b="1" dirty="0">
                <a:solidFill>
                  <a:srgbClr val="FF0000"/>
                </a:solidFill>
                <a:latin typeface="Times New Roman" pitchFamily="18" charset="0"/>
                <a:cs typeface="Times New Roman" pitchFamily="18" charset="0"/>
              </a:rPr>
              <a:t>13</a:t>
            </a:r>
          </a:p>
        </p:txBody>
      </p:sp>
      <p:sp>
        <p:nvSpPr>
          <p:cNvPr id="28" name="TextBox 27"/>
          <p:cNvSpPr txBox="1"/>
          <p:nvPr/>
        </p:nvSpPr>
        <p:spPr>
          <a:xfrm>
            <a:off x="6419868" y="2364902"/>
            <a:ext cx="603902" cy="461665"/>
          </a:xfrm>
          <a:prstGeom prst="rect">
            <a:avLst/>
          </a:prstGeom>
          <a:noFill/>
        </p:spPr>
        <p:txBody>
          <a:bodyPr wrap="square" rtlCol="0">
            <a:spAutoFit/>
          </a:bodyPr>
          <a:lstStyle/>
          <a:p>
            <a:r>
              <a:rPr lang="ru-RU" sz="2400" b="1" dirty="0">
                <a:solidFill>
                  <a:srgbClr val="FF0000"/>
                </a:solidFill>
                <a:latin typeface="Times New Roman" pitchFamily="18" charset="0"/>
                <a:cs typeface="Times New Roman" pitchFamily="18" charset="0"/>
              </a:rPr>
              <a:t>16</a:t>
            </a:r>
          </a:p>
        </p:txBody>
      </p:sp>
      <p:sp>
        <p:nvSpPr>
          <p:cNvPr id="29" name="TextBox 28"/>
          <p:cNvSpPr txBox="1"/>
          <p:nvPr/>
        </p:nvSpPr>
        <p:spPr>
          <a:xfrm>
            <a:off x="5809081" y="2894603"/>
            <a:ext cx="654227" cy="461665"/>
          </a:xfrm>
          <a:prstGeom prst="rect">
            <a:avLst/>
          </a:prstGeom>
          <a:noFill/>
        </p:spPr>
        <p:txBody>
          <a:bodyPr wrap="square" rtlCol="0">
            <a:spAutoFit/>
          </a:bodyPr>
          <a:lstStyle/>
          <a:p>
            <a:r>
              <a:rPr lang="ru-RU" sz="2400" b="1" dirty="0">
                <a:solidFill>
                  <a:srgbClr val="FF0000"/>
                </a:solidFill>
                <a:latin typeface="Times New Roman" pitchFamily="18" charset="0"/>
                <a:cs typeface="Times New Roman" pitchFamily="18" charset="0"/>
              </a:rPr>
              <a:t>16</a:t>
            </a:r>
          </a:p>
        </p:txBody>
      </p:sp>
      <p:grpSp>
        <p:nvGrpSpPr>
          <p:cNvPr id="30" name="Группа 29"/>
          <p:cNvGrpSpPr/>
          <p:nvPr/>
        </p:nvGrpSpPr>
        <p:grpSpPr>
          <a:xfrm>
            <a:off x="452997" y="4725144"/>
            <a:ext cx="1579748" cy="1093673"/>
            <a:chOff x="214282" y="4286256"/>
            <a:chExt cx="1857390" cy="1285886"/>
          </a:xfrm>
        </p:grpSpPr>
        <p:sp>
          <p:nvSpPr>
            <p:cNvPr id="31" name="Овал 30"/>
            <p:cNvSpPr/>
            <p:nvPr/>
          </p:nvSpPr>
          <p:spPr>
            <a:xfrm>
              <a:off x="214282" y="4286256"/>
              <a:ext cx="928694" cy="78581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a:solidFill>
                    <a:schemeClr val="tx1"/>
                  </a:solidFill>
                  <a:latin typeface="Times New Roman" pitchFamily="18" charset="0"/>
                  <a:cs typeface="Times New Roman" pitchFamily="18" charset="0"/>
                </a:rPr>
                <a:t>3</a:t>
              </a:r>
            </a:p>
          </p:txBody>
        </p:sp>
        <p:sp>
          <p:nvSpPr>
            <p:cNvPr id="32" name="Овал 31"/>
            <p:cNvSpPr/>
            <p:nvPr/>
          </p:nvSpPr>
          <p:spPr>
            <a:xfrm>
              <a:off x="1142977" y="4357695"/>
              <a:ext cx="928695" cy="78581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a:solidFill>
                    <a:schemeClr val="tx1"/>
                  </a:solidFill>
                  <a:latin typeface="Times New Roman" pitchFamily="18" charset="0"/>
                  <a:cs typeface="Times New Roman" pitchFamily="18" charset="0"/>
                </a:rPr>
                <a:t>6</a:t>
              </a:r>
            </a:p>
          </p:txBody>
        </p:sp>
        <p:sp>
          <p:nvSpPr>
            <p:cNvPr id="33" name="Овал 32"/>
            <p:cNvSpPr/>
            <p:nvPr/>
          </p:nvSpPr>
          <p:spPr>
            <a:xfrm>
              <a:off x="459186" y="4786323"/>
              <a:ext cx="1296143" cy="78581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a:solidFill>
                    <a:schemeClr val="tx1"/>
                  </a:solidFill>
                  <a:latin typeface="Times New Roman" pitchFamily="18" charset="0"/>
                  <a:cs typeface="Times New Roman" pitchFamily="18" charset="0"/>
                </a:rPr>
                <a:t>9</a:t>
              </a:r>
            </a:p>
          </p:txBody>
        </p:sp>
      </p:grpSp>
      <p:grpSp>
        <p:nvGrpSpPr>
          <p:cNvPr id="34" name="Группа 33"/>
          <p:cNvGrpSpPr/>
          <p:nvPr/>
        </p:nvGrpSpPr>
        <p:grpSpPr>
          <a:xfrm>
            <a:off x="2279313" y="4725144"/>
            <a:ext cx="1579747" cy="1093673"/>
            <a:chOff x="2571736" y="4286256"/>
            <a:chExt cx="1857388" cy="1285886"/>
          </a:xfrm>
        </p:grpSpPr>
        <p:sp>
          <p:nvSpPr>
            <p:cNvPr id="35" name="Овал 34"/>
            <p:cNvSpPr/>
            <p:nvPr/>
          </p:nvSpPr>
          <p:spPr>
            <a:xfrm>
              <a:off x="2571736" y="4286256"/>
              <a:ext cx="928694" cy="78581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a:solidFill>
                    <a:schemeClr val="tx1"/>
                  </a:solidFill>
                  <a:latin typeface="Times New Roman" pitchFamily="18" charset="0"/>
                  <a:cs typeface="Times New Roman" pitchFamily="18" charset="0"/>
                </a:rPr>
                <a:t>4</a:t>
              </a:r>
            </a:p>
          </p:txBody>
        </p:sp>
        <p:sp>
          <p:nvSpPr>
            <p:cNvPr id="36" name="Овал 35"/>
            <p:cNvSpPr/>
            <p:nvPr/>
          </p:nvSpPr>
          <p:spPr>
            <a:xfrm>
              <a:off x="3500430" y="4286256"/>
              <a:ext cx="928694" cy="78581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a:solidFill>
                    <a:schemeClr val="tx1"/>
                  </a:solidFill>
                  <a:latin typeface="Times New Roman" pitchFamily="18" charset="0"/>
                  <a:cs typeface="Times New Roman" pitchFamily="18" charset="0"/>
                </a:rPr>
                <a:t>7</a:t>
              </a:r>
            </a:p>
          </p:txBody>
        </p:sp>
        <p:sp>
          <p:nvSpPr>
            <p:cNvPr id="37" name="Овал 36"/>
            <p:cNvSpPr/>
            <p:nvPr/>
          </p:nvSpPr>
          <p:spPr>
            <a:xfrm>
              <a:off x="2820897" y="4786323"/>
              <a:ext cx="1430505" cy="78581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000" b="1" dirty="0">
                  <a:solidFill>
                    <a:schemeClr val="tx1"/>
                  </a:solidFill>
                  <a:latin typeface="Times New Roman" pitchFamily="18" charset="0"/>
                  <a:cs typeface="Times New Roman" pitchFamily="18" charset="0"/>
                </a:rPr>
                <a:t>11</a:t>
              </a:r>
            </a:p>
          </p:txBody>
        </p:sp>
      </p:grpSp>
      <p:grpSp>
        <p:nvGrpSpPr>
          <p:cNvPr id="38" name="Группа 37"/>
          <p:cNvGrpSpPr/>
          <p:nvPr/>
        </p:nvGrpSpPr>
        <p:grpSpPr>
          <a:xfrm>
            <a:off x="4105629" y="4725144"/>
            <a:ext cx="1579747" cy="1093673"/>
            <a:chOff x="4857752" y="4286256"/>
            <a:chExt cx="1857388" cy="1285886"/>
          </a:xfrm>
        </p:grpSpPr>
        <p:sp>
          <p:nvSpPr>
            <p:cNvPr id="39" name="Овал 38"/>
            <p:cNvSpPr/>
            <p:nvPr/>
          </p:nvSpPr>
          <p:spPr>
            <a:xfrm>
              <a:off x="4857752" y="4286256"/>
              <a:ext cx="928694" cy="78581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a:solidFill>
                    <a:schemeClr val="tx1"/>
                  </a:solidFill>
                  <a:latin typeface="Times New Roman" pitchFamily="18" charset="0"/>
                  <a:cs typeface="Times New Roman" pitchFamily="18" charset="0"/>
                </a:rPr>
                <a:t>5</a:t>
              </a:r>
            </a:p>
          </p:txBody>
        </p:sp>
        <p:sp>
          <p:nvSpPr>
            <p:cNvPr id="40" name="Овал 39"/>
            <p:cNvSpPr/>
            <p:nvPr/>
          </p:nvSpPr>
          <p:spPr>
            <a:xfrm>
              <a:off x="5786446" y="4286256"/>
              <a:ext cx="928694" cy="78581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a:solidFill>
                    <a:schemeClr val="tx1"/>
                  </a:solidFill>
                  <a:latin typeface="Times New Roman" pitchFamily="18" charset="0"/>
                  <a:cs typeface="Times New Roman" pitchFamily="18" charset="0"/>
                </a:rPr>
                <a:t>8</a:t>
              </a:r>
            </a:p>
          </p:txBody>
        </p:sp>
        <p:sp>
          <p:nvSpPr>
            <p:cNvPr id="41" name="Овал 40"/>
            <p:cNvSpPr/>
            <p:nvPr/>
          </p:nvSpPr>
          <p:spPr>
            <a:xfrm>
              <a:off x="5137940" y="4786323"/>
              <a:ext cx="1368451" cy="78581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000" b="1" dirty="0">
                  <a:solidFill>
                    <a:schemeClr val="tx1"/>
                  </a:solidFill>
                  <a:latin typeface="Times New Roman" pitchFamily="18" charset="0"/>
                  <a:cs typeface="Times New Roman" pitchFamily="18" charset="0"/>
                </a:rPr>
                <a:t>13</a:t>
              </a:r>
            </a:p>
          </p:txBody>
        </p:sp>
      </p:grpSp>
      <p:grpSp>
        <p:nvGrpSpPr>
          <p:cNvPr id="42" name="Группа 41"/>
          <p:cNvGrpSpPr/>
          <p:nvPr/>
        </p:nvGrpSpPr>
        <p:grpSpPr>
          <a:xfrm>
            <a:off x="5931945" y="4725144"/>
            <a:ext cx="1579747" cy="1093673"/>
            <a:chOff x="7143768" y="4214818"/>
            <a:chExt cx="1857388" cy="1285886"/>
          </a:xfrm>
        </p:grpSpPr>
        <p:sp>
          <p:nvSpPr>
            <p:cNvPr id="43" name="Овал 42"/>
            <p:cNvSpPr/>
            <p:nvPr/>
          </p:nvSpPr>
          <p:spPr>
            <a:xfrm>
              <a:off x="7143768" y="4214818"/>
              <a:ext cx="928694" cy="78581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Овал 43"/>
            <p:cNvSpPr/>
            <p:nvPr/>
          </p:nvSpPr>
          <p:spPr>
            <a:xfrm>
              <a:off x="8072462" y="4214818"/>
              <a:ext cx="928694" cy="78581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5" name="Овал 44"/>
            <p:cNvSpPr/>
            <p:nvPr/>
          </p:nvSpPr>
          <p:spPr>
            <a:xfrm>
              <a:off x="7311464" y="4714885"/>
              <a:ext cx="1450558" cy="78581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4800" b="1" dirty="0">
                <a:solidFill>
                  <a:schemeClr val="tx1"/>
                </a:solidFill>
                <a:latin typeface="Times New Roman" pitchFamily="18" charset="0"/>
                <a:cs typeface="Times New Roman" pitchFamily="18" charset="0"/>
              </a:endParaRPr>
            </a:p>
          </p:txBody>
        </p:sp>
      </p:grpSp>
      <p:grpSp>
        <p:nvGrpSpPr>
          <p:cNvPr id="49" name="Группа 48"/>
          <p:cNvGrpSpPr/>
          <p:nvPr/>
        </p:nvGrpSpPr>
        <p:grpSpPr>
          <a:xfrm>
            <a:off x="5931943" y="6994628"/>
            <a:ext cx="1579749" cy="1093673"/>
            <a:chOff x="7143766" y="4214818"/>
            <a:chExt cx="1857390" cy="1285886"/>
          </a:xfrm>
        </p:grpSpPr>
        <p:sp>
          <p:nvSpPr>
            <p:cNvPr id="50" name="Овал 49"/>
            <p:cNvSpPr/>
            <p:nvPr/>
          </p:nvSpPr>
          <p:spPr>
            <a:xfrm>
              <a:off x="7143766" y="4214819"/>
              <a:ext cx="928694" cy="78581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b="1" dirty="0">
                  <a:solidFill>
                    <a:srgbClr val="C00000"/>
                  </a:solidFill>
                  <a:latin typeface="Times New Roman" pitchFamily="18" charset="0"/>
                  <a:cs typeface="Times New Roman" pitchFamily="18" charset="0"/>
                </a:rPr>
                <a:t>6</a:t>
              </a:r>
              <a:endParaRPr lang="ru-RU" sz="3200" b="1" dirty="0">
                <a:solidFill>
                  <a:srgbClr val="C00000"/>
                </a:solidFill>
                <a:latin typeface="Times New Roman" pitchFamily="18" charset="0"/>
                <a:cs typeface="Times New Roman" pitchFamily="18" charset="0"/>
              </a:endParaRPr>
            </a:p>
          </p:txBody>
        </p:sp>
        <p:sp>
          <p:nvSpPr>
            <p:cNvPr id="51" name="Овал 50"/>
            <p:cNvSpPr/>
            <p:nvPr/>
          </p:nvSpPr>
          <p:spPr>
            <a:xfrm>
              <a:off x="8072462" y="4214818"/>
              <a:ext cx="928694" cy="78581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b="1" dirty="0">
                  <a:solidFill>
                    <a:srgbClr val="C00000"/>
                  </a:solidFill>
                  <a:latin typeface="Times New Roman" pitchFamily="18" charset="0"/>
                  <a:cs typeface="Times New Roman" pitchFamily="18" charset="0"/>
                </a:rPr>
                <a:t>9</a:t>
              </a:r>
              <a:endParaRPr lang="ru-RU" sz="3200" b="1" dirty="0">
                <a:solidFill>
                  <a:srgbClr val="C00000"/>
                </a:solidFill>
                <a:latin typeface="Times New Roman" pitchFamily="18" charset="0"/>
                <a:cs typeface="Times New Roman" pitchFamily="18" charset="0"/>
              </a:endParaRPr>
            </a:p>
          </p:txBody>
        </p:sp>
        <p:sp>
          <p:nvSpPr>
            <p:cNvPr id="52" name="Овал 51"/>
            <p:cNvSpPr/>
            <p:nvPr/>
          </p:nvSpPr>
          <p:spPr>
            <a:xfrm>
              <a:off x="7311464" y="4714885"/>
              <a:ext cx="1450558" cy="785819"/>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b="1" dirty="0">
                  <a:solidFill>
                    <a:srgbClr val="C00000"/>
                  </a:solidFill>
                  <a:latin typeface="Times New Roman" pitchFamily="18" charset="0"/>
                  <a:cs typeface="Times New Roman" pitchFamily="18" charset="0"/>
                </a:rPr>
                <a:t>15</a:t>
              </a:r>
              <a:endParaRPr lang="ru-RU" sz="3200" b="1" dirty="0">
                <a:solidFill>
                  <a:srgbClr val="C00000"/>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3994637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2000"/>
                                        <p:tgtEl>
                                          <p:spTgt spid="4"/>
                                        </p:tgtEl>
                                      </p:cBhvr>
                                    </p:animEffect>
                                  </p:childTnLst>
                                </p:cTn>
                              </p:par>
                            </p:childTnLst>
                          </p:cTn>
                        </p:par>
                        <p:par>
                          <p:cTn id="8" fill="hold">
                            <p:stCondLst>
                              <p:cond delay="2500"/>
                            </p:stCondLst>
                            <p:childTnLst>
                              <p:par>
                                <p:cTn id="9" presetID="42" presetClass="entr" presetSubtype="0" fill="hold" nodeType="after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1000"/>
                                        <p:tgtEl>
                                          <p:spTgt spid="2">
                                            <p:txEl>
                                              <p:pRg st="1" end="1"/>
                                            </p:txEl>
                                          </p:spTgt>
                                        </p:tgtEl>
                                      </p:cBhvr>
                                    </p:animEffect>
                                    <p:anim calcmode="lin" valueType="num">
                                      <p:cBhvr>
                                        <p:cTn id="1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ipe(down)">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anim calcmode="lin" valueType="num">
                                      <p:cBhvr additive="base">
                                        <p:cTn id="23" dur="500" fill="hold"/>
                                        <p:tgtEl>
                                          <p:spTgt spid="26"/>
                                        </p:tgtEl>
                                        <p:attrNameLst>
                                          <p:attrName>ppt_x</p:attrName>
                                        </p:attrNameLst>
                                      </p:cBhvr>
                                      <p:tavLst>
                                        <p:tav tm="0">
                                          <p:val>
                                            <p:strVal val="#ppt_x"/>
                                          </p:val>
                                        </p:tav>
                                        <p:tav tm="100000">
                                          <p:val>
                                            <p:strVal val="#ppt_x"/>
                                          </p:val>
                                        </p:tav>
                                      </p:tavLst>
                                    </p:anim>
                                    <p:anim calcmode="lin" valueType="num">
                                      <p:cBhvr additive="base">
                                        <p:cTn id="2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down)">
                                      <p:cBhvr>
                                        <p:cTn id="29" dur="500"/>
                                        <p:tgtEl>
                                          <p:spTgt spid="23"/>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27"/>
                                        </p:tgtEl>
                                        <p:attrNameLst>
                                          <p:attrName>style.visibility</p:attrName>
                                        </p:attrNameLst>
                                      </p:cBhvr>
                                      <p:to>
                                        <p:strVal val="visible"/>
                                      </p:to>
                                    </p:set>
                                    <p:anim calcmode="lin" valueType="num">
                                      <p:cBhvr additive="base">
                                        <p:cTn id="34" dur="500" fill="hold"/>
                                        <p:tgtEl>
                                          <p:spTgt spid="27"/>
                                        </p:tgtEl>
                                        <p:attrNameLst>
                                          <p:attrName>ppt_x</p:attrName>
                                        </p:attrNameLst>
                                      </p:cBhvr>
                                      <p:tavLst>
                                        <p:tav tm="0">
                                          <p:val>
                                            <p:strVal val="#ppt_x"/>
                                          </p:val>
                                        </p:tav>
                                        <p:tav tm="100000">
                                          <p:val>
                                            <p:strVal val="#ppt_x"/>
                                          </p:val>
                                        </p:tav>
                                      </p:tavLst>
                                    </p:anim>
                                    <p:anim calcmode="lin" valueType="num">
                                      <p:cBhvr additive="base">
                                        <p:cTn id="35"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down)">
                                      <p:cBhvr>
                                        <p:cTn id="40" dur="500"/>
                                        <p:tgtEl>
                                          <p:spTgt spid="24"/>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8"/>
                                        </p:tgtEl>
                                        <p:attrNameLst>
                                          <p:attrName>style.visibility</p:attrName>
                                        </p:attrNameLst>
                                      </p:cBhvr>
                                      <p:to>
                                        <p:strVal val="visible"/>
                                      </p:to>
                                    </p:set>
                                    <p:anim calcmode="lin" valueType="num">
                                      <p:cBhvr additive="base">
                                        <p:cTn id="45" dur="500" fill="hold"/>
                                        <p:tgtEl>
                                          <p:spTgt spid="28"/>
                                        </p:tgtEl>
                                        <p:attrNameLst>
                                          <p:attrName>ppt_x</p:attrName>
                                        </p:attrNameLst>
                                      </p:cBhvr>
                                      <p:tavLst>
                                        <p:tav tm="0">
                                          <p:val>
                                            <p:strVal val="#ppt_x"/>
                                          </p:val>
                                        </p:tav>
                                        <p:tav tm="100000">
                                          <p:val>
                                            <p:strVal val="#ppt_x"/>
                                          </p:val>
                                        </p:tav>
                                      </p:tavLst>
                                    </p:anim>
                                    <p:anim calcmode="lin" valueType="num">
                                      <p:cBhvr additive="base">
                                        <p:cTn id="4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wipe(down)">
                                      <p:cBhvr>
                                        <p:cTn id="51" dur="500"/>
                                        <p:tgtEl>
                                          <p:spTgt spid="25"/>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29"/>
                                        </p:tgtEl>
                                        <p:attrNameLst>
                                          <p:attrName>style.visibility</p:attrName>
                                        </p:attrNameLst>
                                      </p:cBhvr>
                                      <p:to>
                                        <p:strVal val="visible"/>
                                      </p:to>
                                    </p:set>
                                    <p:anim calcmode="lin" valueType="num">
                                      <p:cBhvr additive="base">
                                        <p:cTn id="56" dur="500" fill="hold"/>
                                        <p:tgtEl>
                                          <p:spTgt spid="29"/>
                                        </p:tgtEl>
                                        <p:attrNameLst>
                                          <p:attrName>ppt_x</p:attrName>
                                        </p:attrNameLst>
                                      </p:cBhvr>
                                      <p:tavLst>
                                        <p:tav tm="0">
                                          <p:val>
                                            <p:strVal val="#ppt_x"/>
                                          </p:val>
                                        </p:tav>
                                        <p:tav tm="100000">
                                          <p:val>
                                            <p:strVal val="#ppt_x"/>
                                          </p:val>
                                        </p:tav>
                                      </p:tavLst>
                                    </p:anim>
                                    <p:anim calcmode="lin" valueType="num">
                                      <p:cBhvr additive="base">
                                        <p:cTn id="57"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500"/>
                                  </p:stCondLst>
                                  <p:childTnLst>
                                    <p:set>
                                      <p:cBhvr>
                                        <p:cTn id="61" dur="1" fill="hold">
                                          <p:stCondLst>
                                            <p:cond delay="0"/>
                                          </p:stCondLst>
                                        </p:cTn>
                                        <p:tgtEl>
                                          <p:spTgt spid="2">
                                            <p:txEl>
                                              <p:pRg st="5" end="5"/>
                                            </p:txEl>
                                          </p:spTgt>
                                        </p:tgtEl>
                                        <p:attrNameLst>
                                          <p:attrName>style.visibility</p:attrName>
                                        </p:attrNameLst>
                                      </p:cBhvr>
                                      <p:to>
                                        <p:strVal val="visible"/>
                                      </p:to>
                                    </p:set>
                                    <p:animEffect transition="in" filter="fade">
                                      <p:cBhvr>
                                        <p:cTn id="62" dur="1000"/>
                                        <p:tgtEl>
                                          <p:spTgt spid="2">
                                            <p:txEl>
                                              <p:pRg st="5" end="5"/>
                                            </p:txEl>
                                          </p:spTgt>
                                        </p:tgtEl>
                                      </p:cBhvr>
                                    </p:animEffect>
                                    <p:anim calcmode="lin" valueType="num">
                                      <p:cBhvr>
                                        <p:cTn id="6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6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 presetClass="entr" presetSubtype="16" fill="hold" nodeType="click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box(in)">
                                      <p:cBhvr>
                                        <p:cTn id="69" dur="500"/>
                                        <p:tgtEl>
                                          <p:spTgt spid="30"/>
                                        </p:tgtEl>
                                      </p:cBhvr>
                                    </p:animEffect>
                                  </p:childTnLst>
                                </p:cTn>
                              </p:par>
                              <p:par>
                                <p:cTn id="70" presetID="4" presetClass="entr" presetSubtype="16" fill="hold" nodeType="with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box(in)">
                                      <p:cBhvr>
                                        <p:cTn id="72" dur="500"/>
                                        <p:tgtEl>
                                          <p:spTgt spid="34"/>
                                        </p:tgtEl>
                                      </p:cBhvr>
                                    </p:animEffect>
                                  </p:childTnLst>
                                </p:cTn>
                              </p:par>
                              <p:par>
                                <p:cTn id="73" presetID="4" presetClass="entr" presetSubtype="16" fill="hold" nodeType="withEffect">
                                  <p:stCondLst>
                                    <p:cond delay="0"/>
                                  </p:stCondLst>
                                  <p:childTnLst>
                                    <p:set>
                                      <p:cBhvr>
                                        <p:cTn id="74" dur="1" fill="hold">
                                          <p:stCondLst>
                                            <p:cond delay="0"/>
                                          </p:stCondLst>
                                        </p:cTn>
                                        <p:tgtEl>
                                          <p:spTgt spid="38"/>
                                        </p:tgtEl>
                                        <p:attrNameLst>
                                          <p:attrName>style.visibility</p:attrName>
                                        </p:attrNameLst>
                                      </p:cBhvr>
                                      <p:to>
                                        <p:strVal val="visible"/>
                                      </p:to>
                                    </p:set>
                                    <p:animEffect transition="in" filter="box(in)">
                                      <p:cBhvr>
                                        <p:cTn id="75" dur="500"/>
                                        <p:tgtEl>
                                          <p:spTgt spid="38"/>
                                        </p:tgtEl>
                                      </p:cBhvr>
                                    </p:animEffect>
                                  </p:childTnLst>
                                </p:cTn>
                              </p:par>
                              <p:par>
                                <p:cTn id="76" presetID="4" presetClass="entr" presetSubtype="16" fill="hold" nodeType="withEffect">
                                  <p:stCondLst>
                                    <p:cond delay="0"/>
                                  </p:stCondLst>
                                  <p:childTnLst>
                                    <p:set>
                                      <p:cBhvr>
                                        <p:cTn id="77" dur="1" fill="hold">
                                          <p:stCondLst>
                                            <p:cond delay="0"/>
                                          </p:stCondLst>
                                        </p:cTn>
                                        <p:tgtEl>
                                          <p:spTgt spid="42"/>
                                        </p:tgtEl>
                                        <p:attrNameLst>
                                          <p:attrName>style.visibility</p:attrName>
                                        </p:attrNameLst>
                                      </p:cBhvr>
                                      <p:to>
                                        <p:strVal val="visible"/>
                                      </p:to>
                                    </p:set>
                                    <p:animEffect transition="in" filter="box(in)">
                                      <p:cBhvr>
                                        <p:cTn id="78" dur="500"/>
                                        <p:tgtEl>
                                          <p:spTgt spid="42"/>
                                        </p:tgtEl>
                                      </p:cBhvr>
                                    </p:animEffect>
                                  </p:childTnLst>
                                </p:cTn>
                              </p:par>
                            </p:childTnLst>
                          </p:cTn>
                        </p:par>
                      </p:childTnLst>
                    </p:cTn>
                  </p:par>
                  <p:par>
                    <p:cTn id="79" fill="hold">
                      <p:stCondLst>
                        <p:cond delay="indefinite"/>
                      </p:stCondLst>
                      <p:childTnLst>
                        <p:par>
                          <p:cTn id="80" fill="hold">
                            <p:stCondLst>
                              <p:cond delay="0"/>
                            </p:stCondLst>
                            <p:childTnLst>
                              <p:par>
                                <p:cTn id="81" presetID="64" presetClass="path" presetSubtype="0" accel="50000" decel="50000" fill="hold" nodeType="clickEffect">
                                  <p:stCondLst>
                                    <p:cond delay="0"/>
                                  </p:stCondLst>
                                  <p:childTnLst>
                                    <p:animMotion origin="layout" path="M 0.00121 -0.0111 L 5.55556E-7 -0.3274 " pathEditMode="relative" rAng="0" ptsTypes="AA">
                                      <p:cBhvr>
                                        <p:cTn id="82" dur="2000" fill="hold"/>
                                        <p:tgtEl>
                                          <p:spTgt spid="49"/>
                                        </p:tgtEl>
                                        <p:attrNameLst>
                                          <p:attrName>ppt_x</p:attrName>
                                          <p:attrName>ppt_y</p:attrName>
                                        </p:attrNameLst>
                                      </p:cBhvr>
                                      <p:rCtr x="-69" y="-1581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2" grpId="0"/>
      <p:bldP spid="23" grpId="0"/>
      <p:bldP spid="24" grpId="0"/>
      <p:bldP spid="25" grpId="0"/>
      <p:bldP spid="26" grpId="0"/>
      <p:bldP spid="27" grpId="0"/>
      <p:bldP spid="28" grpId="0"/>
      <p:bldP spid="2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marL="0" indent="0" algn="l"/>
            <a:r>
              <a:rPr lang="ru-RU" sz="2800" b="1" dirty="0">
                <a:solidFill>
                  <a:srgbClr val="0033CC"/>
                </a:solidFill>
                <a:latin typeface="Georgia" pitchFamily="18" charset="0"/>
                <a:cs typeface="Times New Roman" pitchFamily="18" charset="0"/>
              </a:rPr>
              <a:t>Разгадывание ребусов:</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6" name="Прямоугольник 45"/>
          <p:cNvSpPr/>
          <p:nvPr/>
        </p:nvSpPr>
        <p:spPr>
          <a:xfrm>
            <a:off x="1932887" y="1228253"/>
            <a:ext cx="4786346" cy="1323439"/>
          </a:xfrm>
          <a:prstGeom prst="rect">
            <a:avLst/>
          </a:prstGeom>
          <a:noFill/>
        </p:spPr>
        <p:txBody>
          <a:bodyPr wrap="square">
            <a:spAutoFit/>
          </a:bodyPr>
          <a:lstStyle/>
          <a:p>
            <a:pPr algn="ctr" fontAlgn="auto">
              <a:spcBef>
                <a:spcPts val="0"/>
              </a:spcBef>
              <a:spcAft>
                <a:spcPts val="0"/>
              </a:spcAft>
              <a:defRPr/>
            </a:pPr>
            <a:r>
              <a:rPr lang="ru-RU" sz="8000" b="1" dirty="0">
                <a:ln w="10541" cmpd="sng">
                  <a:solidFill>
                    <a:schemeClr val="tx1"/>
                  </a:solidFill>
                  <a:prstDash val="solid"/>
                </a:ln>
                <a:solidFill>
                  <a:schemeClr val="accent1">
                    <a:lumMod val="75000"/>
                  </a:schemeClr>
                </a:solidFill>
                <a:latin typeface="Times New Roman" pitchFamily="18" charset="0"/>
                <a:cs typeface="Times New Roman" pitchFamily="18" charset="0"/>
              </a:rPr>
              <a:t>По2л</a:t>
            </a:r>
          </a:p>
        </p:txBody>
      </p:sp>
      <p:sp>
        <p:nvSpPr>
          <p:cNvPr id="47" name="Прямоугольник 46"/>
          <p:cNvSpPr/>
          <p:nvPr/>
        </p:nvSpPr>
        <p:spPr>
          <a:xfrm>
            <a:off x="5107786" y="4391042"/>
            <a:ext cx="2786082" cy="1446550"/>
          </a:xfrm>
          <a:prstGeom prst="rect">
            <a:avLst/>
          </a:prstGeom>
          <a:noFill/>
        </p:spPr>
        <p:txBody>
          <a:bodyPr wrap="square">
            <a:spAutoFit/>
          </a:bodyPr>
          <a:lstStyle/>
          <a:p>
            <a:pPr algn="ctr" fontAlgn="auto">
              <a:spcBef>
                <a:spcPts val="0"/>
              </a:spcBef>
              <a:spcAft>
                <a:spcPts val="0"/>
              </a:spcAft>
              <a:defRPr/>
            </a:pPr>
            <a:r>
              <a:rPr lang="ru-RU" sz="8800" b="1" dirty="0">
                <a:ln w="1905">
                  <a:solidFill>
                    <a:schemeClr val="tx1"/>
                  </a:solidFill>
                </a:ln>
                <a:solidFill>
                  <a:srgbClr val="7030A0"/>
                </a:solidFill>
                <a:effectLst>
                  <a:innerShdw blurRad="69850" dist="43180" dir="5400000">
                    <a:srgbClr val="000000">
                      <a:alpha val="65000"/>
                    </a:srgbClr>
                  </a:innerShdw>
                </a:effectLst>
                <a:latin typeface="Times New Roman" pitchFamily="18" charset="0"/>
                <a:cs typeface="Times New Roman" pitchFamily="18" charset="0"/>
              </a:rPr>
              <a:t>7я</a:t>
            </a:r>
          </a:p>
        </p:txBody>
      </p:sp>
      <p:sp>
        <p:nvSpPr>
          <p:cNvPr id="48" name="Прямоугольник 47"/>
          <p:cNvSpPr/>
          <p:nvPr/>
        </p:nvSpPr>
        <p:spPr>
          <a:xfrm>
            <a:off x="730015" y="4514153"/>
            <a:ext cx="2977889" cy="1323439"/>
          </a:xfrm>
          <a:prstGeom prst="rect">
            <a:avLst/>
          </a:prstGeom>
          <a:noFill/>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fontAlgn="auto">
              <a:spcBef>
                <a:spcPts val="0"/>
              </a:spcBef>
              <a:spcAft>
                <a:spcPts val="0"/>
              </a:spcAft>
              <a:defRPr/>
            </a:pPr>
            <a:r>
              <a:rPr lang="ru-RU" sz="8000" b="1" dirty="0">
                <a:ln>
                  <a:solidFill>
                    <a:schemeClr val="tx1">
                      <a:lumMod val="95000"/>
                      <a:lumOff val="5000"/>
                    </a:schemeClr>
                  </a:solidFill>
                </a:ln>
                <a:solidFill>
                  <a:schemeClr val="accent6">
                    <a:lumMod val="60000"/>
                    <a:lumOff val="40000"/>
                  </a:schemeClr>
                </a:solidFill>
                <a:latin typeface="Times New Roman" pitchFamily="18" charset="0"/>
                <a:cs typeface="Times New Roman" pitchFamily="18" charset="0"/>
              </a:rPr>
              <a:t>со 1</a:t>
            </a:r>
          </a:p>
        </p:txBody>
      </p:sp>
      <p:sp>
        <p:nvSpPr>
          <p:cNvPr id="53" name="Прямоугольник 52"/>
          <p:cNvSpPr/>
          <p:nvPr/>
        </p:nvSpPr>
        <p:spPr>
          <a:xfrm>
            <a:off x="899591" y="2552530"/>
            <a:ext cx="2066591" cy="1446550"/>
          </a:xfrm>
          <a:prstGeom prst="rect">
            <a:avLst/>
          </a:prstGeom>
          <a:noFill/>
        </p:spPr>
        <p:txBody>
          <a:bodyPr wrap="none">
            <a:spAutoFit/>
          </a:bodyPr>
          <a:lstStyle/>
          <a:p>
            <a:pPr algn="ctr" fontAlgn="auto">
              <a:spcBef>
                <a:spcPts val="0"/>
              </a:spcBef>
              <a:spcAft>
                <a:spcPts val="0"/>
              </a:spcAft>
              <a:defRPr/>
            </a:pPr>
            <a:r>
              <a:rPr lang="ru-RU" sz="8800" b="1" dirty="0">
                <a:ln w="1905">
                  <a:solidFill>
                    <a:schemeClr val="tx1"/>
                  </a:solidFill>
                </a:ln>
                <a:solidFill>
                  <a:srgbClr val="C00000"/>
                </a:solidFill>
                <a:effectLst>
                  <a:innerShdw blurRad="69850" dist="43180" dir="5400000">
                    <a:srgbClr val="000000">
                      <a:alpha val="65000"/>
                    </a:srgbClr>
                  </a:innerShdw>
                </a:effectLst>
                <a:latin typeface="Times New Roman" pitchFamily="18" charset="0"/>
                <a:cs typeface="Times New Roman" pitchFamily="18" charset="0"/>
              </a:rPr>
              <a:t>с3ж</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4489" y="2782086"/>
            <a:ext cx="3925887" cy="132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394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6"/>
                                        </p:tgtEl>
                                        <p:attrNameLst>
                                          <p:attrName>style.visibility</p:attrName>
                                        </p:attrNameLst>
                                      </p:cBhvr>
                                      <p:to>
                                        <p:strVal val="visible"/>
                                      </p:to>
                                    </p:set>
                                    <p:anim calcmode="lin" valueType="num">
                                      <p:cBhvr additive="base">
                                        <p:cTn id="12" dur="500" fill="hold"/>
                                        <p:tgtEl>
                                          <p:spTgt spid="46"/>
                                        </p:tgtEl>
                                        <p:attrNameLst>
                                          <p:attrName>ppt_x</p:attrName>
                                        </p:attrNameLst>
                                      </p:cBhvr>
                                      <p:tavLst>
                                        <p:tav tm="0">
                                          <p:val>
                                            <p:strVal val="#ppt_x"/>
                                          </p:val>
                                        </p:tav>
                                        <p:tav tm="100000">
                                          <p:val>
                                            <p:strVal val="#ppt_x"/>
                                          </p:val>
                                        </p:tav>
                                      </p:tavLst>
                                    </p:anim>
                                    <p:anim calcmode="lin" valueType="num">
                                      <p:cBhvr additive="base">
                                        <p:cTn id="13"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3"/>
                                        </p:tgtEl>
                                        <p:attrNameLst>
                                          <p:attrName>style.visibility</p:attrName>
                                        </p:attrNameLst>
                                      </p:cBhvr>
                                      <p:to>
                                        <p:strVal val="visible"/>
                                      </p:to>
                                    </p:set>
                                    <p:anim calcmode="lin" valueType="num">
                                      <p:cBhvr additive="base">
                                        <p:cTn id="18" dur="500" fill="hold"/>
                                        <p:tgtEl>
                                          <p:spTgt spid="53"/>
                                        </p:tgtEl>
                                        <p:attrNameLst>
                                          <p:attrName>ppt_x</p:attrName>
                                        </p:attrNameLst>
                                      </p:cBhvr>
                                      <p:tavLst>
                                        <p:tav tm="0">
                                          <p:val>
                                            <p:strVal val="#ppt_x"/>
                                          </p:val>
                                        </p:tav>
                                        <p:tav tm="100000">
                                          <p:val>
                                            <p:strVal val="#ppt_x"/>
                                          </p:val>
                                        </p:tav>
                                      </p:tavLst>
                                    </p:anim>
                                    <p:anim calcmode="lin" valueType="num">
                                      <p:cBhvr additive="base">
                                        <p:cTn id="19"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1026"/>
                                        </p:tgtEl>
                                        <p:attrNameLst>
                                          <p:attrName>style.visibility</p:attrName>
                                        </p:attrNameLst>
                                      </p:cBhvr>
                                      <p:to>
                                        <p:strVal val="visible"/>
                                      </p:to>
                                    </p:set>
                                    <p:anim calcmode="lin" valueType="num">
                                      <p:cBhvr additive="base">
                                        <p:cTn id="24" dur="500" fill="hold"/>
                                        <p:tgtEl>
                                          <p:spTgt spid="1026"/>
                                        </p:tgtEl>
                                        <p:attrNameLst>
                                          <p:attrName>ppt_x</p:attrName>
                                        </p:attrNameLst>
                                      </p:cBhvr>
                                      <p:tavLst>
                                        <p:tav tm="0">
                                          <p:val>
                                            <p:strVal val="#ppt_x"/>
                                          </p:val>
                                        </p:tav>
                                        <p:tav tm="100000">
                                          <p:val>
                                            <p:strVal val="#ppt_x"/>
                                          </p:val>
                                        </p:tav>
                                      </p:tavLst>
                                    </p:anim>
                                    <p:anim calcmode="lin" valueType="num">
                                      <p:cBhvr additive="base">
                                        <p:cTn id="25"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47"/>
                                        </p:tgtEl>
                                        <p:attrNameLst>
                                          <p:attrName>style.visibility</p:attrName>
                                        </p:attrNameLst>
                                      </p:cBhvr>
                                      <p:to>
                                        <p:strVal val="visible"/>
                                      </p:to>
                                    </p:set>
                                    <p:anim calcmode="lin" valueType="num">
                                      <p:cBhvr additive="base">
                                        <p:cTn id="30" dur="500" fill="hold"/>
                                        <p:tgtEl>
                                          <p:spTgt spid="47"/>
                                        </p:tgtEl>
                                        <p:attrNameLst>
                                          <p:attrName>ppt_x</p:attrName>
                                        </p:attrNameLst>
                                      </p:cBhvr>
                                      <p:tavLst>
                                        <p:tav tm="0">
                                          <p:val>
                                            <p:strVal val="#ppt_x"/>
                                          </p:val>
                                        </p:tav>
                                        <p:tav tm="100000">
                                          <p:val>
                                            <p:strVal val="#ppt_x"/>
                                          </p:val>
                                        </p:tav>
                                      </p:tavLst>
                                    </p:anim>
                                    <p:anim calcmode="lin" valueType="num">
                                      <p:cBhvr additive="base">
                                        <p:cTn id="31"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48"/>
                                        </p:tgtEl>
                                        <p:attrNameLst>
                                          <p:attrName>style.visibility</p:attrName>
                                        </p:attrNameLst>
                                      </p:cBhvr>
                                      <p:to>
                                        <p:strVal val="visible"/>
                                      </p:to>
                                    </p:set>
                                    <p:anim calcmode="lin" valueType="num">
                                      <p:cBhvr additive="base">
                                        <p:cTn id="36" dur="500" fill="hold"/>
                                        <p:tgtEl>
                                          <p:spTgt spid="48"/>
                                        </p:tgtEl>
                                        <p:attrNameLst>
                                          <p:attrName>ppt_x</p:attrName>
                                        </p:attrNameLst>
                                      </p:cBhvr>
                                      <p:tavLst>
                                        <p:tav tm="0">
                                          <p:val>
                                            <p:strVal val="#ppt_x"/>
                                          </p:val>
                                        </p:tav>
                                        <p:tav tm="100000">
                                          <p:val>
                                            <p:strVal val="#ppt_x"/>
                                          </p:val>
                                        </p:tav>
                                      </p:tavLst>
                                    </p:anim>
                                    <p:anim calcmode="lin" valueType="num">
                                      <p:cBhvr additive="base">
                                        <p:cTn id="37"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marL="0" indent="0" algn="l"/>
            <a:r>
              <a:rPr lang="ru-RU" sz="2800" b="1" dirty="0">
                <a:solidFill>
                  <a:srgbClr val="0033CC"/>
                </a:solidFill>
                <a:latin typeface="Georgia" pitchFamily="18" charset="0"/>
                <a:cs typeface="Times New Roman" pitchFamily="18" charset="0"/>
              </a:rPr>
              <a:t>Решение логических задач:</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Rectangle 3"/>
          <p:cNvSpPr txBox="1">
            <a:spLocks noChangeArrowheads="1"/>
          </p:cNvSpPr>
          <p:nvPr/>
        </p:nvSpPr>
        <p:spPr bwMode="auto">
          <a:xfrm>
            <a:off x="491016" y="1772816"/>
            <a:ext cx="7969416" cy="5352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ru-RU" sz="2400" dirty="0">
                <a:latin typeface="Georgia" pitchFamily="18" charset="0"/>
              </a:rPr>
              <a:t> </a:t>
            </a:r>
            <a:endParaRPr lang="ru-RU" sz="2400" dirty="0">
              <a:solidFill>
                <a:schemeClr val="accent2">
                  <a:lumMod val="75000"/>
                </a:schemeClr>
              </a:solidFill>
              <a:latin typeface="Georgia" pitchFamily="18" charset="0"/>
            </a:endParaRPr>
          </a:p>
        </p:txBody>
      </p:sp>
      <p:sp>
        <p:nvSpPr>
          <p:cNvPr id="2" name="Объект 1"/>
          <p:cNvSpPr>
            <a:spLocks noGrp="1"/>
          </p:cNvSpPr>
          <p:nvPr>
            <p:ph idx="1"/>
          </p:nvPr>
        </p:nvSpPr>
        <p:spPr>
          <a:xfrm>
            <a:off x="445533" y="1074976"/>
            <a:ext cx="8014899" cy="5378359"/>
          </a:xfrm>
        </p:spPr>
        <p:txBody>
          <a:bodyPr/>
          <a:lstStyle/>
          <a:p>
            <a:pPr marL="0" indent="449263" algn="just">
              <a:buNone/>
            </a:pPr>
            <a:endParaRPr lang="ru-RU" sz="2400" dirty="0">
              <a:solidFill>
                <a:schemeClr val="accent2">
                  <a:lumMod val="75000"/>
                </a:schemeClr>
              </a:solidFill>
              <a:latin typeface="Georgia" pitchFamily="18" charset="0"/>
            </a:endParaRPr>
          </a:p>
          <a:p>
            <a:pPr marL="0" indent="449263" algn="just">
              <a:buNone/>
            </a:pPr>
            <a:r>
              <a:rPr lang="ru-RU" sz="2400" dirty="0">
                <a:solidFill>
                  <a:schemeClr val="accent2">
                    <a:lumMod val="75000"/>
                  </a:schemeClr>
                </a:solidFill>
                <a:latin typeface="Georgia" pitchFamily="18" charset="0"/>
              </a:rPr>
              <a:t>На лужайке сидели  7 воробьёв, к ним прилетели ещё 4. Кот подкрался и схватил  одного. Сколько воробьёв осталось на лужайке? </a:t>
            </a:r>
          </a:p>
          <a:p>
            <a:pPr marL="0" indent="0">
              <a:spcBef>
                <a:spcPts val="1200"/>
              </a:spcBef>
              <a:buNone/>
            </a:pPr>
            <a:r>
              <a:rPr lang="ru-RU" sz="2400" b="1" dirty="0">
                <a:solidFill>
                  <a:srgbClr val="C00000"/>
                </a:solidFill>
                <a:latin typeface="Georgia" pitchFamily="18" charset="0"/>
                <a:cs typeface="Times New Roman" pitchFamily="18" charset="0"/>
              </a:rPr>
              <a:t>Ответ: </a:t>
            </a:r>
            <a:r>
              <a:rPr lang="ru-RU" sz="2400" i="1" dirty="0">
                <a:solidFill>
                  <a:srgbClr val="C00000"/>
                </a:solidFill>
                <a:latin typeface="Georgia" pitchFamily="18" charset="0"/>
              </a:rPr>
              <a:t>Воробьи испугались кота и все улетели</a:t>
            </a:r>
            <a:r>
              <a:rPr lang="ru-RU" sz="2800" i="1" dirty="0">
                <a:solidFill>
                  <a:srgbClr val="C00000"/>
                </a:solidFill>
                <a:latin typeface="Georgia" pitchFamily="18" charset="0"/>
              </a:rPr>
              <a:t>!</a:t>
            </a:r>
          </a:p>
          <a:p>
            <a:pPr marL="0" indent="0">
              <a:buNone/>
            </a:pPr>
            <a:endParaRPr lang="ru-RU" sz="1800" b="1" i="1" dirty="0">
              <a:solidFill>
                <a:srgbClr val="C00000"/>
              </a:solidFill>
              <a:latin typeface="Georgia" pitchFamily="18" charset="0"/>
              <a:cs typeface="Times New Roman" pitchFamily="18" charset="0"/>
            </a:endParaRPr>
          </a:p>
          <a:p>
            <a:pPr marL="0" indent="449263" algn="just">
              <a:buNone/>
            </a:pPr>
            <a:r>
              <a:rPr lang="ru-RU" sz="2400" dirty="0">
                <a:solidFill>
                  <a:schemeClr val="accent2">
                    <a:lumMod val="75000"/>
                  </a:schemeClr>
                </a:solidFill>
                <a:latin typeface="Georgia" pitchFamily="18" charset="0"/>
              </a:rPr>
              <a:t>В корзине 7 яблок. Как поделить их между семью девочками, чтобы одно яблоко осталось в корзине?</a:t>
            </a:r>
          </a:p>
          <a:p>
            <a:pPr marL="0" indent="82550" algn="just">
              <a:spcBef>
                <a:spcPts val="1800"/>
              </a:spcBef>
              <a:buNone/>
            </a:pPr>
            <a:r>
              <a:rPr lang="ru-RU" sz="2500" b="1" dirty="0">
                <a:solidFill>
                  <a:srgbClr val="C00000"/>
                </a:solidFill>
                <a:latin typeface="Georgia" pitchFamily="18" charset="0"/>
                <a:cs typeface="Times New Roman" pitchFamily="18" charset="0"/>
              </a:rPr>
              <a:t>Ответ: </a:t>
            </a:r>
            <a:r>
              <a:rPr lang="ru-RU" sz="2500" i="1" dirty="0">
                <a:solidFill>
                  <a:srgbClr val="C00000"/>
                </a:solidFill>
                <a:latin typeface="Georgia" pitchFamily="18" charset="0"/>
              </a:rPr>
              <a:t>Одной девочке надо дать яблоко в корзине.</a:t>
            </a:r>
          </a:p>
          <a:p>
            <a:pPr marL="0" indent="0">
              <a:spcBef>
                <a:spcPts val="1200"/>
              </a:spcBef>
              <a:buNone/>
            </a:pPr>
            <a:endParaRPr lang="ru-RU" sz="2600" b="1" dirty="0">
              <a:solidFill>
                <a:srgbClr val="0033CC"/>
              </a:solidFill>
              <a:latin typeface="Georgia" pitchFamily="18" charset="0"/>
              <a:cs typeface="Times New Roman" pitchFamily="18" charset="0"/>
            </a:endParaRPr>
          </a:p>
          <a:p>
            <a:pPr marL="0" indent="0" algn="ctr">
              <a:buNone/>
            </a:pPr>
            <a:endParaRPr lang="ru-RU" sz="2400" b="1" dirty="0">
              <a:solidFill>
                <a:srgbClr val="0033CC"/>
              </a:solidFill>
              <a:latin typeface="Georgia" pitchFamily="18" charset="0"/>
              <a:cs typeface="Times New Roman" pitchFamily="18" charset="0"/>
            </a:endParaRPr>
          </a:p>
        </p:txBody>
      </p:sp>
    </p:spTree>
    <p:extLst>
      <p:ext uri="{BB962C8B-B14F-4D97-AF65-F5344CB8AC3E}">
        <p14:creationId xmlns:p14="http://schemas.microsoft.com/office/powerpoint/2010/main" val="2260677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2000"/>
                                        <p:tgtEl>
                                          <p:spTgt spid="4"/>
                                        </p:tgtEl>
                                      </p:cBhvr>
                                    </p:animEffect>
                                  </p:childTnLst>
                                </p:cTn>
                              </p:par>
                            </p:childTnLst>
                          </p:cTn>
                        </p:par>
                        <p:par>
                          <p:cTn id="8" fill="hold">
                            <p:stCondLst>
                              <p:cond delay="2000"/>
                            </p:stCondLst>
                            <p:childTnLst>
                              <p:par>
                                <p:cTn id="9" presetID="42" presetClass="entr" presetSubtype="0" fill="hold" nodeType="afterEffect">
                                  <p:stCondLst>
                                    <p:cond delay="100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fade">
                                      <p:cBhvr>
                                        <p:cTn id="11" dur="2000"/>
                                        <p:tgtEl>
                                          <p:spTgt spid="2">
                                            <p:txEl>
                                              <p:pRg st="1" end="1"/>
                                            </p:txEl>
                                          </p:spTgt>
                                        </p:tgtEl>
                                      </p:cBhvr>
                                    </p:animEffect>
                                    <p:anim calcmode="lin" valueType="num">
                                      <p:cBhvr>
                                        <p:cTn id="12" dur="2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3" dur="2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25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125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9" dur="125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100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2000"/>
                                        <p:tgtEl>
                                          <p:spTgt spid="2">
                                            <p:txEl>
                                              <p:pRg st="4" end="4"/>
                                            </p:txEl>
                                          </p:spTgt>
                                        </p:tgtEl>
                                      </p:cBhvr>
                                    </p:animEffect>
                                    <p:anim calcmode="lin" valueType="num">
                                      <p:cBhvr>
                                        <p:cTn id="24" dur="2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5" dur="2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500"/>
                                  </p:stCondLst>
                                  <p:childTnLst>
                                    <p:set>
                                      <p:cBhvr>
                                        <p:cTn id="29" dur="1" fill="hold">
                                          <p:stCondLst>
                                            <p:cond delay="0"/>
                                          </p:stCondLst>
                                        </p:cTn>
                                        <p:tgtEl>
                                          <p:spTgt spid="2">
                                            <p:txEl>
                                              <p:pRg st="5" end="5"/>
                                            </p:txEl>
                                          </p:spTgt>
                                        </p:tgtEl>
                                        <p:attrNameLst>
                                          <p:attrName>style.visibility</p:attrName>
                                        </p:attrNameLst>
                                      </p:cBhvr>
                                      <p:to>
                                        <p:strVal val="visible"/>
                                      </p:to>
                                    </p:set>
                                    <p:anim calcmode="lin" valueType="num">
                                      <p:cBhvr additive="base">
                                        <p:cTn id="30" dur="1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1" dur="1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marL="0" indent="0" algn="l"/>
            <a:r>
              <a:rPr lang="ru-RU" sz="2800" b="1" dirty="0">
                <a:solidFill>
                  <a:srgbClr val="0033CC"/>
                </a:solidFill>
                <a:latin typeface="Georgia" pitchFamily="18" charset="0"/>
                <a:cs typeface="Times New Roman" pitchFamily="18" charset="0"/>
              </a:rPr>
              <a:t>Игры со счётными палочками:</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Rectangle 3"/>
          <p:cNvSpPr txBox="1">
            <a:spLocks noChangeArrowheads="1"/>
          </p:cNvSpPr>
          <p:nvPr/>
        </p:nvSpPr>
        <p:spPr bwMode="auto">
          <a:xfrm>
            <a:off x="491016" y="1772816"/>
            <a:ext cx="7969416" cy="5352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ru-RU" sz="2400" dirty="0">
                <a:latin typeface="Georgia" pitchFamily="18" charset="0"/>
              </a:rPr>
              <a:t> </a:t>
            </a:r>
            <a:endParaRPr lang="ru-RU" sz="2400" dirty="0">
              <a:solidFill>
                <a:schemeClr val="accent2">
                  <a:lumMod val="75000"/>
                </a:schemeClr>
              </a:solidFill>
              <a:latin typeface="Georgia" pitchFamily="18" charset="0"/>
            </a:endParaRPr>
          </a:p>
        </p:txBody>
      </p:sp>
      <p:sp>
        <p:nvSpPr>
          <p:cNvPr id="2" name="Объект 1"/>
          <p:cNvSpPr>
            <a:spLocks noGrp="1"/>
          </p:cNvSpPr>
          <p:nvPr>
            <p:ph idx="1"/>
          </p:nvPr>
        </p:nvSpPr>
        <p:spPr>
          <a:xfrm>
            <a:off x="445533" y="1074976"/>
            <a:ext cx="8014899" cy="5378359"/>
          </a:xfrm>
        </p:spPr>
        <p:txBody>
          <a:bodyPr/>
          <a:lstStyle/>
          <a:p>
            <a:pPr marL="0" indent="633413" algn="just">
              <a:lnSpc>
                <a:spcPct val="120000"/>
              </a:lnSpc>
              <a:spcBef>
                <a:spcPts val="0"/>
              </a:spcBef>
              <a:buNone/>
            </a:pPr>
            <a:r>
              <a:rPr lang="ru-RU" sz="2400" dirty="0">
                <a:solidFill>
                  <a:schemeClr val="accent2">
                    <a:lumMod val="75000"/>
                  </a:schemeClr>
                </a:solidFill>
                <a:latin typeface="Georgia" pitchFamily="18" charset="0"/>
              </a:rPr>
              <a:t>Традиционно палочки используются как счётный материал. Однако конструктивные многообразные возможности счётных палочек позволяет формировать геометрические представления и развивать пространственное  воображение детей.</a:t>
            </a:r>
          </a:p>
          <a:p>
            <a:pPr marL="0" indent="633413" algn="just">
              <a:lnSpc>
                <a:spcPct val="120000"/>
              </a:lnSpc>
              <a:spcBef>
                <a:spcPts val="0"/>
              </a:spcBef>
              <a:buNone/>
            </a:pPr>
            <a:r>
              <a:rPr lang="ru-RU" sz="2400" dirty="0">
                <a:solidFill>
                  <a:schemeClr val="accent2">
                    <a:lumMod val="75000"/>
                  </a:schemeClr>
                </a:solidFill>
                <a:latin typeface="Georgia" pitchFamily="18" charset="0"/>
              </a:rPr>
              <a:t>В играх с палочками создаются большие возможности для развития не только смекалки и сообразительности,  но и благодаря  открытию  новых</a:t>
            </a:r>
          </a:p>
          <a:p>
            <a:pPr marL="0" indent="633413" algn="just">
              <a:lnSpc>
                <a:spcPct val="120000"/>
              </a:lnSpc>
              <a:spcBef>
                <a:spcPts val="0"/>
              </a:spcBef>
              <a:buNone/>
            </a:pPr>
            <a:r>
              <a:rPr lang="ru-RU" sz="2400" dirty="0">
                <a:solidFill>
                  <a:schemeClr val="accent2">
                    <a:lumMod val="75000"/>
                  </a:schemeClr>
                </a:solidFill>
                <a:latin typeface="Georgia" pitchFamily="18" charset="0"/>
              </a:rPr>
              <a:t>способов действия с материалом – таких качеств мышления, как активность, самостоятельность. Развивается моторика, усидчивость, координация движения, улучшается  процесс  запоминания.</a:t>
            </a:r>
          </a:p>
          <a:p>
            <a:pPr marL="0" indent="0">
              <a:spcBef>
                <a:spcPts val="1200"/>
              </a:spcBef>
              <a:buNone/>
            </a:pPr>
            <a:endParaRPr lang="ru-RU" sz="2600" b="1" dirty="0">
              <a:solidFill>
                <a:srgbClr val="0033CC"/>
              </a:solidFill>
              <a:latin typeface="Georgia" pitchFamily="18" charset="0"/>
              <a:cs typeface="Times New Roman" pitchFamily="18" charset="0"/>
            </a:endParaRPr>
          </a:p>
          <a:p>
            <a:pPr marL="0" indent="0" algn="ctr">
              <a:buNone/>
            </a:pPr>
            <a:endParaRPr lang="ru-RU" sz="2400" b="1" dirty="0">
              <a:solidFill>
                <a:srgbClr val="0033CC"/>
              </a:solidFill>
              <a:latin typeface="Georgia" pitchFamily="18" charset="0"/>
              <a:cs typeface="Times New Roman" pitchFamily="18" charset="0"/>
            </a:endParaRPr>
          </a:p>
        </p:txBody>
      </p:sp>
    </p:spTree>
    <p:extLst>
      <p:ext uri="{BB962C8B-B14F-4D97-AF65-F5344CB8AC3E}">
        <p14:creationId xmlns:p14="http://schemas.microsoft.com/office/powerpoint/2010/main" val="1591301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marL="0" indent="0" algn="l"/>
            <a:r>
              <a:rPr lang="ru-RU" sz="2800" b="1" dirty="0">
                <a:solidFill>
                  <a:srgbClr val="0033CC"/>
                </a:solidFill>
                <a:latin typeface="Georgia" pitchFamily="18" charset="0"/>
                <a:cs typeface="Times New Roman" pitchFamily="18" charset="0"/>
              </a:rPr>
              <a:t>Игры со счётными палочками:</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Rectangle 3"/>
          <p:cNvSpPr txBox="1">
            <a:spLocks noChangeArrowheads="1"/>
          </p:cNvSpPr>
          <p:nvPr/>
        </p:nvSpPr>
        <p:spPr bwMode="auto">
          <a:xfrm>
            <a:off x="491016" y="1772816"/>
            <a:ext cx="7969416" cy="5352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ru-RU" sz="2400" dirty="0">
                <a:latin typeface="Georgia" pitchFamily="18" charset="0"/>
              </a:rPr>
              <a:t> </a:t>
            </a:r>
            <a:endParaRPr lang="ru-RU" sz="2400" dirty="0">
              <a:solidFill>
                <a:schemeClr val="accent2">
                  <a:lumMod val="75000"/>
                </a:schemeClr>
              </a:solidFill>
              <a:latin typeface="Georgia" pitchFamily="18" charset="0"/>
            </a:endParaRPr>
          </a:p>
        </p:txBody>
      </p:sp>
      <p:sp>
        <p:nvSpPr>
          <p:cNvPr id="2" name="Объект 1"/>
          <p:cNvSpPr>
            <a:spLocks noGrp="1"/>
          </p:cNvSpPr>
          <p:nvPr>
            <p:ph idx="1"/>
          </p:nvPr>
        </p:nvSpPr>
        <p:spPr>
          <a:xfrm>
            <a:off x="445533" y="1074976"/>
            <a:ext cx="8014899" cy="5378359"/>
          </a:xfrm>
        </p:spPr>
        <p:txBody>
          <a:bodyPr/>
          <a:lstStyle/>
          <a:p>
            <a:pPr marL="0" indent="0">
              <a:spcBef>
                <a:spcPts val="1200"/>
              </a:spcBef>
              <a:buNone/>
            </a:pPr>
            <a:r>
              <a:rPr lang="ru-RU" sz="2800" b="1" dirty="0">
                <a:solidFill>
                  <a:schemeClr val="accent2">
                    <a:lumMod val="75000"/>
                  </a:schemeClr>
                </a:solidFill>
                <a:latin typeface="Georgia" pitchFamily="18" charset="0"/>
              </a:rPr>
              <a:t>Выложи такую же фигурку:</a:t>
            </a:r>
          </a:p>
          <a:p>
            <a:pPr marL="0" indent="539750" algn="just">
              <a:spcBef>
                <a:spcPts val="0"/>
              </a:spcBef>
              <a:buNone/>
            </a:pPr>
            <a:r>
              <a:rPr lang="ru-RU" sz="2000" dirty="0">
                <a:solidFill>
                  <a:schemeClr val="accent2">
                    <a:lumMod val="75000"/>
                  </a:schemeClr>
                </a:solidFill>
                <a:latin typeface="Georgia" pitchFamily="18" charset="0"/>
              </a:rPr>
              <a:t>Сложенная из палочек картинка рассматривается ребенком в течение 30 секунд и затем выкладывается им по памяти, без зрительного образца.</a:t>
            </a:r>
          </a:p>
          <a:p>
            <a:pPr marL="0" indent="539750" algn="just">
              <a:spcBef>
                <a:spcPts val="1200"/>
              </a:spcBef>
              <a:buNone/>
            </a:pPr>
            <a:r>
              <a:rPr lang="ru-RU" sz="2000" b="1" dirty="0">
                <a:solidFill>
                  <a:schemeClr val="accent2">
                    <a:lumMod val="75000"/>
                  </a:schemeClr>
                </a:solidFill>
                <a:latin typeface="Georgia" pitchFamily="18" charset="0"/>
              </a:rPr>
              <a:t> </a:t>
            </a:r>
            <a:endParaRPr lang="ru-RU" sz="2000" b="1" dirty="0">
              <a:solidFill>
                <a:schemeClr val="accent2">
                  <a:lumMod val="75000"/>
                </a:schemeClr>
              </a:solidFill>
              <a:latin typeface="Georgia" pitchFamily="18" charset="0"/>
              <a:cs typeface="Times New Roman" pitchFamily="18" charset="0"/>
            </a:endParaRPr>
          </a:p>
          <a:p>
            <a:pPr marL="0" indent="0" algn="ctr">
              <a:buNone/>
            </a:pPr>
            <a:endParaRPr lang="ru-RU" sz="2400" b="1" dirty="0">
              <a:solidFill>
                <a:srgbClr val="0033CC"/>
              </a:solidFill>
              <a:latin typeface="Georgia" pitchFamily="18" charset="0"/>
              <a:cs typeface="Times New Roman" pitchFamily="18" charset="0"/>
            </a:endParaRPr>
          </a:p>
        </p:txBody>
      </p:sp>
      <p:pic>
        <p:nvPicPr>
          <p:cNvPr id="14" name="Рисунок 13" descr="https://i.mycdn.me/i?r=AyH4iRPQ2q0otWIFepML2LxRf1BMcmTA-mGt21VGrlaTcQ"/>
          <p:cNvPicPr/>
          <p:nvPr/>
        </p:nvPicPr>
        <p:blipFill rotWithShape="1">
          <a:blip r:embed="rId4">
            <a:extLst>
              <a:ext uri="{28A0092B-C50C-407E-A947-70E740481C1C}">
                <a14:useLocalDpi xmlns:a14="http://schemas.microsoft.com/office/drawing/2010/main" val="0"/>
              </a:ext>
            </a:extLst>
          </a:blip>
          <a:srcRect l="5040" t="5540" r="6514" b="4859"/>
          <a:stretch/>
        </p:blipFill>
        <p:spPr bwMode="auto">
          <a:xfrm>
            <a:off x="2720041" y="2643188"/>
            <a:ext cx="2690724" cy="3850796"/>
          </a:xfrm>
          <a:prstGeom prst="rect">
            <a:avLst/>
          </a:prstGeom>
          <a:noFill/>
          <a:ln>
            <a:noFill/>
          </a:ln>
        </p:spPr>
      </p:pic>
      <p:pic>
        <p:nvPicPr>
          <p:cNvPr id="26" name="Рисунок 25" descr="https://i.mycdn.me/i?r=AyH4iRPQ2q0otWIFepML2LxRtLloPKD5AEMwfhFnd5Ra4w"/>
          <p:cNvPicPr/>
          <p:nvPr/>
        </p:nvPicPr>
        <p:blipFill rotWithShape="1">
          <a:blip r:embed="rId5">
            <a:extLst>
              <a:ext uri="{28A0092B-C50C-407E-A947-70E740481C1C}">
                <a14:useLocalDpi xmlns:a14="http://schemas.microsoft.com/office/drawing/2010/main" val="0"/>
              </a:ext>
            </a:extLst>
          </a:blip>
          <a:srcRect l="6000" t="3787" r="4571" b="3402"/>
          <a:stretch/>
        </p:blipFill>
        <p:spPr bwMode="auto">
          <a:xfrm>
            <a:off x="2720041" y="2643188"/>
            <a:ext cx="2690724" cy="3815338"/>
          </a:xfrm>
          <a:prstGeom prst="rect">
            <a:avLst/>
          </a:prstGeom>
          <a:noFill/>
          <a:ln>
            <a:noFill/>
          </a:ln>
        </p:spPr>
      </p:pic>
      <p:pic>
        <p:nvPicPr>
          <p:cNvPr id="25" name="Рисунок 24" descr="https://i.mycdn.me/i?r=AyH4iRPQ2q0otWIFepML2LxR-hTJ_X4jF_pa7GV5auf5pw"/>
          <p:cNvPicPr/>
          <p:nvPr/>
        </p:nvPicPr>
        <p:blipFill rotWithShape="1">
          <a:blip r:embed="rId6">
            <a:extLst>
              <a:ext uri="{28A0092B-C50C-407E-A947-70E740481C1C}">
                <a14:useLocalDpi xmlns:a14="http://schemas.microsoft.com/office/drawing/2010/main" val="0"/>
              </a:ext>
            </a:extLst>
          </a:blip>
          <a:srcRect l="8167" t="5710" r="7623" b="3222"/>
          <a:stretch/>
        </p:blipFill>
        <p:spPr bwMode="auto">
          <a:xfrm>
            <a:off x="2711903" y="2643188"/>
            <a:ext cx="2707000" cy="3815339"/>
          </a:xfrm>
          <a:prstGeom prst="rect">
            <a:avLst/>
          </a:prstGeom>
          <a:noFill/>
          <a:ln>
            <a:noFill/>
          </a:ln>
        </p:spPr>
      </p:pic>
      <p:pic>
        <p:nvPicPr>
          <p:cNvPr id="23" name="Рисунок 22" descr="https://i.mycdn.me/i?r=AyH4iRPQ2q0otWIFepML2LxRp4GDCdfF1rrebaH0H3YMgA"/>
          <p:cNvPicPr/>
          <p:nvPr/>
        </p:nvPicPr>
        <p:blipFill rotWithShape="1">
          <a:blip r:embed="rId7">
            <a:extLst>
              <a:ext uri="{28A0092B-C50C-407E-A947-70E740481C1C}">
                <a14:useLocalDpi xmlns:a14="http://schemas.microsoft.com/office/drawing/2010/main" val="0"/>
              </a:ext>
            </a:extLst>
          </a:blip>
          <a:srcRect l="6902" t="6537" r="6056" b="4851"/>
          <a:stretch/>
        </p:blipFill>
        <p:spPr bwMode="auto">
          <a:xfrm>
            <a:off x="2740785" y="2643188"/>
            <a:ext cx="2649236" cy="3817602"/>
          </a:xfrm>
          <a:prstGeom prst="rect">
            <a:avLst/>
          </a:prstGeom>
          <a:noFill/>
          <a:ln>
            <a:noFill/>
          </a:ln>
        </p:spPr>
      </p:pic>
      <p:pic>
        <p:nvPicPr>
          <p:cNvPr id="22" name="Рисунок 21" descr="https://i.mycdn.me/i?r=AyH4iRPQ2q0otWIFepML2LxRRcpdqZZMUCMWjkSTmeSDcw"/>
          <p:cNvPicPr/>
          <p:nvPr/>
        </p:nvPicPr>
        <p:blipFill rotWithShape="1">
          <a:blip r:embed="rId8">
            <a:extLst>
              <a:ext uri="{28A0092B-C50C-407E-A947-70E740481C1C}">
                <a14:useLocalDpi xmlns:a14="http://schemas.microsoft.com/office/drawing/2010/main" val="0"/>
              </a:ext>
            </a:extLst>
          </a:blip>
          <a:srcRect l="4243" t="4717" r="5140" b="4340"/>
          <a:stretch/>
        </p:blipFill>
        <p:spPr bwMode="auto">
          <a:xfrm>
            <a:off x="2774477" y="2643188"/>
            <a:ext cx="2581852" cy="3850403"/>
          </a:xfrm>
          <a:prstGeom prst="rect">
            <a:avLst/>
          </a:prstGeom>
          <a:noFill/>
          <a:ln>
            <a:noFill/>
          </a:ln>
        </p:spPr>
      </p:pic>
      <p:pic>
        <p:nvPicPr>
          <p:cNvPr id="15" name="Рисунок 14" descr="https://i.mycdn.me/i?r=AyH4iRPQ2q0otWIFepML2LxR7MTaEiwfB6BaWZvOpYHJnA"/>
          <p:cNvPicPr/>
          <p:nvPr/>
        </p:nvPicPr>
        <p:blipFill rotWithShape="1">
          <a:blip r:embed="rId9">
            <a:extLst>
              <a:ext uri="{28A0092B-C50C-407E-A947-70E740481C1C}">
                <a14:useLocalDpi xmlns:a14="http://schemas.microsoft.com/office/drawing/2010/main" val="0"/>
              </a:ext>
            </a:extLst>
          </a:blip>
          <a:srcRect l="5574" t="6627" r="7222" b="5125"/>
          <a:stretch/>
        </p:blipFill>
        <p:spPr bwMode="auto">
          <a:xfrm>
            <a:off x="2720041" y="2643188"/>
            <a:ext cx="2690724" cy="3850795"/>
          </a:xfrm>
          <a:prstGeom prst="rect">
            <a:avLst/>
          </a:prstGeom>
          <a:noFill/>
          <a:ln>
            <a:noFill/>
          </a:ln>
        </p:spPr>
      </p:pic>
      <p:pic>
        <p:nvPicPr>
          <p:cNvPr id="24" name="Рисунок 23" descr="https://i.mycdn.me/i?r=AyH4iRPQ2q0otWIFepML2LxRyGoKq9t9hJ_lOdMIxOmPmw"/>
          <p:cNvPicPr/>
          <p:nvPr/>
        </p:nvPicPr>
        <p:blipFill rotWithShape="1">
          <a:blip r:embed="rId10">
            <a:extLst>
              <a:ext uri="{28A0092B-C50C-407E-A947-70E740481C1C}">
                <a14:useLocalDpi xmlns:a14="http://schemas.microsoft.com/office/drawing/2010/main" val="0"/>
              </a:ext>
            </a:extLst>
          </a:blip>
          <a:srcRect l="4917" t="3488" r="4329" b="3488"/>
          <a:stretch/>
        </p:blipFill>
        <p:spPr bwMode="auto">
          <a:xfrm>
            <a:off x="2759710" y="2643188"/>
            <a:ext cx="2611387" cy="3815338"/>
          </a:xfrm>
          <a:prstGeom prst="rect">
            <a:avLst/>
          </a:prstGeom>
          <a:noFill/>
          <a:ln>
            <a:noFill/>
          </a:ln>
        </p:spPr>
      </p:pic>
    </p:spTree>
    <p:extLst>
      <p:ext uri="{BB962C8B-B14F-4D97-AF65-F5344CB8AC3E}">
        <p14:creationId xmlns:p14="http://schemas.microsoft.com/office/powerpoint/2010/main" val="3026036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2000"/>
                                        <p:tgtEl>
                                          <p:spTgt spid="4"/>
                                        </p:tgtEl>
                                      </p:cBhvr>
                                    </p:animEffect>
                                  </p:childTnLst>
                                </p:cTn>
                              </p:par>
                            </p:childTnLst>
                          </p:cTn>
                        </p:par>
                        <p:par>
                          <p:cTn id="8" fill="hold">
                            <p:stCondLst>
                              <p:cond delay="2500"/>
                            </p:stCondLst>
                            <p:childTnLst>
                              <p:par>
                                <p:cTn id="9" presetID="47" presetClass="entr" presetSubtype="0" fill="hold" grpId="0" nodeType="afterEffect">
                                  <p:stCondLst>
                                    <p:cond delay="50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anim calcmode="lin" valueType="num">
                                      <p:cBhvr>
                                        <p:cTn id="1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4000"/>
                            </p:stCondLst>
                            <p:childTnLst>
                              <p:par>
                                <p:cTn id="15" presetID="2" presetClass="entr" presetSubtype="2" fill="hold" grpId="0" nodeType="afterEffect">
                                  <p:stCondLst>
                                    <p:cond delay="500"/>
                                  </p:stCondLst>
                                  <p:childTnLst>
                                    <p:set>
                                      <p:cBhvr>
                                        <p:cTn id="16" dur="1" fill="hold">
                                          <p:stCondLst>
                                            <p:cond delay="0"/>
                                          </p:stCondLst>
                                        </p:cTn>
                                        <p:tgtEl>
                                          <p:spTgt spid="2">
                                            <p:txEl>
                                              <p:pRg st="1" end="1"/>
                                            </p:txEl>
                                          </p:spTgt>
                                        </p:tgtEl>
                                        <p:attrNameLst>
                                          <p:attrName>style.visibility</p:attrName>
                                        </p:attrNameLst>
                                      </p:cBhvr>
                                      <p:to>
                                        <p:strVal val="visible"/>
                                      </p:to>
                                    </p:set>
                                    <p:anim calcmode="lin" valueType="num">
                                      <p:cBhvr additive="base">
                                        <p:cTn id="17" dur="20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8" dur="20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6500"/>
                            </p:stCondLst>
                            <p:childTnLst>
                              <p:par>
                                <p:cTn id="20" presetID="16" presetClass="entr" presetSubtype="21" fill="hold" grpId="0" nodeType="afterEffect">
                                  <p:stCondLst>
                                    <p:cond delay="50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2000"/>
                                        <p:tgtEl>
                                          <p:spTgt spid="2">
                                            <p:txEl>
                                              <p:pRg st="2" end="2"/>
                                            </p:txEl>
                                          </p:spTgt>
                                        </p:tgtEl>
                                      </p:cBhvr>
                                    </p:animEffect>
                                  </p:childTnLst>
                                </p:cTn>
                              </p:par>
                            </p:childTnLst>
                          </p:cTn>
                        </p:par>
                        <p:par>
                          <p:cTn id="23" fill="hold">
                            <p:stCondLst>
                              <p:cond delay="9000"/>
                            </p:stCondLst>
                            <p:childTnLst>
                              <p:par>
                                <p:cTn id="24" presetID="2" presetClass="entr" presetSubtype="4" fill="hold" nodeType="afterEffect">
                                  <p:stCondLst>
                                    <p:cond delay="50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2000" fill="hold"/>
                                        <p:tgtEl>
                                          <p:spTgt spid="14"/>
                                        </p:tgtEl>
                                        <p:attrNameLst>
                                          <p:attrName>ppt_x</p:attrName>
                                        </p:attrNameLst>
                                      </p:cBhvr>
                                      <p:tavLst>
                                        <p:tav tm="0">
                                          <p:val>
                                            <p:strVal val="#ppt_x"/>
                                          </p:val>
                                        </p:tav>
                                        <p:tav tm="100000">
                                          <p:val>
                                            <p:strVal val="#ppt_x"/>
                                          </p:val>
                                        </p:tav>
                                      </p:tavLst>
                                    </p:anim>
                                    <p:anim calcmode="lin" valueType="num">
                                      <p:cBhvr additive="base">
                                        <p:cTn id="27" dur="20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500"/>
                                  </p:stCondLst>
                                  <p:childTnLst>
                                    <p:set>
                                      <p:cBhvr>
                                        <p:cTn id="31" dur="1" fill="hold">
                                          <p:stCondLst>
                                            <p:cond delay="0"/>
                                          </p:stCondLst>
                                        </p:cTn>
                                        <p:tgtEl>
                                          <p:spTgt spid="26"/>
                                        </p:tgtEl>
                                        <p:attrNameLst>
                                          <p:attrName>style.visibility</p:attrName>
                                        </p:attrNameLst>
                                      </p:cBhvr>
                                      <p:to>
                                        <p:strVal val="visible"/>
                                      </p:to>
                                    </p:set>
                                    <p:anim calcmode="lin" valueType="num">
                                      <p:cBhvr additive="base">
                                        <p:cTn id="32" dur="2000" fill="hold"/>
                                        <p:tgtEl>
                                          <p:spTgt spid="26"/>
                                        </p:tgtEl>
                                        <p:attrNameLst>
                                          <p:attrName>ppt_x</p:attrName>
                                        </p:attrNameLst>
                                      </p:cBhvr>
                                      <p:tavLst>
                                        <p:tav tm="0">
                                          <p:val>
                                            <p:strVal val="#ppt_x"/>
                                          </p:val>
                                        </p:tav>
                                        <p:tav tm="100000">
                                          <p:val>
                                            <p:strVal val="#ppt_x"/>
                                          </p:val>
                                        </p:tav>
                                      </p:tavLst>
                                    </p:anim>
                                    <p:anim calcmode="lin" valueType="num">
                                      <p:cBhvr additive="base">
                                        <p:cTn id="33" dur="20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500"/>
                                  </p:stCondLst>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2000" fill="hold"/>
                                        <p:tgtEl>
                                          <p:spTgt spid="25"/>
                                        </p:tgtEl>
                                        <p:attrNameLst>
                                          <p:attrName>ppt_x</p:attrName>
                                        </p:attrNameLst>
                                      </p:cBhvr>
                                      <p:tavLst>
                                        <p:tav tm="0">
                                          <p:val>
                                            <p:strVal val="#ppt_x"/>
                                          </p:val>
                                        </p:tav>
                                        <p:tav tm="100000">
                                          <p:val>
                                            <p:strVal val="#ppt_x"/>
                                          </p:val>
                                        </p:tav>
                                      </p:tavLst>
                                    </p:anim>
                                    <p:anim calcmode="lin" valueType="num">
                                      <p:cBhvr additive="base">
                                        <p:cTn id="39" dur="20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500"/>
                                  </p:stCondLst>
                                  <p:childTnLst>
                                    <p:set>
                                      <p:cBhvr>
                                        <p:cTn id="43" dur="1" fill="hold">
                                          <p:stCondLst>
                                            <p:cond delay="0"/>
                                          </p:stCondLst>
                                        </p:cTn>
                                        <p:tgtEl>
                                          <p:spTgt spid="23"/>
                                        </p:tgtEl>
                                        <p:attrNameLst>
                                          <p:attrName>style.visibility</p:attrName>
                                        </p:attrNameLst>
                                      </p:cBhvr>
                                      <p:to>
                                        <p:strVal val="visible"/>
                                      </p:to>
                                    </p:set>
                                    <p:anim calcmode="lin" valueType="num">
                                      <p:cBhvr additive="base">
                                        <p:cTn id="44" dur="2000" fill="hold"/>
                                        <p:tgtEl>
                                          <p:spTgt spid="23"/>
                                        </p:tgtEl>
                                        <p:attrNameLst>
                                          <p:attrName>ppt_x</p:attrName>
                                        </p:attrNameLst>
                                      </p:cBhvr>
                                      <p:tavLst>
                                        <p:tav tm="0">
                                          <p:val>
                                            <p:strVal val="#ppt_x"/>
                                          </p:val>
                                        </p:tav>
                                        <p:tav tm="100000">
                                          <p:val>
                                            <p:strVal val="#ppt_x"/>
                                          </p:val>
                                        </p:tav>
                                      </p:tavLst>
                                    </p:anim>
                                    <p:anim calcmode="lin" valueType="num">
                                      <p:cBhvr additive="base">
                                        <p:cTn id="45" dur="20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500"/>
                                  </p:stCondLst>
                                  <p:childTnLst>
                                    <p:set>
                                      <p:cBhvr>
                                        <p:cTn id="49" dur="1" fill="hold">
                                          <p:stCondLst>
                                            <p:cond delay="0"/>
                                          </p:stCondLst>
                                        </p:cTn>
                                        <p:tgtEl>
                                          <p:spTgt spid="22"/>
                                        </p:tgtEl>
                                        <p:attrNameLst>
                                          <p:attrName>style.visibility</p:attrName>
                                        </p:attrNameLst>
                                      </p:cBhvr>
                                      <p:to>
                                        <p:strVal val="visible"/>
                                      </p:to>
                                    </p:set>
                                    <p:anim calcmode="lin" valueType="num">
                                      <p:cBhvr additive="base">
                                        <p:cTn id="50" dur="2000" fill="hold"/>
                                        <p:tgtEl>
                                          <p:spTgt spid="22"/>
                                        </p:tgtEl>
                                        <p:attrNameLst>
                                          <p:attrName>ppt_x</p:attrName>
                                        </p:attrNameLst>
                                      </p:cBhvr>
                                      <p:tavLst>
                                        <p:tav tm="0">
                                          <p:val>
                                            <p:strVal val="#ppt_x"/>
                                          </p:val>
                                        </p:tav>
                                        <p:tav tm="100000">
                                          <p:val>
                                            <p:strVal val="#ppt_x"/>
                                          </p:val>
                                        </p:tav>
                                      </p:tavLst>
                                    </p:anim>
                                    <p:anim calcmode="lin" valueType="num">
                                      <p:cBhvr additive="base">
                                        <p:cTn id="51" dur="20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500"/>
                                  </p:stCondLst>
                                  <p:childTnLst>
                                    <p:set>
                                      <p:cBhvr>
                                        <p:cTn id="55" dur="1" fill="hold">
                                          <p:stCondLst>
                                            <p:cond delay="0"/>
                                          </p:stCondLst>
                                        </p:cTn>
                                        <p:tgtEl>
                                          <p:spTgt spid="15"/>
                                        </p:tgtEl>
                                        <p:attrNameLst>
                                          <p:attrName>style.visibility</p:attrName>
                                        </p:attrNameLst>
                                      </p:cBhvr>
                                      <p:to>
                                        <p:strVal val="visible"/>
                                      </p:to>
                                    </p:set>
                                    <p:anim calcmode="lin" valueType="num">
                                      <p:cBhvr additive="base">
                                        <p:cTn id="56" dur="2000" fill="hold"/>
                                        <p:tgtEl>
                                          <p:spTgt spid="15"/>
                                        </p:tgtEl>
                                        <p:attrNameLst>
                                          <p:attrName>ppt_x</p:attrName>
                                        </p:attrNameLst>
                                      </p:cBhvr>
                                      <p:tavLst>
                                        <p:tav tm="0">
                                          <p:val>
                                            <p:strVal val="#ppt_x"/>
                                          </p:val>
                                        </p:tav>
                                        <p:tav tm="100000">
                                          <p:val>
                                            <p:strVal val="#ppt_x"/>
                                          </p:val>
                                        </p:tav>
                                      </p:tavLst>
                                    </p:anim>
                                    <p:anim calcmode="lin" valueType="num">
                                      <p:cBhvr additive="base">
                                        <p:cTn id="57" dur="20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500"/>
                                  </p:stCondLst>
                                  <p:childTnLst>
                                    <p:set>
                                      <p:cBhvr>
                                        <p:cTn id="61" dur="1" fill="hold">
                                          <p:stCondLst>
                                            <p:cond delay="0"/>
                                          </p:stCondLst>
                                        </p:cTn>
                                        <p:tgtEl>
                                          <p:spTgt spid="24"/>
                                        </p:tgtEl>
                                        <p:attrNameLst>
                                          <p:attrName>style.visibility</p:attrName>
                                        </p:attrNameLst>
                                      </p:cBhvr>
                                      <p:to>
                                        <p:strVal val="visible"/>
                                      </p:to>
                                    </p:set>
                                    <p:anim calcmode="lin" valueType="num">
                                      <p:cBhvr additive="base">
                                        <p:cTn id="62" dur="2000" fill="hold"/>
                                        <p:tgtEl>
                                          <p:spTgt spid="24"/>
                                        </p:tgtEl>
                                        <p:attrNameLst>
                                          <p:attrName>ppt_x</p:attrName>
                                        </p:attrNameLst>
                                      </p:cBhvr>
                                      <p:tavLst>
                                        <p:tav tm="0">
                                          <p:val>
                                            <p:strVal val="#ppt_x"/>
                                          </p:val>
                                        </p:tav>
                                        <p:tav tm="100000">
                                          <p:val>
                                            <p:strVal val="#ppt_x"/>
                                          </p:val>
                                        </p:tav>
                                      </p:tavLst>
                                    </p:anim>
                                    <p:anim calcmode="lin" valueType="num">
                                      <p:cBhvr additive="base">
                                        <p:cTn id="63" dur="20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marL="0" indent="0" algn="l"/>
            <a:r>
              <a:rPr lang="ru-RU" sz="2800" b="1" dirty="0">
                <a:solidFill>
                  <a:srgbClr val="0033CC"/>
                </a:solidFill>
                <a:latin typeface="Georgia" pitchFamily="18" charset="0"/>
                <a:cs typeface="Times New Roman" pitchFamily="18" charset="0"/>
              </a:rPr>
              <a:t>Игры со счётными палочками:</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Объект 1"/>
          <p:cNvSpPr>
            <a:spLocks noGrp="1"/>
          </p:cNvSpPr>
          <p:nvPr>
            <p:ph idx="1"/>
          </p:nvPr>
        </p:nvSpPr>
        <p:spPr>
          <a:xfrm>
            <a:off x="445533" y="1074976"/>
            <a:ext cx="8014899" cy="5378359"/>
          </a:xfrm>
        </p:spPr>
        <p:txBody>
          <a:bodyPr/>
          <a:lstStyle/>
          <a:p>
            <a:pPr marL="0" indent="0">
              <a:spcBef>
                <a:spcPts val="1200"/>
              </a:spcBef>
              <a:buNone/>
            </a:pPr>
            <a:r>
              <a:rPr lang="ru-RU" sz="2800" b="1" dirty="0">
                <a:solidFill>
                  <a:schemeClr val="accent2">
                    <a:lumMod val="75000"/>
                  </a:schemeClr>
                </a:solidFill>
                <a:latin typeface="Georgia" pitchFamily="18" charset="0"/>
              </a:rPr>
              <a:t>Задачи на преобразование фигур:</a:t>
            </a:r>
          </a:p>
          <a:p>
            <a:pPr>
              <a:buFont typeface="Georgia" pitchFamily="18" charset="0"/>
              <a:buChar char="—"/>
            </a:pPr>
            <a:r>
              <a:rPr lang="ru-RU" sz="2000" dirty="0">
                <a:solidFill>
                  <a:schemeClr val="accent2">
                    <a:lumMod val="75000"/>
                  </a:schemeClr>
                </a:solidFill>
                <a:latin typeface="Georgia" pitchFamily="18" charset="0"/>
              </a:rPr>
              <a:t>Выложи из 6 палочек 2 треугольника.</a:t>
            </a:r>
          </a:p>
          <a:p>
            <a:pPr>
              <a:buFont typeface="Georgia" pitchFamily="18" charset="0"/>
              <a:buChar char="—"/>
            </a:pPr>
            <a:r>
              <a:rPr lang="ru-RU" sz="2000" dirty="0">
                <a:solidFill>
                  <a:schemeClr val="accent2">
                    <a:lumMod val="75000"/>
                  </a:schemeClr>
                </a:solidFill>
                <a:latin typeface="Georgia" pitchFamily="18" charset="0"/>
              </a:rPr>
              <a:t>Выложи из 5 палочек 2 треугольника:</a:t>
            </a:r>
          </a:p>
          <a:p>
            <a:pPr>
              <a:buFont typeface="Georgia" pitchFamily="18" charset="0"/>
              <a:buChar char="—"/>
            </a:pPr>
            <a:endParaRPr lang="ru-RU" sz="2000" dirty="0">
              <a:solidFill>
                <a:schemeClr val="accent2">
                  <a:lumMod val="75000"/>
                </a:schemeClr>
              </a:solidFill>
              <a:latin typeface="Georgia" pitchFamily="18" charset="0"/>
            </a:endParaRPr>
          </a:p>
          <a:p>
            <a:pPr>
              <a:buFont typeface="Georgia" pitchFamily="18" charset="0"/>
              <a:buChar char="—"/>
            </a:pPr>
            <a:endParaRPr lang="ru-RU" sz="2000" dirty="0">
              <a:solidFill>
                <a:schemeClr val="accent2">
                  <a:lumMod val="75000"/>
                </a:schemeClr>
              </a:solidFill>
              <a:latin typeface="Georgia" pitchFamily="18" charset="0"/>
            </a:endParaRPr>
          </a:p>
          <a:p>
            <a:pPr>
              <a:buFont typeface="Georgia" pitchFamily="18" charset="0"/>
              <a:buChar char="—"/>
            </a:pPr>
            <a:endParaRPr lang="ru-RU" sz="2000" dirty="0">
              <a:solidFill>
                <a:schemeClr val="accent2">
                  <a:lumMod val="75000"/>
                </a:schemeClr>
              </a:solidFill>
              <a:latin typeface="Georgia" pitchFamily="18" charset="0"/>
            </a:endParaRPr>
          </a:p>
          <a:p>
            <a:pPr>
              <a:buFont typeface="Georgia" pitchFamily="18" charset="0"/>
              <a:buChar char="—"/>
            </a:pPr>
            <a:r>
              <a:rPr lang="ru-RU" sz="2000" dirty="0">
                <a:solidFill>
                  <a:schemeClr val="accent2">
                    <a:lumMod val="75000"/>
                  </a:schemeClr>
                </a:solidFill>
                <a:latin typeface="Georgia" pitchFamily="18" charset="0"/>
              </a:rPr>
              <a:t>Выложи из 7 палочек  3  треугольника:</a:t>
            </a:r>
          </a:p>
          <a:p>
            <a:pPr>
              <a:buFont typeface="Georgia" pitchFamily="18" charset="0"/>
              <a:buChar char="—"/>
            </a:pPr>
            <a:endParaRPr lang="ru-RU" sz="2000" dirty="0">
              <a:solidFill>
                <a:schemeClr val="accent2">
                  <a:lumMod val="75000"/>
                </a:schemeClr>
              </a:solidFill>
              <a:latin typeface="Georgia" pitchFamily="18" charset="0"/>
            </a:endParaRPr>
          </a:p>
          <a:p>
            <a:pPr>
              <a:buFont typeface="Georgia" pitchFamily="18" charset="0"/>
              <a:buChar char="—"/>
            </a:pPr>
            <a:endParaRPr lang="ru-RU" sz="2000" dirty="0">
              <a:solidFill>
                <a:schemeClr val="accent2">
                  <a:lumMod val="75000"/>
                </a:schemeClr>
              </a:solidFill>
              <a:latin typeface="Georgia" pitchFamily="18" charset="0"/>
            </a:endParaRPr>
          </a:p>
          <a:p>
            <a:pPr>
              <a:buFont typeface="Georgia" pitchFamily="18" charset="0"/>
              <a:buChar char="—"/>
            </a:pPr>
            <a:endParaRPr lang="ru-RU" sz="2000" dirty="0">
              <a:solidFill>
                <a:schemeClr val="accent2">
                  <a:lumMod val="75000"/>
                </a:schemeClr>
              </a:solidFill>
              <a:latin typeface="Georgia" pitchFamily="18" charset="0"/>
            </a:endParaRPr>
          </a:p>
          <a:p>
            <a:pPr>
              <a:buFont typeface="Georgia" pitchFamily="18" charset="0"/>
              <a:buChar char="—"/>
            </a:pPr>
            <a:r>
              <a:rPr lang="ru-RU" sz="2000" dirty="0">
                <a:solidFill>
                  <a:schemeClr val="accent2">
                    <a:lumMod val="75000"/>
                  </a:schemeClr>
                </a:solidFill>
                <a:latin typeface="Georgia" pitchFamily="18" charset="0"/>
              </a:rPr>
              <a:t>Выложи из 16 палочек  5 одинаковых квадратов:</a:t>
            </a:r>
          </a:p>
          <a:p>
            <a:pPr marL="0" indent="0" algn="r">
              <a:buFont typeface="Georgia" pitchFamily="18" charset="0"/>
              <a:buChar char="—"/>
            </a:pPr>
            <a:r>
              <a:rPr lang="ru-RU" sz="2000" dirty="0">
                <a:solidFill>
                  <a:schemeClr val="accent2">
                    <a:lumMod val="75000"/>
                  </a:schemeClr>
                </a:solidFill>
                <a:latin typeface="Georgia" pitchFamily="18" charset="0"/>
              </a:rPr>
              <a:t>  Как убрать 4 палочки,</a:t>
            </a:r>
          </a:p>
          <a:p>
            <a:pPr marL="0" indent="0" algn="r">
              <a:buNone/>
            </a:pPr>
            <a:r>
              <a:rPr lang="ru-RU" sz="2000" dirty="0">
                <a:solidFill>
                  <a:schemeClr val="accent2">
                    <a:lumMod val="75000"/>
                  </a:schemeClr>
                </a:solidFill>
                <a:latin typeface="Georgia" pitchFamily="18" charset="0"/>
              </a:rPr>
              <a:t> чтобы осталось 3 квадрата?</a:t>
            </a:r>
          </a:p>
          <a:p>
            <a:pPr marL="0" indent="0" algn="ctr">
              <a:buNone/>
            </a:pPr>
            <a:endParaRPr lang="ru-RU" sz="2400" b="1" dirty="0">
              <a:solidFill>
                <a:srgbClr val="0033CC"/>
              </a:solidFill>
              <a:latin typeface="Georgia" pitchFamily="18" charset="0"/>
              <a:cs typeface="Times New Roman" pitchFamily="18" charset="0"/>
            </a:endParaRPr>
          </a:p>
        </p:txBody>
      </p:sp>
      <p:grpSp>
        <p:nvGrpSpPr>
          <p:cNvPr id="23" name="Группа 22"/>
          <p:cNvGrpSpPr/>
          <p:nvPr/>
        </p:nvGrpSpPr>
        <p:grpSpPr>
          <a:xfrm>
            <a:off x="1285852" y="2500306"/>
            <a:ext cx="1485900" cy="695325"/>
            <a:chOff x="1515770" y="2393156"/>
            <a:chExt cx="1485900" cy="695325"/>
          </a:xfrm>
        </p:grpSpPr>
        <p:cxnSp>
          <p:nvCxnSpPr>
            <p:cNvPr id="24" name="Прямая соединительная линия 23"/>
            <p:cNvCxnSpPr/>
            <p:nvPr/>
          </p:nvCxnSpPr>
          <p:spPr>
            <a:xfrm>
              <a:off x="1515770" y="2393156"/>
              <a:ext cx="923925" cy="66675"/>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1515770" y="2393156"/>
              <a:ext cx="581025" cy="600075"/>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6" name="Прямая соединительная линия 25"/>
            <p:cNvCxnSpPr/>
            <p:nvPr/>
          </p:nvCxnSpPr>
          <p:spPr>
            <a:xfrm flipH="1">
              <a:off x="2096795" y="2459831"/>
              <a:ext cx="342900" cy="53340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a:off x="2439695" y="2459831"/>
              <a:ext cx="561975" cy="62865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8" name="Прямая соединительная линия 27"/>
            <p:cNvCxnSpPr/>
            <p:nvPr/>
          </p:nvCxnSpPr>
          <p:spPr>
            <a:xfrm>
              <a:off x="2075205" y="3009106"/>
              <a:ext cx="923925" cy="66675"/>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grpSp>
      <p:grpSp>
        <p:nvGrpSpPr>
          <p:cNvPr id="39" name="Группа 38"/>
          <p:cNvGrpSpPr/>
          <p:nvPr/>
        </p:nvGrpSpPr>
        <p:grpSpPr>
          <a:xfrm>
            <a:off x="1643042" y="3857628"/>
            <a:ext cx="1465574" cy="707967"/>
            <a:chOff x="1706269" y="3547496"/>
            <a:chExt cx="1465574" cy="707967"/>
          </a:xfrm>
        </p:grpSpPr>
        <p:cxnSp>
          <p:nvCxnSpPr>
            <p:cNvPr id="31" name="Прямая соединительная линия 30"/>
            <p:cNvCxnSpPr/>
            <p:nvPr/>
          </p:nvCxnSpPr>
          <p:spPr>
            <a:xfrm flipH="1">
              <a:off x="2441636" y="3575580"/>
              <a:ext cx="342900" cy="646546"/>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grpSp>
          <p:nvGrpSpPr>
            <p:cNvPr id="38" name="Группа 37"/>
            <p:cNvGrpSpPr/>
            <p:nvPr/>
          </p:nvGrpSpPr>
          <p:grpSpPr>
            <a:xfrm>
              <a:off x="1706269" y="3547496"/>
              <a:ext cx="1465574" cy="707967"/>
              <a:chOff x="1706269" y="3547496"/>
              <a:chExt cx="1465574" cy="707967"/>
            </a:xfrm>
          </p:grpSpPr>
          <p:cxnSp>
            <p:nvCxnSpPr>
              <p:cNvPr id="29" name="Прямая соединительная линия 28"/>
              <p:cNvCxnSpPr/>
              <p:nvPr/>
            </p:nvCxnSpPr>
            <p:spPr>
              <a:xfrm>
                <a:off x="1706269" y="4255463"/>
                <a:ext cx="735367" cy="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p:nvPr/>
            </p:nvCxnSpPr>
            <p:spPr>
              <a:xfrm>
                <a:off x="1996782" y="3564467"/>
                <a:ext cx="444854" cy="657659"/>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a:off x="2397229" y="4255463"/>
                <a:ext cx="774614" cy="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a:off x="2798601" y="3575580"/>
                <a:ext cx="373242" cy="646546"/>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p:nvPr/>
            </p:nvCxnSpPr>
            <p:spPr>
              <a:xfrm flipH="1">
                <a:off x="1706269" y="3547496"/>
                <a:ext cx="325258" cy="707967"/>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5" name="Прямая соединительная линия 34"/>
              <p:cNvCxnSpPr/>
              <p:nvPr/>
            </p:nvCxnSpPr>
            <p:spPr>
              <a:xfrm flipH="1">
                <a:off x="2015074" y="3573016"/>
                <a:ext cx="769462" cy="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grpSp>
      </p:grpSp>
      <p:pic>
        <p:nvPicPr>
          <p:cNvPr id="41" name="Рисунок 40" descr="http://nii-evrika.ru/wp-content/uploads/2017/11/image015-1.jpg"/>
          <p:cNvPicPr/>
          <p:nvPr/>
        </p:nvPicPr>
        <p:blipFill rotWithShape="1">
          <a:blip r:embed="rId4">
            <a:extLst>
              <a:ext uri="{28A0092B-C50C-407E-A947-70E740481C1C}">
                <a14:useLocalDpi xmlns:a14="http://schemas.microsoft.com/office/drawing/2010/main" val="0"/>
              </a:ext>
            </a:extLst>
          </a:blip>
          <a:srcRect r="57500"/>
          <a:stretch/>
        </p:blipFill>
        <p:spPr bwMode="auto">
          <a:xfrm>
            <a:off x="1538046" y="5500702"/>
            <a:ext cx="2573910" cy="626830"/>
          </a:xfrm>
          <a:prstGeom prst="rect">
            <a:avLst/>
          </a:prstGeom>
          <a:noFill/>
          <a:ln>
            <a:noFill/>
          </a:ln>
          <a:extLst>
            <a:ext uri="{53640926-AAD7-44D8-BBD7-CCE9431645EC}">
              <a14:shadowObscured xmlns:a14="http://schemas.microsoft.com/office/drawing/2010/main"/>
            </a:ext>
          </a:extLst>
        </p:spPr>
      </p:pic>
      <p:pic>
        <p:nvPicPr>
          <p:cNvPr id="42" name="Рисунок 41" descr="http://nii-evrika.ru/wp-content/uploads/2017/11/image015-1.jpg"/>
          <p:cNvPicPr/>
          <p:nvPr/>
        </p:nvPicPr>
        <p:blipFill rotWithShape="1">
          <a:blip r:embed="rId4">
            <a:extLst>
              <a:ext uri="{28A0092B-C50C-407E-A947-70E740481C1C}">
                <a14:useLocalDpi xmlns:a14="http://schemas.microsoft.com/office/drawing/2010/main" val="0"/>
              </a:ext>
            </a:extLst>
          </a:blip>
          <a:srcRect l="57055" r="4719"/>
          <a:stretch/>
        </p:blipFill>
        <p:spPr bwMode="auto">
          <a:xfrm>
            <a:off x="1428728" y="5500702"/>
            <a:ext cx="2461116" cy="59323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17517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2000"/>
                                        <p:tgtEl>
                                          <p:spTgt spid="2">
                                            <p:txEl>
                                              <p:pRg st="1" end="1"/>
                                            </p:txEl>
                                          </p:spTgt>
                                        </p:tgtEl>
                                      </p:cBhvr>
                                    </p:animEffect>
                                    <p:anim calcmode="lin" valueType="num">
                                      <p:cBhvr>
                                        <p:cTn id="20" dur="2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2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fade">
                                      <p:cBhvr>
                                        <p:cTn id="26" dur="2000"/>
                                        <p:tgtEl>
                                          <p:spTgt spid="2">
                                            <p:txEl>
                                              <p:pRg st="2" end="2"/>
                                            </p:txEl>
                                          </p:spTgt>
                                        </p:tgtEl>
                                      </p:cBhvr>
                                    </p:animEffect>
                                    <p:anim calcmode="lin" valueType="num">
                                      <p:cBhvr>
                                        <p:cTn id="27" dur="2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8" dur="2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2000"/>
                                        <p:tgtEl>
                                          <p:spTgt spid="23"/>
                                        </p:tgtEl>
                                      </p:cBhvr>
                                    </p:animEffect>
                                    <p:anim calcmode="lin" valueType="num">
                                      <p:cBhvr>
                                        <p:cTn id="34" dur="2000" fill="hold"/>
                                        <p:tgtEl>
                                          <p:spTgt spid="23"/>
                                        </p:tgtEl>
                                        <p:attrNameLst>
                                          <p:attrName>ppt_x</p:attrName>
                                        </p:attrNameLst>
                                      </p:cBhvr>
                                      <p:tavLst>
                                        <p:tav tm="0">
                                          <p:val>
                                            <p:strVal val="#ppt_x"/>
                                          </p:val>
                                        </p:tav>
                                        <p:tav tm="100000">
                                          <p:val>
                                            <p:strVal val="#ppt_x"/>
                                          </p:val>
                                        </p:tav>
                                      </p:tavLst>
                                    </p:anim>
                                    <p:anim calcmode="lin" valueType="num">
                                      <p:cBhvr>
                                        <p:cTn id="35" dur="2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6" end="6"/>
                                            </p:txEl>
                                          </p:spTgt>
                                        </p:tgtEl>
                                        <p:attrNameLst>
                                          <p:attrName>style.visibility</p:attrName>
                                        </p:attrNameLst>
                                      </p:cBhvr>
                                      <p:to>
                                        <p:strVal val="visible"/>
                                      </p:to>
                                    </p:set>
                                    <p:animEffect transition="in" filter="fade">
                                      <p:cBhvr>
                                        <p:cTn id="40" dur="2000"/>
                                        <p:tgtEl>
                                          <p:spTgt spid="2">
                                            <p:txEl>
                                              <p:pRg st="6" end="6"/>
                                            </p:txEl>
                                          </p:spTgt>
                                        </p:tgtEl>
                                      </p:cBhvr>
                                    </p:animEffect>
                                    <p:anim calcmode="lin" valueType="num">
                                      <p:cBhvr>
                                        <p:cTn id="41" dur="2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2" dur="2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fade">
                                      <p:cBhvr>
                                        <p:cTn id="47" dur="1500"/>
                                        <p:tgtEl>
                                          <p:spTgt spid="39"/>
                                        </p:tgtEl>
                                      </p:cBhvr>
                                    </p:animEffect>
                                    <p:anim calcmode="lin" valueType="num">
                                      <p:cBhvr>
                                        <p:cTn id="48" dur="1500" fill="hold"/>
                                        <p:tgtEl>
                                          <p:spTgt spid="39"/>
                                        </p:tgtEl>
                                        <p:attrNameLst>
                                          <p:attrName>ppt_x</p:attrName>
                                        </p:attrNameLst>
                                      </p:cBhvr>
                                      <p:tavLst>
                                        <p:tav tm="0">
                                          <p:val>
                                            <p:strVal val="#ppt_x"/>
                                          </p:val>
                                        </p:tav>
                                        <p:tav tm="100000">
                                          <p:val>
                                            <p:strVal val="#ppt_x"/>
                                          </p:val>
                                        </p:tav>
                                      </p:tavLst>
                                    </p:anim>
                                    <p:anim calcmode="lin" valueType="num">
                                      <p:cBhvr>
                                        <p:cTn id="49" dur="15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2">
                                            <p:txEl>
                                              <p:pRg st="10" end="10"/>
                                            </p:txEl>
                                          </p:spTgt>
                                        </p:tgtEl>
                                        <p:attrNameLst>
                                          <p:attrName>style.visibility</p:attrName>
                                        </p:attrNameLst>
                                      </p:cBhvr>
                                      <p:to>
                                        <p:strVal val="visible"/>
                                      </p:to>
                                    </p:set>
                                    <p:animEffect transition="in" filter="fade">
                                      <p:cBhvr>
                                        <p:cTn id="54" dur="1000"/>
                                        <p:tgtEl>
                                          <p:spTgt spid="2">
                                            <p:txEl>
                                              <p:pRg st="10" end="10"/>
                                            </p:txEl>
                                          </p:spTgt>
                                        </p:tgtEl>
                                      </p:cBhvr>
                                    </p:animEffect>
                                    <p:anim calcmode="lin" valueType="num">
                                      <p:cBhvr>
                                        <p:cTn id="55"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56"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41"/>
                                        </p:tgtEl>
                                        <p:attrNameLst>
                                          <p:attrName>style.visibility</p:attrName>
                                        </p:attrNameLst>
                                      </p:cBhvr>
                                      <p:to>
                                        <p:strVal val="visible"/>
                                      </p:to>
                                    </p:set>
                                    <p:animEffect transition="in" filter="fade">
                                      <p:cBhvr>
                                        <p:cTn id="61" dur="1250"/>
                                        <p:tgtEl>
                                          <p:spTgt spid="41"/>
                                        </p:tgtEl>
                                      </p:cBhvr>
                                    </p:animEffect>
                                    <p:anim calcmode="lin" valueType="num">
                                      <p:cBhvr>
                                        <p:cTn id="62" dur="1250" fill="hold"/>
                                        <p:tgtEl>
                                          <p:spTgt spid="41"/>
                                        </p:tgtEl>
                                        <p:attrNameLst>
                                          <p:attrName>ppt_x</p:attrName>
                                        </p:attrNameLst>
                                      </p:cBhvr>
                                      <p:tavLst>
                                        <p:tav tm="0">
                                          <p:val>
                                            <p:strVal val="#ppt_x"/>
                                          </p:val>
                                        </p:tav>
                                        <p:tav tm="100000">
                                          <p:val>
                                            <p:strVal val="#ppt_x"/>
                                          </p:val>
                                        </p:tav>
                                      </p:tavLst>
                                    </p:anim>
                                    <p:anim calcmode="lin" valueType="num">
                                      <p:cBhvr>
                                        <p:cTn id="63" dur="125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2">
                                            <p:txEl>
                                              <p:pRg st="11" end="11"/>
                                            </p:txEl>
                                          </p:spTgt>
                                        </p:tgtEl>
                                        <p:attrNameLst>
                                          <p:attrName>style.visibility</p:attrName>
                                        </p:attrNameLst>
                                      </p:cBhvr>
                                      <p:to>
                                        <p:strVal val="visible"/>
                                      </p:to>
                                    </p:set>
                                    <p:animEffect transition="in" filter="fade">
                                      <p:cBhvr>
                                        <p:cTn id="68" dur="1000"/>
                                        <p:tgtEl>
                                          <p:spTgt spid="2">
                                            <p:txEl>
                                              <p:pRg st="11" end="11"/>
                                            </p:txEl>
                                          </p:spTgt>
                                        </p:tgtEl>
                                      </p:cBhvr>
                                    </p:animEffect>
                                    <p:anim calcmode="lin" valueType="num">
                                      <p:cBhvr>
                                        <p:cTn id="69"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2">
                                            <p:txEl>
                                              <p:pRg st="12" end="12"/>
                                            </p:txEl>
                                          </p:spTgt>
                                        </p:tgtEl>
                                        <p:attrNameLst>
                                          <p:attrName>style.visibility</p:attrName>
                                        </p:attrNameLst>
                                      </p:cBhvr>
                                      <p:to>
                                        <p:strVal val="visible"/>
                                      </p:to>
                                    </p:set>
                                    <p:animEffect transition="in" filter="fade">
                                      <p:cBhvr>
                                        <p:cTn id="73" dur="1000"/>
                                        <p:tgtEl>
                                          <p:spTgt spid="2">
                                            <p:txEl>
                                              <p:pRg st="12" end="12"/>
                                            </p:txEl>
                                          </p:spTgt>
                                        </p:tgtEl>
                                      </p:cBhvr>
                                    </p:animEffect>
                                    <p:anim calcmode="lin" valueType="num">
                                      <p:cBhvr>
                                        <p:cTn id="74"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75"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nodeType="clickEffect">
                                  <p:stCondLst>
                                    <p:cond delay="0"/>
                                  </p:stCondLst>
                                  <p:childTnLst>
                                    <p:set>
                                      <p:cBhvr>
                                        <p:cTn id="79" dur="1" fill="hold">
                                          <p:stCondLst>
                                            <p:cond delay="0"/>
                                          </p:stCondLst>
                                        </p:cTn>
                                        <p:tgtEl>
                                          <p:spTgt spid="42"/>
                                        </p:tgtEl>
                                        <p:attrNameLst>
                                          <p:attrName>style.visibility</p:attrName>
                                        </p:attrNameLst>
                                      </p:cBhvr>
                                      <p:to>
                                        <p:strVal val="visible"/>
                                      </p:to>
                                    </p:set>
                                    <p:animEffect transition="in" filter="fade">
                                      <p:cBhvr>
                                        <p:cTn id="80" dur="1000"/>
                                        <p:tgtEl>
                                          <p:spTgt spid="42"/>
                                        </p:tgtEl>
                                      </p:cBhvr>
                                    </p:animEffect>
                                    <p:anim calcmode="lin" valueType="num">
                                      <p:cBhvr>
                                        <p:cTn id="81" dur="1000" fill="hold"/>
                                        <p:tgtEl>
                                          <p:spTgt spid="42"/>
                                        </p:tgtEl>
                                        <p:attrNameLst>
                                          <p:attrName>ppt_x</p:attrName>
                                        </p:attrNameLst>
                                      </p:cBhvr>
                                      <p:tavLst>
                                        <p:tav tm="0">
                                          <p:val>
                                            <p:strVal val="#ppt_x"/>
                                          </p:val>
                                        </p:tav>
                                        <p:tav tm="100000">
                                          <p:val>
                                            <p:strVal val="#ppt_x"/>
                                          </p:val>
                                        </p:tav>
                                      </p:tavLst>
                                    </p:anim>
                                    <p:anim calcmode="lin" valueType="num">
                                      <p:cBhvr>
                                        <p:cTn id="82"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marL="0" indent="0" algn="l"/>
            <a:r>
              <a:rPr lang="ru-RU" sz="2800" b="1" dirty="0">
                <a:solidFill>
                  <a:srgbClr val="0033CC"/>
                </a:solidFill>
                <a:latin typeface="Georgia" pitchFamily="18" charset="0"/>
                <a:cs typeface="Times New Roman" pitchFamily="18" charset="0"/>
              </a:rPr>
              <a:t>Игры со счётными палочками:</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Объект 1"/>
          <p:cNvSpPr>
            <a:spLocks noGrp="1"/>
          </p:cNvSpPr>
          <p:nvPr>
            <p:ph idx="1"/>
          </p:nvPr>
        </p:nvSpPr>
        <p:spPr>
          <a:xfrm>
            <a:off x="445533" y="1074976"/>
            <a:ext cx="8014899" cy="5378359"/>
          </a:xfrm>
        </p:spPr>
        <p:txBody>
          <a:bodyPr/>
          <a:lstStyle/>
          <a:p>
            <a:pPr marL="0" indent="0">
              <a:spcBef>
                <a:spcPts val="1200"/>
              </a:spcBef>
              <a:buNone/>
            </a:pPr>
            <a:r>
              <a:rPr lang="ru-RU" sz="2800" b="1" dirty="0">
                <a:solidFill>
                  <a:schemeClr val="accent2">
                    <a:lumMod val="75000"/>
                  </a:schemeClr>
                </a:solidFill>
                <a:latin typeface="Georgia" pitchFamily="18" charset="0"/>
              </a:rPr>
              <a:t>Задачи на преобразование фигур:</a:t>
            </a:r>
          </a:p>
          <a:p>
            <a:pPr marL="0" indent="536575" algn="just">
              <a:spcBef>
                <a:spcPts val="0"/>
              </a:spcBef>
              <a:buNone/>
            </a:pPr>
            <a:r>
              <a:rPr lang="ru-RU" sz="2000" dirty="0">
                <a:solidFill>
                  <a:schemeClr val="accent2">
                    <a:lumMod val="75000"/>
                  </a:schemeClr>
                </a:solidFill>
                <a:latin typeface="Georgia" pitchFamily="18" charset="0"/>
              </a:rPr>
              <a:t>Упражнение «Что изменилось» помогает понять смысл преобразования фигур ( добавь/убери палочки так, чтобы…), как получилась другая фигура при неизменном количестве палочек?</a:t>
            </a:r>
          </a:p>
          <a:p>
            <a:pPr marL="0" indent="725488">
              <a:spcBef>
                <a:spcPts val="0"/>
              </a:spcBef>
              <a:buNone/>
            </a:pPr>
            <a:r>
              <a:rPr lang="ru-RU" sz="2000" dirty="0">
                <a:solidFill>
                  <a:schemeClr val="accent2">
                    <a:lumMod val="75000"/>
                  </a:schemeClr>
                </a:solidFill>
                <a:latin typeface="Georgia" pitchFamily="18" charset="0"/>
              </a:rPr>
              <a:t>- Выложи из палочек корову:</a:t>
            </a:r>
          </a:p>
          <a:p>
            <a:pPr marL="0" indent="725488" algn="r">
              <a:lnSpc>
                <a:spcPct val="90000"/>
              </a:lnSpc>
              <a:spcBef>
                <a:spcPts val="0"/>
              </a:spcBef>
              <a:buNone/>
            </a:pPr>
            <a:r>
              <a:rPr lang="ru-RU" sz="2000" dirty="0">
                <a:solidFill>
                  <a:schemeClr val="accent2">
                    <a:lumMod val="75000"/>
                  </a:schemeClr>
                </a:solidFill>
                <a:latin typeface="Georgia" pitchFamily="18" charset="0"/>
              </a:rPr>
              <a:t>-А как переложить </a:t>
            </a:r>
          </a:p>
          <a:p>
            <a:pPr marL="0" indent="725488" algn="r">
              <a:lnSpc>
                <a:spcPct val="90000"/>
              </a:lnSpc>
              <a:spcBef>
                <a:spcPts val="0"/>
              </a:spcBef>
              <a:buNone/>
            </a:pPr>
            <a:r>
              <a:rPr lang="ru-RU" sz="2000" dirty="0">
                <a:solidFill>
                  <a:schemeClr val="accent2">
                    <a:lumMod val="75000"/>
                  </a:schemeClr>
                </a:solidFill>
                <a:latin typeface="Georgia" pitchFamily="18" charset="0"/>
              </a:rPr>
              <a:t>3 палочки так,</a:t>
            </a:r>
          </a:p>
          <a:p>
            <a:pPr marL="0" indent="725488" algn="r">
              <a:lnSpc>
                <a:spcPct val="90000"/>
              </a:lnSpc>
              <a:spcBef>
                <a:spcPts val="0"/>
              </a:spcBef>
              <a:buNone/>
            </a:pPr>
            <a:r>
              <a:rPr lang="ru-RU" sz="2000" dirty="0">
                <a:solidFill>
                  <a:schemeClr val="accent2">
                    <a:lumMod val="75000"/>
                  </a:schemeClr>
                </a:solidFill>
                <a:latin typeface="Georgia" pitchFamily="18" charset="0"/>
              </a:rPr>
              <a:t> чтобы корова </a:t>
            </a:r>
          </a:p>
          <a:p>
            <a:pPr marL="0" indent="725488" algn="r">
              <a:lnSpc>
                <a:spcPct val="90000"/>
              </a:lnSpc>
              <a:spcBef>
                <a:spcPts val="0"/>
              </a:spcBef>
              <a:buNone/>
            </a:pPr>
            <a:r>
              <a:rPr lang="ru-RU" sz="2000" dirty="0">
                <a:solidFill>
                  <a:schemeClr val="accent2">
                    <a:lumMod val="75000"/>
                  </a:schemeClr>
                </a:solidFill>
                <a:latin typeface="Georgia" pitchFamily="18" charset="0"/>
              </a:rPr>
              <a:t>взмахнула хвостом</a:t>
            </a:r>
          </a:p>
          <a:p>
            <a:pPr marL="0" indent="725488" algn="r">
              <a:lnSpc>
                <a:spcPct val="90000"/>
              </a:lnSpc>
              <a:spcBef>
                <a:spcPts val="0"/>
              </a:spcBef>
              <a:buNone/>
            </a:pPr>
            <a:r>
              <a:rPr lang="ru-RU" sz="2000" dirty="0">
                <a:solidFill>
                  <a:schemeClr val="accent2">
                    <a:lumMod val="75000"/>
                  </a:schemeClr>
                </a:solidFill>
                <a:latin typeface="Georgia" pitchFamily="18" charset="0"/>
              </a:rPr>
              <a:t> и оглянулась?</a:t>
            </a:r>
            <a:endParaRPr lang="ru-RU" sz="2000" b="1" dirty="0">
              <a:solidFill>
                <a:schemeClr val="accent2">
                  <a:lumMod val="75000"/>
                </a:schemeClr>
              </a:solidFill>
              <a:latin typeface="Georgia" pitchFamily="18" charset="0"/>
            </a:endParaRPr>
          </a:p>
          <a:p>
            <a:pPr marL="0" indent="539750" algn="just">
              <a:spcBef>
                <a:spcPts val="1200"/>
              </a:spcBef>
              <a:buNone/>
            </a:pPr>
            <a:r>
              <a:rPr lang="ru-RU" sz="2000" b="1" dirty="0">
                <a:solidFill>
                  <a:schemeClr val="accent2">
                    <a:lumMod val="75000"/>
                  </a:schemeClr>
                </a:solidFill>
                <a:latin typeface="Georgia" pitchFamily="18" charset="0"/>
              </a:rPr>
              <a:t> </a:t>
            </a:r>
            <a:endParaRPr lang="ru-RU" sz="2000" b="1" dirty="0">
              <a:solidFill>
                <a:schemeClr val="accent2">
                  <a:lumMod val="75000"/>
                </a:schemeClr>
              </a:solidFill>
              <a:latin typeface="Georgia" pitchFamily="18" charset="0"/>
              <a:cs typeface="Times New Roman" pitchFamily="18" charset="0"/>
            </a:endParaRPr>
          </a:p>
          <a:p>
            <a:pPr marL="0" indent="0" algn="ctr">
              <a:buNone/>
            </a:pPr>
            <a:endParaRPr lang="ru-RU" sz="2400" b="1" dirty="0">
              <a:solidFill>
                <a:srgbClr val="0033CC"/>
              </a:solidFill>
              <a:latin typeface="Georgia" pitchFamily="18" charset="0"/>
              <a:cs typeface="Times New Roman" pitchFamily="18" charset="0"/>
            </a:endParaRPr>
          </a:p>
        </p:txBody>
      </p:sp>
      <p:pic>
        <p:nvPicPr>
          <p:cNvPr id="15" name="Рисунок 14" descr="http://nii-evrika.ru/wp-content/uploads/2017/11/image017-1.jpg"/>
          <p:cNvPicPr/>
          <p:nvPr/>
        </p:nvPicPr>
        <p:blipFill rotWithShape="1">
          <a:blip r:embed="rId4">
            <a:extLst>
              <a:ext uri="{28A0092B-C50C-407E-A947-70E740481C1C}">
                <a14:useLocalDpi xmlns:a14="http://schemas.microsoft.com/office/drawing/2010/main" val="0"/>
              </a:ext>
            </a:extLst>
          </a:blip>
          <a:srcRect r="55333"/>
          <a:stretch/>
        </p:blipFill>
        <p:spPr bwMode="auto">
          <a:xfrm>
            <a:off x="1715566" y="2810047"/>
            <a:ext cx="3318516" cy="2847980"/>
          </a:xfrm>
          <a:prstGeom prst="rect">
            <a:avLst/>
          </a:prstGeom>
          <a:noFill/>
          <a:ln>
            <a:noFill/>
          </a:ln>
          <a:extLst>
            <a:ext uri="{53640926-AAD7-44D8-BBD7-CCE9431645EC}">
              <a14:shadowObscured xmlns:a14="http://schemas.microsoft.com/office/drawing/2010/main"/>
            </a:ext>
          </a:extLst>
        </p:spPr>
      </p:pic>
      <p:pic>
        <p:nvPicPr>
          <p:cNvPr id="22" name="Рисунок 21" descr="http://nii-evrika.ru/wp-content/uploads/2017/11/image017-1.jpg"/>
          <p:cNvPicPr/>
          <p:nvPr/>
        </p:nvPicPr>
        <p:blipFill rotWithShape="1">
          <a:blip r:embed="rId4">
            <a:extLst>
              <a:ext uri="{28A0092B-C50C-407E-A947-70E740481C1C}">
                <a14:useLocalDpi xmlns:a14="http://schemas.microsoft.com/office/drawing/2010/main" val="0"/>
              </a:ext>
            </a:extLst>
          </a:blip>
          <a:srcRect l="44333" r="9824"/>
          <a:stretch/>
        </p:blipFill>
        <p:spPr bwMode="auto">
          <a:xfrm>
            <a:off x="1682708" y="2810047"/>
            <a:ext cx="3384232" cy="282986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10096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2000"/>
                                        <p:tgtEl>
                                          <p:spTgt spid="4"/>
                                        </p:tgtEl>
                                      </p:cBhvr>
                                    </p:animEffect>
                                  </p:childTnLst>
                                </p:cTn>
                              </p:par>
                            </p:childTnLst>
                          </p:cTn>
                        </p:par>
                        <p:par>
                          <p:cTn id="8" fill="hold">
                            <p:stCondLst>
                              <p:cond delay="2500"/>
                            </p:stCondLst>
                            <p:childTnLst>
                              <p:par>
                                <p:cTn id="9" presetID="47" presetClass="entr" presetSubtype="0" fill="hold" grpId="0" nodeType="afterEffect">
                                  <p:stCondLst>
                                    <p:cond delay="50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anim calcmode="lin" valueType="num">
                                      <p:cBhvr>
                                        <p:cTn id="1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4000"/>
                            </p:stCondLst>
                            <p:childTnLst>
                              <p:par>
                                <p:cTn id="15" presetID="42" presetClass="entr" presetSubtype="0" fill="hold" grpId="0" nodeType="after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50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1500"/>
                                        <p:tgtEl>
                                          <p:spTgt spid="15"/>
                                        </p:tgtEl>
                                      </p:cBhvr>
                                    </p:animEffect>
                                    <p:anim calcmode="lin" valueType="num">
                                      <p:cBhvr>
                                        <p:cTn id="32" dur="1500" fill="hold"/>
                                        <p:tgtEl>
                                          <p:spTgt spid="15"/>
                                        </p:tgtEl>
                                        <p:attrNameLst>
                                          <p:attrName>ppt_x</p:attrName>
                                        </p:attrNameLst>
                                      </p:cBhvr>
                                      <p:tavLst>
                                        <p:tav tm="0">
                                          <p:val>
                                            <p:strVal val="#ppt_x"/>
                                          </p:val>
                                        </p:tav>
                                        <p:tav tm="100000">
                                          <p:val>
                                            <p:strVal val="#ppt_x"/>
                                          </p:val>
                                        </p:tav>
                                      </p:tavLst>
                                    </p:anim>
                                    <p:anim calcmode="lin" valueType="num">
                                      <p:cBhvr>
                                        <p:cTn id="33" dur="15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500"/>
                                  </p:stCondLst>
                                  <p:childTnLst>
                                    <p:set>
                                      <p:cBhvr>
                                        <p:cTn id="37" dur="1" fill="hold">
                                          <p:stCondLst>
                                            <p:cond delay="0"/>
                                          </p:stCondLst>
                                        </p:cTn>
                                        <p:tgtEl>
                                          <p:spTgt spid="2">
                                            <p:txEl>
                                              <p:pRg st="3" end="3"/>
                                            </p:txEl>
                                          </p:spTgt>
                                        </p:tgtEl>
                                        <p:attrNameLst>
                                          <p:attrName>style.visibility</p:attrName>
                                        </p:attrNameLst>
                                      </p:cBhvr>
                                      <p:to>
                                        <p:strVal val="visible"/>
                                      </p:to>
                                    </p:set>
                                    <p:animEffect transition="in" filter="fade">
                                      <p:cBhvr>
                                        <p:cTn id="38" dur="1000"/>
                                        <p:tgtEl>
                                          <p:spTgt spid="2">
                                            <p:txEl>
                                              <p:pRg st="3" end="3"/>
                                            </p:txEl>
                                          </p:spTgt>
                                        </p:tgtEl>
                                      </p:cBhvr>
                                    </p:animEffect>
                                    <p:anim calcmode="lin" valueType="num">
                                      <p:cBhvr>
                                        <p:cTn id="3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41" fill="hold">
                            <p:stCondLst>
                              <p:cond delay="1500"/>
                            </p:stCondLst>
                            <p:childTnLst>
                              <p:par>
                                <p:cTn id="42" presetID="42" presetClass="entr" presetSubtype="0" fill="hold" grpId="0" nodeType="afterEffect">
                                  <p:stCondLst>
                                    <p:cond delay="0"/>
                                  </p:stCondLst>
                                  <p:childTnLst>
                                    <p:set>
                                      <p:cBhvr>
                                        <p:cTn id="43" dur="1" fill="hold">
                                          <p:stCondLst>
                                            <p:cond delay="0"/>
                                          </p:stCondLst>
                                        </p:cTn>
                                        <p:tgtEl>
                                          <p:spTgt spid="2">
                                            <p:txEl>
                                              <p:pRg st="4" end="4"/>
                                            </p:txEl>
                                          </p:spTgt>
                                        </p:tgtEl>
                                        <p:attrNameLst>
                                          <p:attrName>style.visibility</p:attrName>
                                        </p:attrNameLst>
                                      </p:cBhvr>
                                      <p:to>
                                        <p:strVal val="visible"/>
                                      </p:to>
                                    </p:set>
                                    <p:animEffect transition="in" filter="fade">
                                      <p:cBhvr>
                                        <p:cTn id="44" dur="1000"/>
                                        <p:tgtEl>
                                          <p:spTgt spid="2">
                                            <p:txEl>
                                              <p:pRg st="4" end="4"/>
                                            </p:txEl>
                                          </p:spTgt>
                                        </p:tgtEl>
                                      </p:cBhvr>
                                    </p:animEffect>
                                    <p:anim calcmode="lin" valueType="num">
                                      <p:cBhvr>
                                        <p:cTn id="45"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47" fill="hold">
                            <p:stCondLst>
                              <p:cond delay="2500"/>
                            </p:stCondLst>
                            <p:childTnLst>
                              <p:par>
                                <p:cTn id="48" presetID="42" presetClass="entr" presetSubtype="0" fill="hold" grpId="0" nodeType="afterEffect">
                                  <p:stCondLst>
                                    <p:cond delay="0"/>
                                  </p:stCondLst>
                                  <p:childTnLst>
                                    <p:set>
                                      <p:cBhvr>
                                        <p:cTn id="49" dur="1" fill="hold">
                                          <p:stCondLst>
                                            <p:cond delay="0"/>
                                          </p:stCondLst>
                                        </p:cTn>
                                        <p:tgtEl>
                                          <p:spTgt spid="2">
                                            <p:txEl>
                                              <p:pRg st="5" end="5"/>
                                            </p:txEl>
                                          </p:spTgt>
                                        </p:tgtEl>
                                        <p:attrNameLst>
                                          <p:attrName>style.visibility</p:attrName>
                                        </p:attrNameLst>
                                      </p:cBhvr>
                                      <p:to>
                                        <p:strVal val="visible"/>
                                      </p:to>
                                    </p:set>
                                    <p:animEffect transition="in" filter="fade">
                                      <p:cBhvr>
                                        <p:cTn id="50" dur="1000"/>
                                        <p:tgtEl>
                                          <p:spTgt spid="2">
                                            <p:txEl>
                                              <p:pRg st="5" end="5"/>
                                            </p:txEl>
                                          </p:spTgt>
                                        </p:tgtEl>
                                      </p:cBhvr>
                                    </p:animEffect>
                                    <p:anim calcmode="lin" valueType="num">
                                      <p:cBhvr>
                                        <p:cTn id="51"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52"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par>
                          <p:cTn id="53" fill="hold">
                            <p:stCondLst>
                              <p:cond delay="3500"/>
                            </p:stCondLst>
                            <p:childTnLst>
                              <p:par>
                                <p:cTn id="54" presetID="42" presetClass="entr" presetSubtype="0" fill="hold" grpId="0" nodeType="afterEffect">
                                  <p:stCondLst>
                                    <p:cond delay="0"/>
                                  </p:stCondLst>
                                  <p:childTnLst>
                                    <p:set>
                                      <p:cBhvr>
                                        <p:cTn id="55" dur="1" fill="hold">
                                          <p:stCondLst>
                                            <p:cond delay="0"/>
                                          </p:stCondLst>
                                        </p:cTn>
                                        <p:tgtEl>
                                          <p:spTgt spid="2">
                                            <p:txEl>
                                              <p:pRg st="6" end="6"/>
                                            </p:txEl>
                                          </p:spTgt>
                                        </p:tgtEl>
                                        <p:attrNameLst>
                                          <p:attrName>style.visibility</p:attrName>
                                        </p:attrNameLst>
                                      </p:cBhvr>
                                      <p:to>
                                        <p:strVal val="visible"/>
                                      </p:to>
                                    </p:set>
                                    <p:animEffect transition="in" filter="fade">
                                      <p:cBhvr>
                                        <p:cTn id="56" dur="1000"/>
                                        <p:tgtEl>
                                          <p:spTgt spid="2">
                                            <p:txEl>
                                              <p:pRg st="6" end="6"/>
                                            </p:txEl>
                                          </p:spTgt>
                                        </p:tgtEl>
                                      </p:cBhvr>
                                    </p:animEffect>
                                    <p:anim calcmode="lin" valueType="num">
                                      <p:cBhvr>
                                        <p:cTn id="57"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par>
                          <p:cTn id="59" fill="hold">
                            <p:stCondLst>
                              <p:cond delay="4500"/>
                            </p:stCondLst>
                            <p:childTnLst>
                              <p:par>
                                <p:cTn id="60" presetID="42" presetClass="entr" presetSubtype="0" fill="hold" grpId="0" nodeType="afterEffect">
                                  <p:stCondLst>
                                    <p:cond delay="0"/>
                                  </p:stCondLst>
                                  <p:childTnLst>
                                    <p:set>
                                      <p:cBhvr>
                                        <p:cTn id="61" dur="1" fill="hold">
                                          <p:stCondLst>
                                            <p:cond delay="0"/>
                                          </p:stCondLst>
                                        </p:cTn>
                                        <p:tgtEl>
                                          <p:spTgt spid="2">
                                            <p:txEl>
                                              <p:pRg st="7" end="7"/>
                                            </p:txEl>
                                          </p:spTgt>
                                        </p:tgtEl>
                                        <p:attrNameLst>
                                          <p:attrName>style.visibility</p:attrName>
                                        </p:attrNameLst>
                                      </p:cBhvr>
                                      <p:to>
                                        <p:strVal val="visible"/>
                                      </p:to>
                                    </p:set>
                                    <p:animEffect transition="in" filter="fade">
                                      <p:cBhvr>
                                        <p:cTn id="62" dur="1000"/>
                                        <p:tgtEl>
                                          <p:spTgt spid="2">
                                            <p:txEl>
                                              <p:pRg st="7" end="7"/>
                                            </p:txEl>
                                          </p:spTgt>
                                        </p:tgtEl>
                                      </p:cBhvr>
                                    </p:animEffect>
                                    <p:anim calcmode="lin" valueType="num">
                                      <p:cBhvr>
                                        <p:cTn id="6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par>
                          <p:cTn id="65" fill="hold">
                            <p:stCondLst>
                              <p:cond delay="5500"/>
                            </p:stCondLst>
                            <p:childTnLst>
                              <p:par>
                                <p:cTn id="66" presetID="42" presetClass="entr" presetSubtype="0" fill="hold" nodeType="after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1500"/>
                                        <p:tgtEl>
                                          <p:spTgt spid="22"/>
                                        </p:tgtEl>
                                      </p:cBhvr>
                                    </p:animEffect>
                                    <p:anim calcmode="lin" valueType="num">
                                      <p:cBhvr>
                                        <p:cTn id="69" dur="1500" fill="hold"/>
                                        <p:tgtEl>
                                          <p:spTgt spid="22"/>
                                        </p:tgtEl>
                                        <p:attrNameLst>
                                          <p:attrName>ppt_x</p:attrName>
                                        </p:attrNameLst>
                                      </p:cBhvr>
                                      <p:tavLst>
                                        <p:tav tm="0">
                                          <p:val>
                                            <p:strVal val="#ppt_x"/>
                                          </p:val>
                                        </p:tav>
                                        <p:tav tm="100000">
                                          <p:val>
                                            <p:strVal val="#ppt_x"/>
                                          </p:val>
                                        </p:tav>
                                      </p:tavLst>
                                    </p:anim>
                                    <p:anim calcmode="lin" valueType="num">
                                      <p:cBhvr>
                                        <p:cTn id="70" dur="15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marL="0" indent="0" algn="l"/>
            <a:r>
              <a:rPr lang="ru-RU" sz="2800" b="1" dirty="0">
                <a:solidFill>
                  <a:srgbClr val="0033CC"/>
                </a:solidFill>
                <a:latin typeface="Georgia" pitchFamily="18" charset="0"/>
                <a:cs typeface="Times New Roman" pitchFamily="18" charset="0"/>
              </a:rPr>
              <a:t>Нарисуй недостающую фигуру:</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aphicFrame>
        <p:nvGraphicFramePr>
          <p:cNvPr id="20" name="Таблица 19"/>
          <p:cNvGraphicFramePr>
            <a:graphicFrameLocks noGrp="1"/>
          </p:cNvGraphicFramePr>
          <p:nvPr/>
        </p:nvGraphicFramePr>
        <p:xfrm>
          <a:off x="1428728" y="1357298"/>
          <a:ext cx="4860000" cy="4860000"/>
        </p:xfrm>
        <a:graphic>
          <a:graphicData uri="http://schemas.openxmlformats.org/drawingml/2006/table">
            <a:tbl>
              <a:tblPr firstRow="1" bandRow="1">
                <a:tableStyleId>{5C22544A-7EE6-4342-B048-85BDC9FD1C3A}</a:tableStyleId>
              </a:tblPr>
              <a:tblGrid>
                <a:gridCol w="1620000">
                  <a:extLst>
                    <a:ext uri="{9D8B030D-6E8A-4147-A177-3AD203B41FA5}">
                      <a16:colId xmlns:a16="http://schemas.microsoft.com/office/drawing/2014/main" val="20000"/>
                    </a:ext>
                  </a:extLst>
                </a:gridCol>
                <a:gridCol w="1620000">
                  <a:extLst>
                    <a:ext uri="{9D8B030D-6E8A-4147-A177-3AD203B41FA5}">
                      <a16:colId xmlns:a16="http://schemas.microsoft.com/office/drawing/2014/main" val="20001"/>
                    </a:ext>
                  </a:extLst>
                </a:gridCol>
                <a:gridCol w="1620000">
                  <a:extLst>
                    <a:ext uri="{9D8B030D-6E8A-4147-A177-3AD203B41FA5}">
                      <a16:colId xmlns:a16="http://schemas.microsoft.com/office/drawing/2014/main" val="20002"/>
                    </a:ext>
                  </a:extLst>
                </a:gridCol>
              </a:tblGrid>
              <a:tr h="162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20000">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20000">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6600" b="1" dirty="0">
                          <a:solidFill>
                            <a:schemeClr val="accent2">
                              <a:lumMod val="75000"/>
                            </a:schemeClr>
                          </a:solidFill>
                          <a:latin typeface="Georgia"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pSp>
        <p:nvGrpSpPr>
          <p:cNvPr id="1026" name="Group 2"/>
          <p:cNvGrpSpPr>
            <a:grpSpLocks/>
          </p:cNvGrpSpPr>
          <p:nvPr/>
        </p:nvGrpSpPr>
        <p:grpSpPr bwMode="auto">
          <a:xfrm>
            <a:off x="1714480" y="1571612"/>
            <a:ext cx="879461" cy="1247997"/>
            <a:chOff x="2250" y="1365"/>
            <a:chExt cx="1575" cy="2235"/>
          </a:xfrm>
          <a:solidFill>
            <a:schemeClr val="accent2">
              <a:lumMod val="40000"/>
              <a:lumOff val="60000"/>
            </a:schemeClr>
          </a:solidFill>
        </p:grpSpPr>
        <p:cxnSp>
          <p:nvCxnSpPr>
            <p:cNvPr id="1027" name="AutoShape 3"/>
            <p:cNvCxnSpPr>
              <a:cxnSpLocks noChangeShapeType="1"/>
            </p:cNvCxnSpPr>
            <p:nvPr/>
          </p:nvCxnSpPr>
          <p:spPr bwMode="auto">
            <a:xfrm>
              <a:off x="2250" y="1365"/>
              <a:ext cx="15" cy="2235"/>
            </a:xfrm>
            <a:prstGeom prst="straightConnector1">
              <a:avLst/>
            </a:prstGeom>
            <a:grpFill/>
            <a:ln w="76200">
              <a:solidFill>
                <a:srgbClr val="243F60"/>
              </a:solidFill>
              <a:round/>
              <a:headEnd/>
              <a:tailEnd/>
            </a:ln>
          </p:spPr>
        </p:cxnSp>
        <p:sp>
          <p:nvSpPr>
            <p:cNvPr id="1028" name="AutoShape 4"/>
            <p:cNvSpPr>
              <a:spLocks noChangeArrowheads="1"/>
            </p:cNvSpPr>
            <p:nvPr/>
          </p:nvSpPr>
          <p:spPr bwMode="auto">
            <a:xfrm rot="5400000">
              <a:off x="2422" y="1208"/>
              <a:ext cx="1245" cy="1560"/>
            </a:xfrm>
            <a:prstGeom prst="triangle">
              <a:avLst>
                <a:gd name="adj" fmla="val 50000"/>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7" name="Группа 46"/>
          <p:cNvGrpSpPr/>
          <p:nvPr/>
        </p:nvGrpSpPr>
        <p:grpSpPr>
          <a:xfrm>
            <a:off x="1714480" y="3286124"/>
            <a:ext cx="862709" cy="1186574"/>
            <a:chOff x="1714480" y="3500438"/>
            <a:chExt cx="862709" cy="1186574"/>
          </a:xfrm>
        </p:grpSpPr>
        <p:cxnSp>
          <p:nvCxnSpPr>
            <p:cNvPr id="1030" name="AutoShape 6"/>
            <p:cNvCxnSpPr>
              <a:cxnSpLocks noChangeShapeType="1"/>
            </p:cNvCxnSpPr>
            <p:nvPr/>
          </p:nvCxnSpPr>
          <p:spPr bwMode="auto">
            <a:xfrm>
              <a:off x="1714480" y="3505466"/>
              <a:ext cx="8376" cy="1181546"/>
            </a:xfrm>
            <a:prstGeom prst="straightConnector1">
              <a:avLst/>
            </a:prstGeom>
            <a:solidFill>
              <a:schemeClr val="accent2">
                <a:lumMod val="40000"/>
                <a:lumOff val="60000"/>
              </a:schemeClr>
            </a:solidFill>
            <a:ln w="76200">
              <a:solidFill>
                <a:srgbClr val="243F60"/>
              </a:solidFill>
              <a:round/>
              <a:headEnd/>
              <a:tailEnd/>
            </a:ln>
          </p:spPr>
        </p:cxnSp>
        <p:sp>
          <p:nvSpPr>
            <p:cNvPr id="1031" name="Rectangle 7"/>
            <p:cNvSpPr>
              <a:spLocks noChangeArrowheads="1"/>
            </p:cNvSpPr>
            <p:nvPr/>
          </p:nvSpPr>
          <p:spPr bwMode="auto">
            <a:xfrm>
              <a:off x="1714480" y="3505466"/>
              <a:ext cx="862709" cy="623454"/>
            </a:xfrm>
            <a:prstGeom prst="rect">
              <a:avLst/>
            </a:prstGeom>
            <a:solidFill>
              <a:schemeClr val="accent2">
                <a:lumMod val="40000"/>
                <a:lumOff val="6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1032" name="AutoShape 8"/>
            <p:cNvSpPr>
              <a:spLocks noChangeArrowheads="1"/>
            </p:cNvSpPr>
            <p:nvPr/>
          </p:nvSpPr>
          <p:spPr bwMode="auto">
            <a:xfrm rot="16200000">
              <a:off x="2005810" y="3557541"/>
              <a:ext cx="628482" cy="514275"/>
            </a:xfrm>
            <a:prstGeom prst="triangle">
              <a:avLst>
                <a:gd name="adj" fmla="val 50000"/>
              </a:avLst>
            </a:prstGeom>
            <a:solidFill>
              <a:schemeClr val="bg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033" name="Group 9"/>
          <p:cNvGrpSpPr>
            <a:grpSpLocks/>
          </p:cNvGrpSpPr>
          <p:nvPr/>
        </p:nvGrpSpPr>
        <p:grpSpPr bwMode="auto">
          <a:xfrm>
            <a:off x="1785918" y="4857760"/>
            <a:ext cx="862709" cy="1180990"/>
            <a:chOff x="2241" y="7074"/>
            <a:chExt cx="1545" cy="2115"/>
          </a:xfrm>
          <a:solidFill>
            <a:schemeClr val="accent2">
              <a:lumMod val="40000"/>
              <a:lumOff val="60000"/>
            </a:schemeClr>
          </a:solidFill>
        </p:grpSpPr>
        <p:cxnSp>
          <p:nvCxnSpPr>
            <p:cNvPr id="1034" name="AutoShape 10"/>
            <p:cNvCxnSpPr>
              <a:cxnSpLocks noChangeShapeType="1"/>
            </p:cNvCxnSpPr>
            <p:nvPr/>
          </p:nvCxnSpPr>
          <p:spPr bwMode="auto">
            <a:xfrm>
              <a:off x="2241" y="7074"/>
              <a:ext cx="15" cy="2115"/>
            </a:xfrm>
            <a:prstGeom prst="straightConnector1">
              <a:avLst/>
            </a:prstGeom>
            <a:grpFill/>
            <a:ln w="76200">
              <a:solidFill>
                <a:srgbClr val="243F60"/>
              </a:solidFill>
              <a:round/>
              <a:headEnd/>
              <a:tailEnd/>
            </a:ln>
          </p:spPr>
        </p:cxnSp>
        <p:sp>
          <p:nvSpPr>
            <p:cNvPr id="1035" name="Rectangle 11"/>
            <p:cNvSpPr>
              <a:spLocks noChangeArrowheads="1"/>
            </p:cNvSpPr>
            <p:nvPr/>
          </p:nvSpPr>
          <p:spPr bwMode="auto">
            <a:xfrm>
              <a:off x="2241" y="7074"/>
              <a:ext cx="1545" cy="1116"/>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036" name="Group 12"/>
          <p:cNvGrpSpPr>
            <a:grpSpLocks/>
          </p:cNvGrpSpPr>
          <p:nvPr/>
        </p:nvGrpSpPr>
        <p:grpSpPr bwMode="auto">
          <a:xfrm>
            <a:off x="3348726" y="3286124"/>
            <a:ext cx="880366" cy="1249281"/>
            <a:chOff x="5160" y="4230"/>
            <a:chExt cx="1575" cy="2235"/>
          </a:xfrm>
          <a:solidFill>
            <a:schemeClr val="accent2">
              <a:lumMod val="40000"/>
              <a:lumOff val="60000"/>
            </a:schemeClr>
          </a:solidFill>
        </p:grpSpPr>
        <p:cxnSp>
          <p:nvCxnSpPr>
            <p:cNvPr id="1037" name="AutoShape 13"/>
            <p:cNvCxnSpPr>
              <a:cxnSpLocks noChangeShapeType="1"/>
            </p:cNvCxnSpPr>
            <p:nvPr/>
          </p:nvCxnSpPr>
          <p:spPr bwMode="auto">
            <a:xfrm>
              <a:off x="5160" y="4230"/>
              <a:ext cx="15" cy="2235"/>
            </a:xfrm>
            <a:prstGeom prst="straightConnector1">
              <a:avLst/>
            </a:prstGeom>
            <a:grpFill/>
            <a:ln w="76200">
              <a:solidFill>
                <a:srgbClr val="243F60"/>
              </a:solidFill>
              <a:round/>
              <a:headEnd/>
              <a:tailEnd/>
            </a:ln>
          </p:spPr>
        </p:cxnSp>
        <p:sp>
          <p:nvSpPr>
            <p:cNvPr id="1038" name="AutoShape 14"/>
            <p:cNvSpPr>
              <a:spLocks noChangeArrowheads="1"/>
            </p:cNvSpPr>
            <p:nvPr/>
          </p:nvSpPr>
          <p:spPr bwMode="auto">
            <a:xfrm rot="5400000">
              <a:off x="5332" y="4073"/>
              <a:ext cx="1245" cy="1560"/>
            </a:xfrm>
            <a:prstGeom prst="triangle">
              <a:avLst>
                <a:gd name="adj" fmla="val 50000"/>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039" name="Group 15"/>
          <p:cNvGrpSpPr>
            <a:grpSpLocks/>
          </p:cNvGrpSpPr>
          <p:nvPr/>
        </p:nvGrpSpPr>
        <p:grpSpPr bwMode="auto">
          <a:xfrm>
            <a:off x="3361294" y="1571612"/>
            <a:ext cx="871982" cy="1182206"/>
            <a:chOff x="5175" y="1485"/>
            <a:chExt cx="1560" cy="2115"/>
          </a:xfrm>
          <a:solidFill>
            <a:schemeClr val="accent2">
              <a:lumMod val="40000"/>
              <a:lumOff val="60000"/>
            </a:schemeClr>
          </a:solidFill>
        </p:grpSpPr>
        <p:cxnSp>
          <p:nvCxnSpPr>
            <p:cNvPr id="1040" name="AutoShape 16"/>
            <p:cNvCxnSpPr>
              <a:cxnSpLocks noChangeShapeType="1"/>
            </p:cNvCxnSpPr>
            <p:nvPr/>
          </p:nvCxnSpPr>
          <p:spPr bwMode="auto">
            <a:xfrm>
              <a:off x="5175" y="1485"/>
              <a:ext cx="15" cy="2115"/>
            </a:xfrm>
            <a:prstGeom prst="straightConnector1">
              <a:avLst/>
            </a:prstGeom>
            <a:grpFill/>
            <a:ln w="76200">
              <a:solidFill>
                <a:srgbClr val="243F60"/>
              </a:solidFill>
              <a:round/>
              <a:headEnd/>
              <a:tailEnd/>
            </a:ln>
          </p:spPr>
        </p:cxnSp>
        <p:sp>
          <p:nvSpPr>
            <p:cNvPr id="1041" name="Rectangle 17"/>
            <p:cNvSpPr>
              <a:spLocks noChangeArrowheads="1"/>
            </p:cNvSpPr>
            <p:nvPr/>
          </p:nvSpPr>
          <p:spPr bwMode="auto">
            <a:xfrm>
              <a:off x="5190" y="1494"/>
              <a:ext cx="1545" cy="1116"/>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8" name="Группа 47"/>
          <p:cNvGrpSpPr/>
          <p:nvPr/>
        </p:nvGrpSpPr>
        <p:grpSpPr>
          <a:xfrm>
            <a:off x="3392829" y="7000899"/>
            <a:ext cx="863597" cy="1187796"/>
            <a:chOff x="3392829" y="7215213"/>
            <a:chExt cx="863597" cy="1187796"/>
          </a:xfrm>
        </p:grpSpPr>
        <p:sp>
          <p:nvSpPr>
            <p:cNvPr id="1043" name="Rectangle 19"/>
            <p:cNvSpPr>
              <a:spLocks noChangeArrowheads="1"/>
            </p:cNvSpPr>
            <p:nvPr/>
          </p:nvSpPr>
          <p:spPr bwMode="auto">
            <a:xfrm>
              <a:off x="3392829" y="7220247"/>
              <a:ext cx="863597" cy="624096"/>
            </a:xfrm>
            <a:prstGeom prst="rect">
              <a:avLst/>
            </a:prstGeom>
            <a:solidFill>
              <a:schemeClr val="accent2">
                <a:lumMod val="40000"/>
                <a:lumOff val="6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1044" name="AutoShape 20"/>
            <p:cNvSpPr>
              <a:spLocks noChangeArrowheads="1"/>
            </p:cNvSpPr>
            <p:nvPr/>
          </p:nvSpPr>
          <p:spPr bwMode="auto">
            <a:xfrm rot="16200000">
              <a:off x="3684459" y="7272376"/>
              <a:ext cx="629129" cy="514804"/>
            </a:xfrm>
            <a:prstGeom prst="triangle">
              <a:avLst>
                <a:gd name="adj" fmla="val 50000"/>
              </a:avLst>
            </a:prstGeom>
            <a:solidFill>
              <a:schemeClr val="bg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cxnSp>
          <p:nvCxnSpPr>
            <p:cNvPr id="1045" name="AutoShape 21"/>
            <p:cNvCxnSpPr>
              <a:cxnSpLocks noChangeShapeType="1"/>
            </p:cNvCxnSpPr>
            <p:nvPr/>
          </p:nvCxnSpPr>
          <p:spPr bwMode="auto">
            <a:xfrm>
              <a:off x="3392829" y="7220247"/>
              <a:ext cx="8384" cy="1182762"/>
            </a:xfrm>
            <a:prstGeom prst="straightConnector1">
              <a:avLst/>
            </a:prstGeom>
            <a:solidFill>
              <a:schemeClr val="accent2">
                <a:lumMod val="40000"/>
                <a:lumOff val="60000"/>
              </a:schemeClr>
            </a:solidFill>
            <a:ln w="76200">
              <a:solidFill>
                <a:srgbClr val="243F60"/>
              </a:solidFill>
              <a:round/>
              <a:headEnd/>
              <a:tailEnd/>
            </a:ln>
          </p:spPr>
        </p:cxnSp>
      </p:grpSp>
      <p:grpSp>
        <p:nvGrpSpPr>
          <p:cNvPr id="1046" name="Group 22"/>
          <p:cNvGrpSpPr>
            <a:grpSpLocks/>
          </p:cNvGrpSpPr>
          <p:nvPr/>
        </p:nvGrpSpPr>
        <p:grpSpPr bwMode="auto">
          <a:xfrm>
            <a:off x="5000628" y="4857760"/>
            <a:ext cx="852497" cy="1209734"/>
            <a:chOff x="7905" y="7185"/>
            <a:chExt cx="1575" cy="2235"/>
          </a:xfrm>
          <a:solidFill>
            <a:schemeClr val="accent2">
              <a:lumMod val="40000"/>
              <a:lumOff val="60000"/>
            </a:schemeClr>
          </a:solidFill>
        </p:grpSpPr>
        <p:cxnSp>
          <p:nvCxnSpPr>
            <p:cNvPr id="1047" name="AutoShape 23"/>
            <p:cNvCxnSpPr>
              <a:cxnSpLocks noChangeShapeType="1"/>
            </p:cNvCxnSpPr>
            <p:nvPr/>
          </p:nvCxnSpPr>
          <p:spPr bwMode="auto">
            <a:xfrm>
              <a:off x="7905" y="7185"/>
              <a:ext cx="15" cy="2235"/>
            </a:xfrm>
            <a:prstGeom prst="straightConnector1">
              <a:avLst/>
            </a:prstGeom>
            <a:grpFill/>
            <a:ln w="76200">
              <a:solidFill>
                <a:srgbClr val="243F60"/>
              </a:solidFill>
              <a:round/>
              <a:headEnd/>
              <a:tailEnd/>
            </a:ln>
          </p:spPr>
        </p:cxnSp>
        <p:sp>
          <p:nvSpPr>
            <p:cNvPr id="1048" name="AutoShape 24"/>
            <p:cNvSpPr>
              <a:spLocks noChangeArrowheads="1"/>
            </p:cNvSpPr>
            <p:nvPr/>
          </p:nvSpPr>
          <p:spPr bwMode="auto">
            <a:xfrm rot="5400000">
              <a:off x="8077" y="7028"/>
              <a:ext cx="1245" cy="1560"/>
            </a:xfrm>
            <a:prstGeom prst="triangle">
              <a:avLst>
                <a:gd name="adj" fmla="val 50000"/>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45"/>
          <p:cNvGrpSpPr/>
          <p:nvPr/>
        </p:nvGrpSpPr>
        <p:grpSpPr>
          <a:xfrm>
            <a:off x="5000628" y="1571612"/>
            <a:ext cx="836260" cy="1150194"/>
            <a:chOff x="5000628" y="1785926"/>
            <a:chExt cx="836260" cy="1150194"/>
          </a:xfrm>
        </p:grpSpPr>
        <p:cxnSp>
          <p:nvCxnSpPr>
            <p:cNvPr id="1050" name="AutoShape 26"/>
            <p:cNvCxnSpPr>
              <a:cxnSpLocks noChangeShapeType="1"/>
            </p:cNvCxnSpPr>
            <p:nvPr/>
          </p:nvCxnSpPr>
          <p:spPr bwMode="auto">
            <a:xfrm>
              <a:off x="5000628" y="1790800"/>
              <a:ext cx="8119" cy="1145320"/>
            </a:xfrm>
            <a:prstGeom prst="straightConnector1">
              <a:avLst/>
            </a:prstGeom>
            <a:solidFill>
              <a:schemeClr val="accent2">
                <a:lumMod val="40000"/>
                <a:lumOff val="60000"/>
              </a:schemeClr>
            </a:solidFill>
            <a:ln w="76200">
              <a:solidFill>
                <a:srgbClr val="243F60"/>
              </a:solidFill>
              <a:round/>
              <a:headEnd/>
              <a:tailEnd/>
            </a:ln>
          </p:spPr>
        </p:cxnSp>
        <p:sp>
          <p:nvSpPr>
            <p:cNvPr id="1051" name="Rectangle 27"/>
            <p:cNvSpPr>
              <a:spLocks noChangeArrowheads="1"/>
            </p:cNvSpPr>
            <p:nvPr/>
          </p:nvSpPr>
          <p:spPr bwMode="auto">
            <a:xfrm>
              <a:off x="5000628" y="1790800"/>
              <a:ext cx="836259" cy="604339"/>
            </a:xfrm>
            <a:prstGeom prst="rect">
              <a:avLst/>
            </a:prstGeom>
            <a:solidFill>
              <a:schemeClr val="accent2">
                <a:lumMod val="40000"/>
                <a:lumOff val="6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1052" name="AutoShape 28"/>
            <p:cNvSpPr>
              <a:spLocks noChangeArrowheads="1"/>
            </p:cNvSpPr>
            <p:nvPr/>
          </p:nvSpPr>
          <p:spPr bwMode="auto">
            <a:xfrm rot="16200000">
              <a:off x="5283027" y="1841279"/>
              <a:ext cx="609213" cy="498508"/>
            </a:xfrm>
            <a:prstGeom prst="triangle">
              <a:avLst>
                <a:gd name="adj" fmla="val 50000"/>
              </a:avLst>
            </a:prstGeom>
            <a:solidFill>
              <a:schemeClr val="bg1"/>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053" name="Group 29"/>
          <p:cNvGrpSpPr>
            <a:grpSpLocks/>
          </p:cNvGrpSpPr>
          <p:nvPr/>
        </p:nvGrpSpPr>
        <p:grpSpPr bwMode="auto">
          <a:xfrm>
            <a:off x="5000628" y="3286124"/>
            <a:ext cx="836259" cy="1144782"/>
            <a:chOff x="8001" y="4194"/>
            <a:chExt cx="1545" cy="2115"/>
          </a:xfrm>
          <a:solidFill>
            <a:schemeClr val="accent2">
              <a:lumMod val="40000"/>
              <a:lumOff val="60000"/>
            </a:schemeClr>
          </a:solidFill>
        </p:grpSpPr>
        <p:cxnSp>
          <p:nvCxnSpPr>
            <p:cNvPr id="1054" name="AutoShape 30"/>
            <p:cNvCxnSpPr>
              <a:cxnSpLocks noChangeShapeType="1"/>
            </p:cNvCxnSpPr>
            <p:nvPr/>
          </p:nvCxnSpPr>
          <p:spPr bwMode="auto">
            <a:xfrm>
              <a:off x="8016" y="4194"/>
              <a:ext cx="15" cy="2115"/>
            </a:xfrm>
            <a:prstGeom prst="straightConnector1">
              <a:avLst/>
            </a:prstGeom>
            <a:grpFill/>
            <a:ln w="76200">
              <a:solidFill>
                <a:srgbClr val="243F60"/>
              </a:solidFill>
              <a:round/>
              <a:headEnd/>
              <a:tailEnd/>
            </a:ln>
          </p:spPr>
        </p:cxnSp>
        <p:sp>
          <p:nvSpPr>
            <p:cNvPr id="1055" name="Rectangle 31"/>
            <p:cNvSpPr>
              <a:spLocks noChangeArrowheads="1"/>
            </p:cNvSpPr>
            <p:nvPr/>
          </p:nvSpPr>
          <p:spPr bwMode="auto">
            <a:xfrm>
              <a:off x="8001" y="4194"/>
              <a:ext cx="1545" cy="1116"/>
            </a:xfrm>
            <a:prstGeom prst="rect">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grpSp>
    </p:spTree>
    <p:extLst>
      <p:ext uri="{BB962C8B-B14F-4D97-AF65-F5344CB8AC3E}">
        <p14:creationId xmlns:p14="http://schemas.microsoft.com/office/powerpoint/2010/main" val="2810096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2000"/>
                                        <p:tgtEl>
                                          <p:spTgt spid="4"/>
                                        </p:tgtEl>
                                      </p:cBhvr>
                                    </p:animEffect>
                                  </p:childTnLst>
                                </p:cTn>
                              </p:par>
                            </p:childTnLst>
                          </p:cTn>
                        </p:par>
                        <p:par>
                          <p:cTn id="8" fill="hold">
                            <p:stCondLst>
                              <p:cond delay="2500"/>
                            </p:stCondLst>
                            <p:childTnLst>
                              <p:par>
                                <p:cTn id="9" presetID="42" presetClass="entr" presetSubtype="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1000"/>
                                        <p:tgtEl>
                                          <p:spTgt spid="1026"/>
                                        </p:tgtEl>
                                      </p:cBhvr>
                                    </p:animEffect>
                                    <p:anim calcmode="lin" valueType="num">
                                      <p:cBhvr>
                                        <p:cTn id="12" dur="1000" fill="hold"/>
                                        <p:tgtEl>
                                          <p:spTgt spid="1026"/>
                                        </p:tgtEl>
                                        <p:attrNameLst>
                                          <p:attrName>ppt_x</p:attrName>
                                        </p:attrNameLst>
                                      </p:cBhvr>
                                      <p:tavLst>
                                        <p:tav tm="0">
                                          <p:val>
                                            <p:strVal val="#ppt_x"/>
                                          </p:val>
                                        </p:tav>
                                        <p:tav tm="100000">
                                          <p:val>
                                            <p:strVal val="#ppt_x"/>
                                          </p:val>
                                        </p:tav>
                                      </p:tavLst>
                                    </p:anim>
                                    <p:anim calcmode="lin" valueType="num">
                                      <p:cBhvr>
                                        <p:cTn id="13" dur="1000" fill="hold"/>
                                        <p:tgtEl>
                                          <p:spTgt spid="1026"/>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1039"/>
                                        </p:tgtEl>
                                        <p:attrNameLst>
                                          <p:attrName>style.visibility</p:attrName>
                                        </p:attrNameLst>
                                      </p:cBhvr>
                                      <p:to>
                                        <p:strVal val="visible"/>
                                      </p:to>
                                    </p:set>
                                    <p:animEffect transition="in" filter="fade">
                                      <p:cBhvr>
                                        <p:cTn id="16" dur="1000"/>
                                        <p:tgtEl>
                                          <p:spTgt spid="1039"/>
                                        </p:tgtEl>
                                      </p:cBhvr>
                                    </p:animEffect>
                                    <p:anim calcmode="lin" valueType="num">
                                      <p:cBhvr>
                                        <p:cTn id="17" dur="1000" fill="hold"/>
                                        <p:tgtEl>
                                          <p:spTgt spid="1039"/>
                                        </p:tgtEl>
                                        <p:attrNameLst>
                                          <p:attrName>ppt_x</p:attrName>
                                        </p:attrNameLst>
                                      </p:cBhvr>
                                      <p:tavLst>
                                        <p:tav tm="0">
                                          <p:val>
                                            <p:strVal val="#ppt_x"/>
                                          </p:val>
                                        </p:tav>
                                        <p:tav tm="100000">
                                          <p:val>
                                            <p:strVal val="#ppt_x"/>
                                          </p:val>
                                        </p:tav>
                                      </p:tavLst>
                                    </p:anim>
                                    <p:anim calcmode="lin" valueType="num">
                                      <p:cBhvr>
                                        <p:cTn id="18" dur="1000" fill="hold"/>
                                        <p:tgtEl>
                                          <p:spTgt spid="1039"/>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fade">
                                      <p:cBhvr>
                                        <p:cTn id="21" dur="1000"/>
                                        <p:tgtEl>
                                          <p:spTgt spid="46"/>
                                        </p:tgtEl>
                                      </p:cBhvr>
                                    </p:animEffect>
                                    <p:anim calcmode="lin" valueType="num">
                                      <p:cBhvr>
                                        <p:cTn id="22" dur="1000" fill="hold"/>
                                        <p:tgtEl>
                                          <p:spTgt spid="46"/>
                                        </p:tgtEl>
                                        <p:attrNameLst>
                                          <p:attrName>ppt_x</p:attrName>
                                        </p:attrNameLst>
                                      </p:cBhvr>
                                      <p:tavLst>
                                        <p:tav tm="0">
                                          <p:val>
                                            <p:strVal val="#ppt_x"/>
                                          </p:val>
                                        </p:tav>
                                        <p:tav tm="100000">
                                          <p:val>
                                            <p:strVal val="#ppt_x"/>
                                          </p:val>
                                        </p:tav>
                                      </p:tavLst>
                                    </p:anim>
                                    <p:anim calcmode="lin" valueType="num">
                                      <p:cBhvr>
                                        <p:cTn id="23" dur="1000" fill="hold"/>
                                        <p:tgtEl>
                                          <p:spTgt spid="46"/>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7"/>
                                        </p:tgtEl>
                                        <p:attrNameLst>
                                          <p:attrName>style.visibility</p:attrName>
                                        </p:attrNameLst>
                                      </p:cBhvr>
                                      <p:to>
                                        <p:strVal val="visible"/>
                                      </p:to>
                                    </p:set>
                                    <p:animEffect transition="in" filter="fade">
                                      <p:cBhvr>
                                        <p:cTn id="26" dur="1000"/>
                                        <p:tgtEl>
                                          <p:spTgt spid="47"/>
                                        </p:tgtEl>
                                      </p:cBhvr>
                                    </p:animEffect>
                                    <p:anim calcmode="lin" valueType="num">
                                      <p:cBhvr>
                                        <p:cTn id="27" dur="1000" fill="hold"/>
                                        <p:tgtEl>
                                          <p:spTgt spid="47"/>
                                        </p:tgtEl>
                                        <p:attrNameLst>
                                          <p:attrName>ppt_x</p:attrName>
                                        </p:attrNameLst>
                                      </p:cBhvr>
                                      <p:tavLst>
                                        <p:tav tm="0">
                                          <p:val>
                                            <p:strVal val="#ppt_x"/>
                                          </p:val>
                                        </p:tav>
                                        <p:tav tm="100000">
                                          <p:val>
                                            <p:strVal val="#ppt_x"/>
                                          </p:val>
                                        </p:tav>
                                      </p:tavLst>
                                    </p:anim>
                                    <p:anim calcmode="lin" valueType="num">
                                      <p:cBhvr>
                                        <p:cTn id="28" dur="1000" fill="hold"/>
                                        <p:tgtEl>
                                          <p:spTgt spid="47"/>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1036"/>
                                        </p:tgtEl>
                                        <p:attrNameLst>
                                          <p:attrName>style.visibility</p:attrName>
                                        </p:attrNameLst>
                                      </p:cBhvr>
                                      <p:to>
                                        <p:strVal val="visible"/>
                                      </p:to>
                                    </p:set>
                                    <p:animEffect transition="in" filter="fade">
                                      <p:cBhvr>
                                        <p:cTn id="31" dur="1000"/>
                                        <p:tgtEl>
                                          <p:spTgt spid="1036"/>
                                        </p:tgtEl>
                                      </p:cBhvr>
                                    </p:animEffect>
                                    <p:anim calcmode="lin" valueType="num">
                                      <p:cBhvr>
                                        <p:cTn id="32" dur="1000" fill="hold"/>
                                        <p:tgtEl>
                                          <p:spTgt spid="1036"/>
                                        </p:tgtEl>
                                        <p:attrNameLst>
                                          <p:attrName>ppt_x</p:attrName>
                                        </p:attrNameLst>
                                      </p:cBhvr>
                                      <p:tavLst>
                                        <p:tav tm="0">
                                          <p:val>
                                            <p:strVal val="#ppt_x"/>
                                          </p:val>
                                        </p:tav>
                                        <p:tav tm="100000">
                                          <p:val>
                                            <p:strVal val="#ppt_x"/>
                                          </p:val>
                                        </p:tav>
                                      </p:tavLst>
                                    </p:anim>
                                    <p:anim calcmode="lin" valueType="num">
                                      <p:cBhvr>
                                        <p:cTn id="33" dur="1000" fill="hold"/>
                                        <p:tgtEl>
                                          <p:spTgt spid="1036"/>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053"/>
                                        </p:tgtEl>
                                        <p:attrNameLst>
                                          <p:attrName>style.visibility</p:attrName>
                                        </p:attrNameLst>
                                      </p:cBhvr>
                                      <p:to>
                                        <p:strVal val="visible"/>
                                      </p:to>
                                    </p:set>
                                    <p:animEffect transition="in" filter="fade">
                                      <p:cBhvr>
                                        <p:cTn id="36" dur="1000"/>
                                        <p:tgtEl>
                                          <p:spTgt spid="1053"/>
                                        </p:tgtEl>
                                      </p:cBhvr>
                                    </p:animEffect>
                                    <p:anim calcmode="lin" valueType="num">
                                      <p:cBhvr>
                                        <p:cTn id="37" dur="1000" fill="hold"/>
                                        <p:tgtEl>
                                          <p:spTgt spid="1053"/>
                                        </p:tgtEl>
                                        <p:attrNameLst>
                                          <p:attrName>ppt_x</p:attrName>
                                        </p:attrNameLst>
                                      </p:cBhvr>
                                      <p:tavLst>
                                        <p:tav tm="0">
                                          <p:val>
                                            <p:strVal val="#ppt_x"/>
                                          </p:val>
                                        </p:tav>
                                        <p:tav tm="100000">
                                          <p:val>
                                            <p:strVal val="#ppt_x"/>
                                          </p:val>
                                        </p:tav>
                                      </p:tavLst>
                                    </p:anim>
                                    <p:anim calcmode="lin" valueType="num">
                                      <p:cBhvr>
                                        <p:cTn id="38" dur="1000" fill="hold"/>
                                        <p:tgtEl>
                                          <p:spTgt spid="1053"/>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1033"/>
                                        </p:tgtEl>
                                        <p:attrNameLst>
                                          <p:attrName>style.visibility</p:attrName>
                                        </p:attrNameLst>
                                      </p:cBhvr>
                                      <p:to>
                                        <p:strVal val="visible"/>
                                      </p:to>
                                    </p:set>
                                    <p:animEffect transition="in" filter="fade">
                                      <p:cBhvr>
                                        <p:cTn id="41" dur="1000"/>
                                        <p:tgtEl>
                                          <p:spTgt spid="1033"/>
                                        </p:tgtEl>
                                      </p:cBhvr>
                                    </p:animEffect>
                                    <p:anim calcmode="lin" valueType="num">
                                      <p:cBhvr>
                                        <p:cTn id="42" dur="1000" fill="hold"/>
                                        <p:tgtEl>
                                          <p:spTgt spid="1033"/>
                                        </p:tgtEl>
                                        <p:attrNameLst>
                                          <p:attrName>ppt_x</p:attrName>
                                        </p:attrNameLst>
                                      </p:cBhvr>
                                      <p:tavLst>
                                        <p:tav tm="0">
                                          <p:val>
                                            <p:strVal val="#ppt_x"/>
                                          </p:val>
                                        </p:tav>
                                        <p:tav tm="100000">
                                          <p:val>
                                            <p:strVal val="#ppt_x"/>
                                          </p:val>
                                        </p:tav>
                                      </p:tavLst>
                                    </p:anim>
                                    <p:anim calcmode="lin" valueType="num">
                                      <p:cBhvr>
                                        <p:cTn id="43" dur="1000" fill="hold"/>
                                        <p:tgtEl>
                                          <p:spTgt spid="1033"/>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046"/>
                                        </p:tgtEl>
                                        <p:attrNameLst>
                                          <p:attrName>style.visibility</p:attrName>
                                        </p:attrNameLst>
                                      </p:cBhvr>
                                      <p:to>
                                        <p:strVal val="visible"/>
                                      </p:to>
                                    </p:set>
                                    <p:animEffect transition="in" filter="fade">
                                      <p:cBhvr>
                                        <p:cTn id="46" dur="1000"/>
                                        <p:tgtEl>
                                          <p:spTgt spid="1046"/>
                                        </p:tgtEl>
                                      </p:cBhvr>
                                    </p:animEffect>
                                    <p:anim calcmode="lin" valueType="num">
                                      <p:cBhvr>
                                        <p:cTn id="47" dur="1000" fill="hold"/>
                                        <p:tgtEl>
                                          <p:spTgt spid="1046"/>
                                        </p:tgtEl>
                                        <p:attrNameLst>
                                          <p:attrName>ppt_x</p:attrName>
                                        </p:attrNameLst>
                                      </p:cBhvr>
                                      <p:tavLst>
                                        <p:tav tm="0">
                                          <p:val>
                                            <p:strVal val="#ppt_x"/>
                                          </p:val>
                                        </p:tav>
                                        <p:tav tm="100000">
                                          <p:val>
                                            <p:strVal val="#ppt_x"/>
                                          </p:val>
                                        </p:tav>
                                      </p:tavLst>
                                    </p:anim>
                                    <p:anim calcmode="lin" valueType="num">
                                      <p:cBhvr>
                                        <p:cTn id="48" dur="1000" fill="hold"/>
                                        <p:tgtEl>
                                          <p:spTgt spid="1046"/>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fade">
                                      <p:cBhvr>
                                        <p:cTn id="51" dur="1000"/>
                                        <p:tgtEl>
                                          <p:spTgt spid="20"/>
                                        </p:tgtEl>
                                      </p:cBhvr>
                                    </p:animEffect>
                                    <p:anim calcmode="lin" valueType="num">
                                      <p:cBhvr>
                                        <p:cTn id="52" dur="1000" fill="hold"/>
                                        <p:tgtEl>
                                          <p:spTgt spid="20"/>
                                        </p:tgtEl>
                                        <p:attrNameLst>
                                          <p:attrName>ppt_x</p:attrName>
                                        </p:attrNameLst>
                                      </p:cBhvr>
                                      <p:tavLst>
                                        <p:tav tm="0">
                                          <p:val>
                                            <p:strVal val="#ppt_x"/>
                                          </p:val>
                                        </p:tav>
                                        <p:tav tm="100000">
                                          <p:val>
                                            <p:strVal val="#ppt_x"/>
                                          </p:val>
                                        </p:tav>
                                      </p:tavLst>
                                    </p:anim>
                                    <p:anim calcmode="lin" valueType="num">
                                      <p:cBhvr>
                                        <p:cTn id="5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64" presetClass="path" presetSubtype="0" accel="50000" decel="50000" fill="hold" nodeType="clickEffect">
                                  <p:stCondLst>
                                    <p:cond delay="0"/>
                                  </p:stCondLst>
                                  <p:childTnLst>
                                    <p:animMotion origin="layout" path="M -0.00486 0.00162 L -0.00486 -0.31505 " pathEditMode="fixed" rAng="0" ptsTypes="AA">
                                      <p:cBhvr>
                                        <p:cTn id="57" dur="2000" fill="hold"/>
                                        <p:tgtEl>
                                          <p:spTgt spid="48"/>
                                        </p:tgtEl>
                                        <p:attrNameLst>
                                          <p:attrName>ppt_x</p:attrName>
                                          <p:attrName>ppt_y</p:attrName>
                                        </p:attrNameLst>
                                      </p:cBhvr>
                                      <p:rCtr x="0" y="-15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244781"/>
            <a:ext cx="7969416" cy="5641782"/>
          </a:xfrm>
        </p:spPr>
        <p:txBody>
          <a:bodyPr/>
          <a:lstStyle/>
          <a:p>
            <a:pPr marL="88900" indent="631825" algn="just">
              <a:lnSpc>
                <a:spcPct val="110000"/>
              </a:lnSpc>
              <a:spcBef>
                <a:spcPts val="0"/>
              </a:spcBef>
              <a:spcAft>
                <a:spcPts val="0"/>
              </a:spcAft>
              <a:buNone/>
            </a:pPr>
            <a:r>
              <a:rPr lang="ru-RU" sz="2800" dirty="0">
                <a:solidFill>
                  <a:schemeClr val="accent2">
                    <a:lumMod val="50000"/>
                  </a:schemeClr>
                </a:solidFill>
                <a:latin typeface="Georgia" pitchFamily="18" charset="0"/>
              </a:rPr>
              <a:t>В основе нового образовательного стандарта начального общего образования предполагается внедрение  системно - </a:t>
            </a:r>
            <a:r>
              <a:rPr lang="ru-RU" sz="2800" dirty="0" err="1">
                <a:solidFill>
                  <a:schemeClr val="accent2">
                    <a:lumMod val="50000"/>
                  </a:schemeClr>
                </a:solidFill>
                <a:latin typeface="Georgia" pitchFamily="18" charset="0"/>
              </a:rPr>
              <a:t>деятельностного</a:t>
            </a:r>
            <a:r>
              <a:rPr lang="ru-RU" sz="2800" dirty="0">
                <a:solidFill>
                  <a:schemeClr val="accent2">
                    <a:lumMod val="50000"/>
                  </a:schemeClr>
                </a:solidFill>
                <a:latin typeface="Georgia" pitchFamily="18" charset="0"/>
              </a:rPr>
              <a:t> подхода в обучении учащихся. </a:t>
            </a:r>
          </a:p>
          <a:p>
            <a:pPr marL="88900" indent="631825" algn="just">
              <a:lnSpc>
                <a:spcPct val="110000"/>
              </a:lnSpc>
              <a:spcBef>
                <a:spcPts val="0"/>
              </a:spcBef>
              <a:spcAft>
                <a:spcPts val="0"/>
              </a:spcAft>
              <a:buNone/>
            </a:pPr>
            <a:r>
              <a:rPr lang="ru-RU" sz="2800" dirty="0">
                <a:solidFill>
                  <a:schemeClr val="accent2">
                    <a:lumMod val="50000"/>
                  </a:schemeClr>
                </a:solidFill>
                <a:latin typeface="Georgia" pitchFamily="18" charset="0"/>
              </a:rPr>
              <a:t>В современной школе возникает насущная потребность в расширении методического потенциала в целом, и в активных формах обучения в частности. </a:t>
            </a:r>
          </a:p>
          <a:p>
            <a:pPr marL="88900" indent="631825" algn="just">
              <a:lnSpc>
                <a:spcPct val="110000"/>
              </a:lnSpc>
              <a:spcBef>
                <a:spcPts val="0"/>
              </a:spcBef>
              <a:spcAft>
                <a:spcPts val="0"/>
              </a:spcAft>
              <a:buNone/>
            </a:pPr>
            <a:r>
              <a:rPr lang="ru-RU" sz="2800" dirty="0">
                <a:solidFill>
                  <a:schemeClr val="accent2">
                    <a:lumMod val="50000"/>
                  </a:schemeClr>
                </a:solidFill>
                <a:latin typeface="Georgia" pitchFamily="18" charset="0"/>
              </a:rPr>
              <a:t>К таким активным формам обучения относятся игровые технологии. </a:t>
            </a:r>
            <a:endParaRPr lang="ru-RU" sz="2800" b="1" dirty="0">
              <a:solidFill>
                <a:schemeClr val="accent2">
                  <a:lumMod val="50000"/>
                </a:schemeClr>
              </a:solidFill>
              <a:latin typeface="Georgia" pitchFamily="18" charset="0"/>
            </a:endParaRP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75000"/>
                  </a:schemeClr>
                </a:solidFill>
                <a:latin typeface="Georgia" pitchFamily="18" charset="0"/>
              </a:rPr>
              <a:t>Актуальность темы мастер-класса</a:t>
            </a:r>
            <a:endParaRPr lang="ru-RU" sz="2800" dirty="0">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05163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w="28575">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w="28575">
                <a:solidFill>
                  <a:schemeClr val="tx1"/>
                </a:solid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w="28575">
                <a:solidFill>
                  <a:schemeClr val="tx1"/>
                </a:solid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w="28575">
                <a:solidFill>
                  <a:schemeClr val="tx1"/>
                </a:solid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w="28575">
                <a:solidFill>
                  <a:schemeClr val="tx1"/>
                </a:solidFill>
              </a:ln>
              <a:extLst>
                <a:ext uri="{53640926-AAD7-44D8-BBD7-CCE9431645EC}">
                  <a14:shadowObscured xmlns:a14="http://schemas.microsoft.com/office/drawing/2010/main"/>
                </a:ext>
              </a:extLst>
            </p:spPr>
          </p:pic>
        </p:grpSp>
      </p:gr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marL="0" indent="0" algn="l"/>
            <a:r>
              <a:rPr lang="ru-RU" sz="2800" b="1" dirty="0">
                <a:solidFill>
                  <a:srgbClr val="0033CC"/>
                </a:solidFill>
                <a:latin typeface="Georgia" pitchFamily="18" charset="0"/>
                <a:cs typeface="Times New Roman" pitchFamily="18" charset="0"/>
              </a:rPr>
              <a:t>Нарисуй недостающую фигуру:</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227" name="Группа 226"/>
          <p:cNvGrpSpPr/>
          <p:nvPr/>
        </p:nvGrpSpPr>
        <p:grpSpPr>
          <a:xfrm>
            <a:off x="1857356" y="1214422"/>
            <a:ext cx="795933" cy="1651447"/>
            <a:chOff x="1857356" y="1285860"/>
            <a:chExt cx="795933" cy="1651447"/>
          </a:xfrm>
        </p:grpSpPr>
        <p:sp>
          <p:nvSpPr>
            <p:cNvPr id="65" name="Овал 64"/>
            <p:cNvSpPr/>
            <p:nvPr/>
          </p:nvSpPr>
          <p:spPr>
            <a:xfrm>
              <a:off x="1857356" y="2071678"/>
              <a:ext cx="714380" cy="714380"/>
            </a:xfrm>
            <a:prstGeom prst="ellipse">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6" name="Равнобедренный треугольник 65"/>
            <p:cNvSpPr/>
            <p:nvPr/>
          </p:nvSpPr>
          <p:spPr>
            <a:xfrm rot="10800000">
              <a:off x="2000233" y="1500174"/>
              <a:ext cx="428628" cy="571504"/>
            </a:xfrm>
            <a:prstGeom prst="triangle">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7" name="Полилиния 66"/>
            <p:cNvSpPr/>
            <p:nvPr/>
          </p:nvSpPr>
          <p:spPr>
            <a:xfrm>
              <a:off x="2159144" y="2637125"/>
              <a:ext cx="494145" cy="300182"/>
            </a:xfrm>
            <a:custGeom>
              <a:avLst/>
              <a:gdLst>
                <a:gd name="connsiteX0" fmla="*/ 0 w 494145"/>
                <a:gd name="connsiteY0" fmla="*/ 34637 h 300182"/>
                <a:gd name="connsiteX1" fmla="*/ 180109 w 494145"/>
                <a:gd name="connsiteY1" fmla="*/ 297873 h 300182"/>
                <a:gd name="connsiteX2" fmla="*/ 443345 w 494145"/>
                <a:gd name="connsiteY2" fmla="*/ 20782 h 300182"/>
                <a:gd name="connsiteX3" fmla="*/ 484909 w 494145"/>
                <a:gd name="connsiteY3" fmla="*/ 173182 h 300182"/>
              </a:gdLst>
              <a:ahLst/>
              <a:cxnLst>
                <a:cxn ang="0">
                  <a:pos x="connsiteX0" y="connsiteY0"/>
                </a:cxn>
                <a:cxn ang="0">
                  <a:pos x="connsiteX1" y="connsiteY1"/>
                </a:cxn>
                <a:cxn ang="0">
                  <a:pos x="connsiteX2" y="connsiteY2"/>
                </a:cxn>
                <a:cxn ang="0">
                  <a:pos x="connsiteX3" y="connsiteY3"/>
                </a:cxn>
              </a:cxnLst>
              <a:rect l="l" t="t" r="r" b="b"/>
              <a:pathLst>
                <a:path w="494145" h="300182">
                  <a:moveTo>
                    <a:pt x="0" y="34637"/>
                  </a:moveTo>
                  <a:cubicBezTo>
                    <a:pt x="53109" y="167409"/>
                    <a:pt x="106218" y="300182"/>
                    <a:pt x="180109" y="297873"/>
                  </a:cubicBezTo>
                  <a:cubicBezTo>
                    <a:pt x="254000" y="295564"/>
                    <a:pt x="392545" y="41564"/>
                    <a:pt x="443345" y="20782"/>
                  </a:cubicBezTo>
                  <a:cubicBezTo>
                    <a:pt x="494145" y="0"/>
                    <a:pt x="489527" y="86591"/>
                    <a:pt x="484909" y="173182"/>
                  </a:cubicBezTo>
                </a:path>
              </a:pathLst>
            </a:cu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68" name="Равнобедренный треугольник 67"/>
            <p:cNvSpPr/>
            <p:nvPr/>
          </p:nvSpPr>
          <p:spPr>
            <a:xfrm>
              <a:off x="2000232" y="1285860"/>
              <a:ext cx="142876" cy="214314"/>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9" name="Равнобедренный треугольник 68"/>
            <p:cNvSpPr/>
            <p:nvPr/>
          </p:nvSpPr>
          <p:spPr>
            <a:xfrm>
              <a:off x="2285984" y="1285860"/>
              <a:ext cx="142876" cy="214314"/>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70" name="Прямая соединительная линия 69"/>
            <p:cNvCxnSpPr>
              <a:stCxn id="66" idx="5"/>
            </p:cNvCxnSpPr>
            <p:nvPr/>
          </p:nvCxnSpPr>
          <p:spPr>
            <a:xfrm rot="10800000">
              <a:off x="1928794" y="1785926"/>
              <a:ext cx="178596"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1" name="Прямая соединительная линия 70"/>
            <p:cNvCxnSpPr/>
            <p:nvPr/>
          </p:nvCxnSpPr>
          <p:spPr>
            <a:xfrm rot="10800000">
              <a:off x="2305638" y="1785926"/>
              <a:ext cx="178596"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31" name="Группа 230"/>
          <p:cNvGrpSpPr/>
          <p:nvPr/>
        </p:nvGrpSpPr>
        <p:grpSpPr>
          <a:xfrm>
            <a:off x="3582129" y="1214422"/>
            <a:ext cx="918287" cy="1560705"/>
            <a:chOff x="3617996" y="1285860"/>
            <a:chExt cx="918287" cy="1560705"/>
          </a:xfrm>
        </p:grpSpPr>
        <p:sp>
          <p:nvSpPr>
            <p:cNvPr id="72" name="Прямоугольник 71"/>
            <p:cNvSpPr/>
            <p:nvPr/>
          </p:nvSpPr>
          <p:spPr>
            <a:xfrm>
              <a:off x="3714744" y="2000240"/>
              <a:ext cx="714380" cy="714380"/>
            </a:xfrm>
            <a:prstGeom prst="rect">
              <a:avLst/>
            </a:prstGeom>
            <a:solidFill>
              <a:schemeClr val="bg2">
                <a:lumMod val="40000"/>
                <a:lumOff val="60000"/>
              </a:schemeClr>
            </a:solidFill>
            <a:ln w="190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4" name="Равнобедренный треугольник 73"/>
            <p:cNvSpPr/>
            <p:nvPr/>
          </p:nvSpPr>
          <p:spPr>
            <a:xfrm rot="21023594">
              <a:off x="3881433" y="1285860"/>
              <a:ext cx="190501" cy="285752"/>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5" name="Равнобедренный треугольник 74"/>
            <p:cNvSpPr/>
            <p:nvPr/>
          </p:nvSpPr>
          <p:spPr>
            <a:xfrm rot="626654">
              <a:off x="4096256" y="1300760"/>
              <a:ext cx="190501" cy="285752"/>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3" name="Овал 72"/>
            <p:cNvSpPr/>
            <p:nvPr/>
          </p:nvSpPr>
          <p:spPr>
            <a:xfrm>
              <a:off x="3821901" y="1500174"/>
              <a:ext cx="500066" cy="500066"/>
            </a:xfrm>
            <a:prstGeom prst="ellipse">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6" name="Полилиния 75"/>
            <p:cNvSpPr/>
            <p:nvPr/>
          </p:nvSpPr>
          <p:spPr>
            <a:xfrm>
              <a:off x="3617996" y="2546383"/>
              <a:ext cx="494145" cy="300182"/>
            </a:xfrm>
            <a:custGeom>
              <a:avLst/>
              <a:gdLst>
                <a:gd name="connsiteX0" fmla="*/ 0 w 494145"/>
                <a:gd name="connsiteY0" fmla="*/ 34637 h 300182"/>
                <a:gd name="connsiteX1" fmla="*/ 180109 w 494145"/>
                <a:gd name="connsiteY1" fmla="*/ 297873 h 300182"/>
                <a:gd name="connsiteX2" fmla="*/ 443345 w 494145"/>
                <a:gd name="connsiteY2" fmla="*/ 20782 h 300182"/>
                <a:gd name="connsiteX3" fmla="*/ 484909 w 494145"/>
                <a:gd name="connsiteY3" fmla="*/ 173182 h 300182"/>
              </a:gdLst>
              <a:ahLst/>
              <a:cxnLst>
                <a:cxn ang="0">
                  <a:pos x="connsiteX0" y="connsiteY0"/>
                </a:cxn>
                <a:cxn ang="0">
                  <a:pos x="connsiteX1" y="connsiteY1"/>
                </a:cxn>
                <a:cxn ang="0">
                  <a:pos x="connsiteX2" y="connsiteY2"/>
                </a:cxn>
                <a:cxn ang="0">
                  <a:pos x="connsiteX3" y="connsiteY3"/>
                </a:cxn>
              </a:cxnLst>
              <a:rect l="l" t="t" r="r" b="b"/>
              <a:pathLst>
                <a:path w="494145" h="300182">
                  <a:moveTo>
                    <a:pt x="0" y="34637"/>
                  </a:moveTo>
                  <a:cubicBezTo>
                    <a:pt x="53109" y="167409"/>
                    <a:pt x="106218" y="300182"/>
                    <a:pt x="180109" y="297873"/>
                  </a:cubicBezTo>
                  <a:cubicBezTo>
                    <a:pt x="254000" y="295564"/>
                    <a:pt x="392545" y="41564"/>
                    <a:pt x="443345" y="20782"/>
                  </a:cubicBezTo>
                  <a:cubicBezTo>
                    <a:pt x="494145" y="0"/>
                    <a:pt x="489527" y="86591"/>
                    <a:pt x="484909" y="173182"/>
                  </a:cubicBezTo>
                </a:path>
              </a:pathLst>
            </a:cu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cxnSp>
          <p:nvCxnSpPr>
            <p:cNvPr id="77" name="Прямая соединительная линия 76"/>
            <p:cNvCxnSpPr/>
            <p:nvPr/>
          </p:nvCxnSpPr>
          <p:spPr>
            <a:xfrm rot="10800000">
              <a:off x="3632100" y="1731078"/>
              <a:ext cx="178596"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8" name="Прямая соединительная линия 77"/>
            <p:cNvCxnSpPr>
              <a:endCxn id="73" idx="6"/>
            </p:cNvCxnSpPr>
            <p:nvPr/>
          </p:nvCxnSpPr>
          <p:spPr>
            <a:xfrm rot="10800000" flipV="1">
              <a:off x="4321968" y="1716075"/>
              <a:ext cx="214315" cy="34131"/>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Прямая соединительная линия 78"/>
            <p:cNvCxnSpPr>
              <a:stCxn id="73" idx="2"/>
            </p:cNvCxnSpPr>
            <p:nvPr/>
          </p:nvCxnSpPr>
          <p:spPr>
            <a:xfrm rot="10800000">
              <a:off x="3643307" y="1643051"/>
              <a:ext cx="178595" cy="107157"/>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1" name="Прямая соединительная линия 80"/>
            <p:cNvCxnSpPr>
              <a:endCxn id="73" idx="6"/>
            </p:cNvCxnSpPr>
            <p:nvPr/>
          </p:nvCxnSpPr>
          <p:spPr>
            <a:xfrm rot="10800000" flipV="1">
              <a:off x="4321968" y="1636069"/>
              <a:ext cx="159157" cy="114137"/>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36" name="Группа 235"/>
          <p:cNvGrpSpPr/>
          <p:nvPr/>
        </p:nvGrpSpPr>
        <p:grpSpPr>
          <a:xfrm>
            <a:off x="5429256" y="1214422"/>
            <a:ext cx="785821" cy="1514158"/>
            <a:chOff x="5429256" y="1271900"/>
            <a:chExt cx="785821" cy="1514158"/>
          </a:xfrm>
        </p:grpSpPr>
        <p:sp>
          <p:nvSpPr>
            <p:cNvPr id="91" name="Равнобедренный треугольник 90"/>
            <p:cNvSpPr/>
            <p:nvPr/>
          </p:nvSpPr>
          <p:spPr>
            <a:xfrm>
              <a:off x="5429256" y="1857364"/>
              <a:ext cx="785818" cy="857256"/>
            </a:xfrm>
            <a:prstGeom prst="triangle">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3" name="Равнобедренный треугольник 92"/>
            <p:cNvSpPr/>
            <p:nvPr/>
          </p:nvSpPr>
          <p:spPr>
            <a:xfrm>
              <a:off x="5607335" y="1271900"/>
              <a:ext cx="142876" cy="214314"/>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4" name="Равнобедренный треугольник 93"/>
            <p:cNvSpPr/>
            <p:nvPr/>
          </p:nvSpPr>
          <p:spPr>
            <a:xfrm>
              <a:off x="5893087" y="1271900"/>
              <a:ext cx="142876" cy="214314"/>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13" name="Прямая соединительная линия 112"/>
            <p:cNvCxnSpPr>
              <a:stCxn id="92" idx="1"/>
            </p:cNvCxnSpPr>
            <p:nvPr/>
          </p:nvCxnSpPr>
          <p:spPr>
            <a:xfrm rot="10800000" flipV="1">
              <a:off x="5429257" y="1678768"/>
              <a:ext cx="178595" cy="35719"/>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1" name="Прямая соединительная линия 110"/>
            <p:cNvCxnSpPr>
              <a:endCxn id="92" idx="3"/>
            </p:cNvCxnSpPr>
            <p:nvPr/>
          </p:nvCxnSpPr>
          <p:spPr>
            <a:xfrm rot="10800000">
              <a:off x="6036480" y="1678770"/>
              <a:ext cx="178595" cy="37307"/>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2" name="Прямая соединительная линия 111"/>
            <p:cNvCxnSpPr>
              <a:endCxn id="92" idx="3"/>
            </p:cNvCxnSpPr>
            <p:nvPr/>
          </p:nvCxnSpPr>
          <p:spPr>
            <a:xfrm rot="10800000" flipV="1">
              <a:off x="6036480" y="1643049"/>
              <a:ext cx="178595" cy="35719"/>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4" name="Прямая соединительная линия 113"/>
            <p:cNvCxnSpPr>
              <a:stCxn id="92" idx="1"/>
            </p:cNvCxnSpPr>
            <p:nvPr/>
          </p:nvCxnSpPr>
          <p:spPr>
            <a:xfrm rot="10800000">
              <a:off x="5429257" y="1643051"/>
              <a:ext cx="178595" cy="35719"/>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6" name="Прямая соединительная линия 115"/>
            <p:cNvCxnSpPr>
              <a:stCxn id="92" idx="1"/>
            </p:cNvCxnSpPr>
            <p:nvPr/>
          </p:nvCxnSpPr>
          <p:spPr>
            <a:xfrm rot="10800000" flipV="1">
              <a:off x="5441859" y="1678769"/>
              <a:ext cx="165993" cy="111962"/>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7" name="Прямая соединительная линия 116"/>
            <p:cNvCxnSpPr>
              <a:endCxn id="92" idx="3"/>
            </p:cNvCxnSpPr>
            <p:nvPr/>
          </p:nvCxnSpPr>
          <p:spPr>
            <a:xfrm rot="10800000">
              <a:off x="6036480" y="1678770"/>
              <a:ext cx="178597" cy="107157"/>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92" name="Прямоугольник 91"/>
            <p:cNvSpPr/>
            <p:nvPr/>
          </p:nvSpPr>
          <p:spPr>
            <a:xfrm>
              <a:off x="5607851" y="1500174"/>
              <a:ext cx="428628" cy="357190"/>
            </a:xfrm>
            <a:prstGeom prst="rect">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24" name="Скругленная соединительная линия 123"/>
            <p:cNvCxnSpPr/>
            <p:nvPr/>
          </p:nvCxnSpPr>
          <p:spPr>
            <a:xfrm rot="16200000" flipV="1">
              <a:off x="5786446" y="2571744"/>
              <a:ext cx="214314" cy="214314"/>
            </a:xfrm>
            <a:prstGeom prst="curvedConnector3">
              <a:avLst>
                <a:gd name="adj1" fmla="val -94313"/>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33" name="Группа 232"/>
          <p:cNvGrpSpPr/>
          <p:nvPr/>
        </p:nvGrpSpPr>
        <p:grpSpPr>
          <a:xfrm>
            <a:off x="3667326" y="4857760"/>
            <a:ext cx="714380" cy="1571636"/>
            <a:chOff x="3714744" y="4857760"/>
            <a:chExt cx="714380" cy="1571636"/>
          </a:xfrm>
        </p:grpSpPr>
        <p:sp>
          <p:nvSpPr>
            <p:cNvPr id="43" name="Овал 42"/>
            <p:cNvSpPr/>
            <p:nvPr/>
          </p:nvSpPr>
          <p:spPr>
            <a:xfrm>
              <a:off x="3714744" y="5643578"/>
              <a:ext cx="714380" cy="714380"/>
            </a:xfrm>
            <a:prstGeom prst="ellipse">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Равнобедренный треугольник 43"/>
            <p:cNvSpPr/>
            <p:nvPr/>
          </p:nvSpPr>
          <p:spPr>
            <a:xfrm rot="10800000">
              <a:off x="3857621" y="5072074"/>
              <a:ext cx="428628" cy="571504"/>
            </a:xfrm>
            <a:prstGeom prst="triangle">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8" name="Равнобедренный треугольник 47"/>
            <p:cNvSpPr/>
            <p:nvPr/>
          </p:nvSpPr>
          <p:spPr>
            <a:xfrm>
              <a:off x="3857620" y="4857760"/>
              <a:ext cx="142876" cy="214314"/>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9" name="Равнобедренный треугольник 48"/>
            <p:cNvSpPr/>
            <p:nvPr/>
          </p:nvSpPr>
          <p:spPr>
            <a:xfrm>
              <a:off x="4143372" y="4857760"/>
              <a:ext cx="142876" cy="214314"/>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51" name="Прямая соединительная линия 50"/>
            <p:cNvCxnSpPr>
              <a:stCxn id="44" idx="5"/>
            </p:cNvCxnSpPr>
            <p:nvPr/>
          </p:nvCxnSpPr>
          <p:spPr>
            <a:xfrm rot="10800000">
              <a:off x="3786182" y="5357826"/>
              <a:ext cx="178596"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rot="10800000">
              <a:off x="4163026" y="5357826"/>
              <a:ext cx="194660"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9" name="Прямая соединительная линия 138"/>
            <p:cNvCxnSpPr>
              <a:endCxn id="44" idx="1"/>
            </p:cNvCxnSpPr>
            <p:nvPr/>
          </p:nvCxnSpPr>
          <p:spPr>
            <a:xfrm rot="10800000" flipV="1">
              <a:off x="4179092" y="5286388"/>
              <a:ext cx="178594" cy="7143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0" name="Прямая соединительная линия 139"/>
            <p:cNvCxnSpPr>
              <a:stCxn id="44" idx="5"/>
            </p:cNvCxnSpPr>
            <p:nvPr/>
          </p:nvCxnSpPr>
          <p:spPr>
            <a:xfrm rot="10800000">
              <a:off x="3786182" y="5286388"/>
              <a:ext cx="178596" cy="7143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1" name="Прямая соединительная линия 140"/>
            <p:cNvCxnSpPr>
              <a:stCxn id="44" idx="5"/>
            </p:cNvCxnSpPr>
            <p:nvPr/>
          </p:nvCxnSpPr>
          <p:spPr>
            <a:xfrm rot="10800000" flipV="1">
              <a:off x="3786182" y="5357826"/>
              <a:ext cx="178596" cy="93882"/>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2" name="Прямая соединительная линия 141"/>
            <p:cNvCxnSpPr>
              <a:endCxn id="44" idx="1"/>
            </p:cNvCxnSpPr>
            <p:nvPr/>
          </p:nvCxnSpPr>
          <p:spPr>
            <a:xfrm rot="10800000">
              <a:off x="4179092" y="5357826"/>
              <a:ext cx="178596" cy="7143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4" name="Скругленная соединительная линия 143"/>
            <p:cNvCxnSpPr/>
            <p:nvPr/>
          </p:nvCxnSpPr>
          <p:spPr>
            <a:xfrm rot="16200000" flipV="1">
              <a:off x="4071934" y="6215082"/>
              <a:ext cx="214314" cy="214314"/>
            </a:xfrm>
            <a:prstGeom prst="curvedConnector3">
              <a:avLst>
                <a:gd name="adj1" fmla="val -94313"/>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29" name="Группа 228"/>
          <p:cNvGrpSpPr/>
          <p:nvPr/>
        </p:nvGrpSpPr>
        <p:grpSpPr>
          <a:xfrm>
            <a:off x="1714480" y="4856860"/>
            <a:ext cx="888436" cy="1586966"/>
            <a:chOff x="1714480" y="4856860"/>
            <a:chExt cx="888436" cy="1586966"/>
          </a:xfrm>
        </p:grpSpPr>
        <p:sp>
          <p:nvSpPr>
            <p:cNvPr id="163" name="Равнобедренный треугольник 162"/>
            <p:cNvSpPr/>
            <p:nvPr/>
          </p:nvSpPr>
          <p:spPr>
            <a:xfrm>
              <a:off x="1817097" y="5442324"/>
              <a:ext cx="785818" cy="857256"/>
            </a:xfrm>
            <a:prstGeom prst="triangle">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4" name="Равнобедренный треугольник 163"/>
            <p:cNvSpPr/>
            <p:nvPr/>
          </p:nvSpPr>
          <p:spPr>
            <a:xfrm>
              <a:off x="1995176" y="4856860"/>
              <a:ext cx="142876" cy="214314"/>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5" name="Равнобедренный треугольник 164"/>
            <p:cNvSpPr/>
            <p:nvPr/>
          </p:nvSpPr>
          <p:spPr>
            <a:xfrm>
              <a:off x="2280928" y="4856860"/>
              <a:ext cx="142876" cy="214314"/>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66" name="Прямая соединительная линия 165"/>
            <p:cNvCxnSpPr/>
            <p:nvPr/>
          </p:nvCxnSpPr>
          <p:spPr>
            <a:xfrm rot="10800000">
              <a:off x="1817097" y="5299448"/>
              <a:ext cx="178596"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7" name="Прямая соединительная линия 166"/>
            <p:cNvCxnSpPr/>
            <p:nvPr/>
          </p:nvCxnSpPr>
          <p:spPr>
            <a:xfrm rot="10800000">
              <a:off x="2388601" y="5299448"/>
              <a:ext cx="214314"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8" name="Прямая соединительная линия 167"/>
            <p:cNvCxnSpPr>
              <a:endCxn id="172" idx="3"/>
            </p:cNvCxnSpPr>
            <p:nvPr/>
          </p:nvCxnSpPr>
          <p:spPr>
            <a:xfrm rot="10800000" flipV="1">
              <a:off x="2424321" y="5228009"/>
              <a:ext cx="178595" cy="35719"/>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9" name="Прямая соединительная линия 168"/>
            <p:cNvCxnSpPr>
              <a:stCxn id="172" idx="1"/>
            </p:cNvCxnSpPr>
            <p:nvPr/>
          </p:nvCxnSpPr>
          <p:spPr>
            <a:xfrm rot="10800000">
              <a:off x="1817098" y="5228011"/>
              <a:ext cx="178595" cy="35719"/>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72" name="Прямоугольник 171"/>
            <p:cNvSpPr/>
            <p:nvPr/>
          </p:nvSpPr>
          <p:spPr>
            <a:xfrm>
              <a:off x="1995692" y="5085134"/>
              <a:ext cx="428628" cy="357190"/>
            </a:xfrm>
            <a:prstGeom prst="rect">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6" name="Полилиния 85"/>
            <p:cNvSpPr/>
            <p:nvPr/>
          </p:nvSpPr>
          <p:spPr>
            <a:xfrm>
              <a:off x="1714480" y="6143644"/>
              <a:ext cx="494145" cy="300182"/>
            </a:xfrm>
            <a:custGeom>
              <a:avLst/>
              <a:gdLst>
                <a:gd name="connsiteX0" fmla="*/ 0 w 494145"/>
                <a:gd name="connsiteY0" fmla="*/ 34637 h 300182"/>
                <a:gd name="connsiteX1" fmla="*/ 180109 w 494145"/>
                <a:gd name="connsiteY1" fmla="*/ 297873 h 300182"/>
                <a:gd name="connsiteX2" fmla="*/ 443345 w 494145"/>
                <a:gd name="connsiteY2" fmla="*/ 20782 h 300182"/>
                <a:gd name="connsiteX3" fmla="*/ 484909 w 494145"/>
                <a:gd name="connsiteY3" fmla="*/ 173182 h 300182"/>
              </a:gdLst>
              <a:ahLst/>
              <a:cxnLst>
                <a:cxn ang="0">
                  <a:pos x="connsiteX0" y="connsiteY0"/>
                </a:cxn>
                <a:cxn ang="0">
                  <a:pos x="connsiteX1" y="connsiteY1"/>
                </a:cxn>
                <a:cxn ang="0">
                  <a:pos x="connsiteX2" y="connsiteY2"/>
                </a:cxn>
                <a:cxn ang="0">
                  <a:pos x="connsiteX3" y="connsiteY3"/>
                </a:cxn>
              </a:cxnLst>
              <a:rect l="l" t="t" r="r" b="b"/>
              <a:pathLst>
                <a:path w="494145" h="300182">
                  <a:moveTo>
                    <a:pt x="0" y="34637"/>
                  </a:moveTo>
                  <a:cubicBezTo>
                    <a:pt x="53109" y="167409"/>
                    <a:pt x="106218" y="300182"/>
                    <a:pt x="180109" y="297873"/>
                  </a:cubicBezTo>
                  <a:cubicBezTo>
                    <a:pt x="254000" y="295564"/>
                    <a:pt x="392545" y="41564"/>
                    <a:pt x="443345" y="20782"/>
                  </a:cubicBezTo>
                  <a:cubicBezTo>
                    <a:pt x="494145" y="0"/>
                    <a:pt x="489527" y="86591"/>
                    <a:pt x="484909" y="173182"/>
                  </a:cubicBezTo>
                </a:path>
              </a:pathLst>
            </a:cu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grpSp>
      <p:grpSp>
        <p:nvGrpSpPr>
          <p:cNvPr id="228" name="Группа 227"/>
          <p:cNvGrpSpPr/>
          <p:nvPr/>
        </p:nvGrpSpPr>
        <p:grpSpPr>
          <a:xfrm>
            <a:off x="1774712" y="3029098"/>
            <a:ext cx="868463" cy="1500198"/>
            <a:chOff x="1774712" y="3071810"/>
            <a:chExt cx="868463" cy="1500198"/>
          </a:xfrm>
        </p:grpSpPr>
        <p:sp>
          <p:nvSpPr>
            <p:cNvPr id="82" name="Прямоугольник 81"/>
            <p:cNvSpPr/>
            <p:nvPr/>
          </p:nvSpPr>
          <p:spPr>
            <a:xfrm>
              <a:off x="1857356" y="3786190"/>
              <a:ext cx="714380" cy="714380"/>
            </a:xfrm>
            <a:prstGeom prst="rect">
              <a:avLst/>
            </a:prstGeom>
            <a:solidFill>
              <a:schemeClr val="bg2">
                <a:lumMod val="40000"/>
                <a:lumOff val="60000"/>
              </a:schemeClr>
            </a:solidFill>
            <a:ln w="190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3" name="Равнобедренный треугольник 82"/>
            <p:cNvSpPr/>
            <p:nvPr/>
          </p:nvSpPr>
          <p:spPr>
            <a:xfrm rot="21023594">
              <a:off x="2024045" y="3071810"/>
              <a:ext cx="190501" cy="285752"/>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4" name="Равнобедренный треугольник 83"/>
            <p:cNvSpPr/>
            <p:nvPr/>
          </p:nvSpPr>
          <p:spPr>
            <a:xfrm rot="626654">
              <a:off x="2238868" y="3086710"/>
              <a:ext cx="190501" cy="285752"/>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87" name="Прямая соединительная линия 86"/>
            <p:cNvCxnSpPr/>
            <p:nvPr/>
          </p:nvCxnSpPr>
          <p:spPr>
            <a:xfrm rot="10800000">
              <a:off x="1774712" y="3517028"/>
              <a:ext cx="178596"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8" name="Прямая соединительная линия 87"/>
            <p:cNvCxnSpPr>
              <a:endCxn id="85" idx="6"/>
            </p:cNvCxnSpPr>
            <p:nvPr/>
          </p:nvCxnSpPr>
          <p:spPr>
            <a:xfrm rot="10800000" flipV="1">
              <a:off x="2464580" y="3500437"/>
              <a:ext cx="178595" cy="35719"/>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89" name="Прямая соединительная линия 88"/>
            <p:cNvCxnSpPr>
              <a:stCxn id="85" idx="2"/>
            </p:cNvCxnSpPr>
            <p:nvPr/>
          </p:nvCxnSpPr>
          <p:spPr>
            <a:xfrm rot="10800000">
              <a:off x="1785919" y="3429001"/>
              <a:ext cx="178595" cy="107157"/>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90" name="Прямая соединительная линия 89"/>
            <p:cNvCxnSpPr>
              <a:endCxn id="85" idx="6"/>
            </p:cNvCxnSpPr>
            <p:nvPr/>
          </p:nvCxnSpPr>
          <p:spPr>
            <a:xfrm rot="10800000" flipV="1">
              <a:off x="2464580" y="3428999"/>
              <a:ext cx="178595" cy="107157"/>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0" name="Прямая соединительная линия 169"/>
            <p:cNvCxnSpPr>
              <a:stCxn id="85" idx="2"/>
            </p:cNvCxnSpPr>
            <p:nvPr/>
          </p:nvCxnSpPr>
          <p:spPr>
            <a:xfrm rot="10800000" flipV="1">
              <a:off x="1785919" y="3536156"/>
              <a:ext cx="178595" cy="58163"/>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1" name="Прямая соединительная линия 170"/>
            <p:cNvCxnSpPr>
              <a:endCxn id="85" idx="6"/>
            </p:cNvCxnSpPr>
            <p:nvPr/>
          </p:nvCxnSpPr>
          <p:spPr>
            <a:xfrm rot="10800000">
              <a:off x="2464580" y="3536158"/>
              <a:ext cx="170203" cy="53357"/>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3" name="Скругленная соединительная линия 172"/>
            <p:cNvCxnSpPr/>
            <p:nvPr/>
          </p:nvCxnSpPr>
          <p:spPr>
            <a:xfrm rot="16200000" flipV="1">
              <a:off x="2143108" y="4357694"/>
              <a:ext cx="214314" cy="214314"/>
            </a:xfrm>
            <a:prstGeom prst="curvedConnector3">
              <a:avLst>
                <a:gd name="adj1" fmla="val -94313"/>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85" name="Овал 84"/>
            <p:cNvSpPr/>
            <p:nvPr/>
          </p:nvSpPr>
          <p:spPr>
            <a:xfrm>
              <a:off x="1964513" y="3286124"/>
              <a:ext cx="500066" cy="500066"/>
            </a:xfrm>
            <a:prstGeom prst="ellipse">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232" name="Группа 231"/>
          <p:cNvGrpSpPr/>
          <p:nvPr/>
        </p:nvGrpSpPr>
        <p:grpSpPr>
          <a:xfrm>
            <a:off x="3557789" y="3029098"/>
            <a:ext cx="885415" cy="1628778"/>
            <a:chOff x="3680664" y="3029098"/>
            <a:chExt cx="885415" cy="1628778"/>
          </a:xfrm>
        </p:grpSpPr>
        <p:sp>
          <p:nvSpPr>
            <p:cNvPr id="134" name="Равнобедренный треугольник 133"/>
            <p:cNvSpPr/>
            <p:nvPr/>
          </p:nvSpPr>
          <p:spPr>
            <a:xfrm>
              <a:off x="3680664" y="3614562"/>
              <a:ext cx="785818" cy="857256"/>
            </a:xfrm>
            <a:prstGeom prst="triangle">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5" name="Равнобедренный треугольник 134"/>
            <p:cNvSpPr/>
            <p:nvPr/>
          </p:nvSpPr>
          <p:spPr>
            <a:xfrm>
              <a:off x="3858743" y="3029098"/>
              <a:ext cx="142876" cy="214314"/>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6" name="Равнобедренный треугольник 135"/>
            <p:cNvSpPr/>
            <p:nvPr/>
          </p:nvSpPr>
          <p:spPr>
            <a:xfrm>
              <a:off x="4144495" y="3029098"/>
              <a:ext cx="142876" cy="214314"/>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37" name="Прямая соединительная линия 136"/>
            <p:cNvCxnSpPr/>
            <p:nvPr/>
          </p:nvCxnSpPr>
          <p:spPr>
            <a:xfrm rot="10800000">
              <a:off x="3680664" y="3471686"/>
              <a:ext cx="178596"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8" name="Прямая соединительная линия 137"/>
            <p:cNvCxnSpPr/>
            <p:nvPr/>
          </p:nvCxnSpPr>
          <p:spPr>
            <a:xfrm rot="10800000">
              <a:off x="4252168" y="3471686"/>
              <a:ext cx="214314"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43" name="Прямоугольник 142"/>
            <p:cNvSpPr/>
            <p:nvPr/>
          </p:nvSpPr>
          <p:spPr>
            <a:xfrm>
              <a:off x="3859259" y="3257372"/>
              <a:ext cx="428628" cy="357190"/>
            </a:xfrm>
            <a:prstGeom prst="rect">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7" name="Полилиния 46"/>
            <p:cNvSpPr/>
            <p:nvPr/>
          </p:nvSpPr>
          <p:spPr>
            <a:xfrm>
              <a:off x="4071934" y="4357694"/>
              <a:ext cx="494145" cy="300182"/>
            </a:xfrm>
            <a:custGeom>
              <a:avLst/>
              <a:gdLst>
                <a:gd name="connsiteX0" fmla="*/ 0 w 494145"/>
                <a:gd name="connsiteY0" fmla="*/ 34637 h 300182"/>
                <a:gd name="connsiteX1" fmla="*/ 180109 w 494145"/>
                <a:gd name="connsiteY1" fmla="*/ 297873 h 300182"/>
                <a:gd name="connsiteX2" fmla="*/ 443345 w 494145"/>
                <a:gd name="connsiteY2" fmla="*/ 20782 h 300182"/>
                <a:gd name="connsiteX3" fmla="*/ 484909 w 494145"/>
                <a:gd name="connsiteY3" fmla="*/ 173182 h 300182"/>
              </a:gdLst>
              <a:ahLst/>
              <a:cxnLst>
                <a:cxn ang="0">
                  <a:pos x="connsiteX0" y="connsiteY0"/>
                </a:cxn>
                <a:cxn ang="0">
                  <a:pos x="connsiteX1" y="connsiteY1"/>
                </a:cxn>
                <a:cxn ang="0">
                  <a:pos x="connsiteX2" y="connsiteY2"/>
                </a:cxn>
                <a:cxn ang="0">
                  <a:pos x="connsiteX3" y="connsiteY3"/>
                </a:cxn>
              </a:cxnLst>
              <a:rect l="l" t="t" r="r" b="b"/>
              <a:pathLst>
                <a:path w="494145" h="300182">
                  <a:moveTo>
                    <a:pt x="0" y="34637"/>
                  </a:moveTo>
                  <a:cubicBezTo>
                    <a:pt x="53109" y="167409"/>
                    <a:pt x="106218" y="300182"/>
                    <a:pt x="180109" y="297873"/>
                  </a:cubicBezTo>
                  <a:cubicBezTo>
                    <a:pt x="254000" y="295564"/>
                    <a:pt x="392545" y="41564"/>
                    <a:pt x="443345" y="20782"/>
                  </a:cubicBezTo>
                  <a:cubicBezTo>
                    <a:pt x="494145" y="0"/>
                    <a:pt x="489527" y="86591"/>
                    <a:pt x="484909" y="173182"/>
                  </a:cubicBezTo>
                </a:path>
              </a:pathLst>
            </a:cu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grpSp>
      <p:grpSp>
        <p:nvGrpSpPr>
          <p:cNvPr id="237" name="Группа 236"/>
          <p:cNvGrpSpPr/>
          <p:nvPr/>
        </p:nvGrpSpPr>
        <p:grpSpPr>
          <a:xfrm>
            <a:off x="5357818" y="3029098"/>
            <a:ext cx="857256" cy="1586066"/>
            <a:chOff x="5357818" y="3143248"/>
            <a:chExt cx="857256" cy="1586066"/>
          </a:xfrm>
        </p:grpSpPr>
        <p:sp>
          <p:nvSpPr>
            <p:cNvPr id="57" name="Овал 56"/>
            <p:cNvSpPr/>
            <p:nvPr/>
          </p:nvSpPr>
          <p:spPr>
            <a:xfrm>
              <a:off x="5500694" y="3929066"/>
              <a:ext cx="714380" cy="714380"/>
            </a:xfrm>
            <a:prstGeom prst="ellipse">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8" name="Равнобедренный треугольник 57"/>
            <p:cNvSpPr/>
            <p:nvPr/>
          </p:nvSpPr>
          <p:spPr>
            <a:xfrm rot="10800000">
              <a:off x="5643571" y="3357562"/>
              <a:ext cx="428628" cy="571504"/>
            </a:xfrm>
            <a:prstGeom prst="triangle">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0" name="Равнобедренный треугольник 59"/>
            <p:cNvSpPr/>
            <p:nvPr/>
          </p:nvSpPr>
          <p:spPr>
            <a:xfrm>
              <a:off x="5643570" y="3143248"/>
              <a:ext cx="142876" cy="214314"/>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1" name="Равнобедренный треугольник 60"/>
            <p:cNvSpPr/>
            <p:nvPr/>
          </p:nvSpPr>
          <p:spPr>
            <a:xfrm>
              <a:off x="5929322" y="3143248"/>
              <a:ext cx="142876" cy="214314"/>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62" name="Прямая соединительная линия 61"/>
            <p:cNvCxnSpPr>
              <a:stCxn id="58" idx="5"/>
            </p:cNvCxnSpPr>
            <p:nvPr/>
          </p:nvCxnSpPr>
          <p:spPr>
            <a:xfrm rot="10800000">
              <a:off x="5572132" y="3643314"/>
              <a:ext cx="178596"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3" name="Прямая соединительная линия 62"/>
            <p:cNvCxnSpPr/>
            <p:nvPr/>
          </p:nvCxnSpPr>
          <p:spPr>
            <a:xfrm rot="10800000">
              <a:off x="5948976" y="3643314"/>
              <a:ext cx="178596"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96" name="Полилиния 195"/>
            <p:cNvSpPr/>
            <p:nvPr/>
          </p:nvSpPr>
          <p:spPr>
            <a:xfrm>
              <a:off x="5357818" y="4429132"/>
              <a:ext cx="494145" cy="300182"/>
            </a:xfrm>
            <a:custGeom>
              <a:avLst/>
              <a:gdLst>
                <a:gd name="connsiteX0" fmla="*/ 0 w 494145"/>
                <a:gd name="connsiteY0" fmla="*/ 34637 h 300182"/>
                <a:gd name="connsiteX1" fmla="*/ 180109 w 494145"/>
                <a:gd name="connsiteY1" fmla="*/ 297873 h 300182"/>
                <a:gd name="connsiteX2" fmla="*/ 443345 w 494145"/>
                <a:gd name="connsiteY2" fmla="*/ 20782 h 300182"/>
                <a:gd name="connsiteX3" fmla="*/ 484909 w 494145"/>
                <a:gd name="connsiteY3" fmla="*/ 173182 h 300182"/>
              </a:gdLst>
              <a:ahLst/>
              <a:cxnLst>
                <a:cxn ang="0">
                  <a:pos x="connsiteX0" y="connsiteY0"/>
                </a:cxn>
                <a:cxn ang="0">
                  <a:pos x="connsiteX1" y="connsiteY1"/>
                </a:cxn>
                <a:cxn ang="0">
                  <a:pos x="connsiteX2" y="connsiteY2"/>
                </a:cxn>
                <a:cxn ang="0">
                  <a:pos x="connsiteX3" y="connsiteY3"/>
                </a:cxn>
              </a:cxnLst>
              <a:rect l="l" t="t" r="r" b="b"/>
              <a:pathLst>
                <a:path w="494145" h="300182">
                  <a:moveTo>
                    <a:pt x="0" y="34637"/>
                  </a:moveTo>
                  <a:cubicBezTo>
                    <a:pt x="53109" y="167409"/>
                    <a:pt x="106218" y="300182"/>
                    <a:pt x="180109" y="297873"/>
                  </a:cubicBezTo>
                  <a:cubicBezTo>
                    <a:pt x="254000" y="295564"/>
                    <a:pt x="392545" y="41564"/>
                    <a:pt x="443345" y="20782"/>
                  </a:cubicBezTo>
                  <a:cubicBezTo>
                    <a:pt x="494145" y="0"/>
                    <a:pt x="489527" y="86591"/>
                    <a:pt x="484909" y="173182"/>
                  </a:cubicBezTo>
                </a:path>
              </a:pathLst>
            </a:cu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cxnSp>
          <p:nvCxnSpPr>
            <p:cNvPr id="210" name="Прямая соединительная линия 209"/>
            <p:cNvCxnSpPr>
              <a:endCxn id="58" idx="1"/>
            </p:cNvCxnSpPr>
            <p:nvPr/>
          </p:nvCxnSpPr>
          <p:spPr>
            <a:xfrm rot="10800000" flipV="1">
              <a:off x="5965042" y="3586946"/>
              <a:ext cx="162530" cy="56367"/>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2" name="Прямая соединительная линия 211"/>
            <p:cNvCxnSpPr>
              <a:stCxn id="58" idx="5"/>
            </p:cNvCxnSpPr>
            <p:nvPr/>
          </p:nvCxnSpPr>
          <p:spPr>
            <a:xfrm rot="10800000">
              <a:off x="5550190" y="3593206"/>
              <a:ext cx="200538" cy="5010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240" name="Таблица 239"/>
          <p:cNvGraphicFramePr>
            <a:graphicFrameLocks noGrp="1"/>
          </p:cNvGraphicFramePr>
          <p:nvPr/>
        </p:nvGraphicFramePr>
        <p:xfrm>
          <a:off x="1428728" y="1142984"/>
          <a:ext cx="5400000" cy="5400000"/>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20000"/>
                    </a:ext>
                  </a:extLst>
                </a:gridCol>
                <a:gridCol w="1800000">
                  <a:extLst>
                    <a:ext uri="{9D8B030D-6E8A-4147-A177-3AD203B41FA5}">
                      <a16:colId xmlns:a16="http://schemas.microsoft.com/office/drawing/2014/main" val="20001"/>
                    </a:ext>
                  </a:extLst>
                </a:gridCol>
                <a:gridCol w="1800000">
                  <a:extLst>
                    <a:ext uri="{9D8B030D-6E8A-4147-A177-3AD203B41FA5}">
                      <a16:colId xmlns:a16="http://schemas.microsoft.com/office/drawing/2014/main" val="20002"/>
                    </a:ext>
                  </a:extLst>
                </a:gridCol>
              </a:tblGrid>
              <a:tr h="1800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800000">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800000">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ru-RU" sz="6600" b="1" dirty="0">
                        <a:solidFill>
                          <a:schemeClr val="accent2">
                            <a:lumMod val="75000"/>
                          </a:schemeClr>
                        </a:solidFill>
                        <a:latin typeface="Georgi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6600" dirty="0">
                          <a:solidFill>
                            <a:schemeClr val="accent2">
                              <a:lumMod val="75000"/>
                            </a:schemeClr>
                          </a:solidFill>
                          <a:latin typeface="Georgia"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pSp>
        <p:nvGrpSpPr>
          <p:cNvPr id="239" name="Группа 238"/>
          <p:cNvGrpSpPr/>
          <p:nvPr/>
        </p:nvGrpSpPr>
        <p:grpSpPr>
          <a:xfrm>
            <a:off x="5446116" y="7072338"/>
            <a:ext cx="905913" cy="1658525"/>
            <a:chOff x="5446116" y="4856739"/>
            <a:chExt cx="905913" cy="1658525"/>
          </a:xfrm>
        </p:grpSpPr>
        <p:sp>
          <p:nvSpPr>
            <p:cNvPr id="59" name="Полилиния 58"/>
            <p:cNvSpPr/>
            <p:nvPr/>
          </p:nvSpPr>
          <p:spPr>
            <a:xfrm>
              <a:off x="5857884" y="6215082"/>
              <a:ext cx="494145" cy="300182"/>
            </a:xfrm>
            <a:custGeom>
              <a:avLst/>
              <a:gdLst>
                <a:gd name="connsiteX0" fmla="*/ 0 w 494145"/>
                <a:gd name="connsiteY0" fmla="*/ 34637 h 300182"/>
                <a:gd name="connsiteX1" fmla="*/ 180109 w 494145"/>
                <a:gd name="connsiteY1" fmla="*/ 297873 h 300182"/>
                <a:gd name="connsiteX2" fmla="*/ 443345 w 494145"/>
                <a:gd name="connsiteY2" fmla="*/ 20782 h 300182"/>
                <a:gd name="connsiteX3" fmla="*/ 484909 w 494145"/>
                <a:gd name="connsiteY3" fmla="*/ 173182 h 300182"/>
              </a:gdLst>
              <a:ahLst/>
              <a:cxnLst>
                <a:cxn ang="0">
                  <a:pos x="connsiteX0" y="connsiteY0"/>
                </a:cxn>
                <a:cxn ang="0">
                  <a:pos x="connsiteX1" y="connsiteY1"/>
                </a:cxn>
                <a:cxn ang="0">
                  <a:pos x="connsiteX2" y="connsiteY2"/>
                </a:cxn>
                <a:cxn ang="0">
                  <a:pos x="connsiteX3" y="connsiteY3"/>
                </a:cxn>
              </a:cxnLst>
              <a:rect l="l" t="t" r="r" b="b"/>
              <a:pathLst>
                <a:path w="494145" h="300182">
                  <a:moveTo>
                    <a:pt x="0" y="34637"/>
                  </a:moveTo>
                  <a:cubicBezTo>
                    <a:pt x="53109" y="167409"/>
                    <a:pt x="106218" y="300182"/>
                    <a:pt x="180109" y="297873"/>
                  </a:cubicBezTo>
                  <a:cubicBezTo>
                    <a:pt x="254000" y="295564"/>
                    <a:pt x="392545" y="41564"/>
                    <a:pt x="443345" y="20782"/>
                  </a:cubicBezTo>
                  <a:cubicBezTo>
                    <a:pt x="494145" y="0"/>
                    <a:pt x="489527" y="86591"/>
                    <a:pt x="484909" y="173182"/>
                  </a:cubicBezTo>
                </a:path>
              </a:pathLst>
            </a:cu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85" name="Прямоугольник 184"/>
            <p:cNvSpPr/>
            <p:nvPr/>
          </p:nvSpPr>
          <p:spPr>
            <a:xfrm>
              <a:off x="5528760" y="5571119"/>
              <a:ext cx="714380" cy="714380"/>
            </a:xfrm>
            <a:prstGeom prst="rect">
              <a:avLst/>
            </a:prstGeom>
            <a:solidFill>
              <a:schemeClr val="bg2">
                <a:lumMod val="40000"/>
                <a:lumOff val="60000"/>
              </a:schemeClr>
            </a:solidFill>
            <a:ln w="190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6" name="Равнобедренный треугольник 185"/>
            <p:cNvSpPr/>
            <p:nvPr/>
          </p:nvSpPr>
          <p:spPr>
            <a:xfrm rot="21023594">
              <a:off x="5695449" y="4856739"/>
              <a:ext cx="190501" cy="285752"/>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7" name="Равнобедренный треугольник 186"/>
            <p:cNvSpPr/>
            <p:nvPr/>
          </p:nvSpPr>
          <p:spPr>
            <a:xfrm rot="626654">
              <a:off x="5910272" y="4871639"/>
              <a:ext cx="190501" cy="285752"/>
            </a:xfrm>
            <a:prstGeom prst="triangle">
              <a:avLst/>
            </a:prstGeom>
            <a:solidFill>
              <a:schemeClr val="bg2">
                <a:lumMod val="40000"/>
                <a:lumOff val="60000"/>
              </a:schemeClr>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88" name="Прямая соединительная линия 187"/>
            <p:cNvCxnSpPr/>
            <p:nvPr/>
          </p:nvCxnSpPr>
          <p:spPr>
            <a:xfrm rot="10800000">
              <a:off x="5446116" y="5301957"/>
              <a:ext cx="178596"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9" name="Прямая соединительная линия 188"/>
            <p:cNvCxnSpPr/>
            <p:nvPr/>
          </p:nvCxnSpPr>
          <p:spPr>
            <a:xfrm rot="10800000">
              <a:off x="6137151" y="5287997"/>
              <a:ext cx="178596" cy="1588"/>
            </a:xfrm>
            <a:prstGeom prst="line">
              <a:avLst/>
            </a:prstGeom>
            <a:ln w="28575">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95" name="Овал 194"/>
            <p:cNvSpPr/>
            <p:nvPr/>
          </p:nvSpPr>
          <p:spPr>
            <a:xfrm>
              <a:off x="5635917" y="5071053"/>
              <a:ext cx="500066" cy="500066"/>
            </a:xfrm>
            <a:prstGeom prst="ellipse">
              <a:avLst/>
            </a:prstGeom>
            <a:solidFill>
              <a:schemeClr val="bg2">
                <a:lumMod val="40000"/>
                <a:lumOff val="6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Tree>
    <p:extLst>
      <p:ext uri="{BB962C8B-B14F-4D97-AF65-F5344CB8AC3E}">
        <p14:creationId xmlns:p14="http://schemas.microsoft.com/office/powerpoint/2010/main" val="2810096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2000"/>
                                        <p:tgtEl>
                                          <p:spTgt spid="4"/>
                                        </p:tgtEl>
                                      </p:cBhvr>
                                    </p:animEffect>
                                  </p:childTnLst>
                                </p:cTn>
                              </p:par>
                            </p:childTnLst>
                          </p:cTn>
                        </p:par>
                        <p:par>
                          <p:cTn id="8" fill="hold">
                            <p:stCondLst>
                              <p:cond delay="2500"/>
                            </p:stCondLst>
                            <p:childTnLst>
                              <p:par>
                                <p:cTn id="9" presetID="42" presetClass="entr" presetSubtype="0" fill="hold" nodeType="afterEffect">
                                  <p:stCondLst>
                                    <p:cond delay="0"/>
                                  </p:stCondLst>
                                  <p:childTnLst>
                                    <p:set>
                                      <p:cBhvr>
                                        <p:cTn id="10" dur="1" fill="hold">
                                          <p:stCondLst>
                                            <p:cond delay="0"/>
                                          </p:stCondLst>
                                        </p:cTn>
                                        <p:tgtEl>
                                          <p:spTgt spid="240"/>
                                        </p:tgtEl>
                                        <p:attrNameLst>
                                          <p:attrName>style.visibility</p:attrName>
                                        </p:attrNameLst>
                                      </p:cBhvr>
                                      <p:to>
                                        <p:strVal val="visible"/>
                                      </p:to>
                                    </p:set>
                                    <p:animEffect transition="in" filter="fade">
                                      <p:cBhvr>
                                        <p:cTn id="11" dur="1000"/>
                                        <p:tgtEl>
                                          <p:spTgt spid="240"/>
                                        </p:tgtEl>
                                      </p:cBhvr>
                                    </p:animEffect>
                                    <p:anim calcmode="lin" valueType="num">
                                      <p:cBhvr>
                                        <p:cTn id="12" dur="1000" fill="hold"/>
                                        <p:tgtEl>
                                          <p:spTgt spid="240"/>
                                        </p:tgtEl>
                                        <p:attrNameLst>
                                          <p:attrName>ppt_x</p:attrName>
                                        </p:attrNameLst>
                                      </p:cBhvr>
                                      <p:tavLst>
                                        <p:tav tm="0">
                                          <p:val>
                                            <p:strVal val="#ppt_x"/>
                                          </p:val>
                                        </p:tav>
                                        <p:tav tm="100000">
                                          <p:val>
                                            <p:strVal val="#ppt_x"/>
                                          </p:val>
                                        </p:tav>
                                      </p:tavLst>
                                    </p:anim>
                                    <p:anim calcmode="lin" valueType="num">
                                      <p:cBhvr>
                                        <p:cTn id="13" dur="1000" fill="hold"/>
                                        <p:tgtEl>
                                          <p:spTgt spid="240"/>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227"/>
                                        </p:tgtEl>
                                        <p:attrNameLst>
                                          <p:attrName>style.visibility</p:attrName>
                                        </p:attrNameLst>
                                      </p:cBhvr>
                                      <p:to>
                                        <p:strVal val="visible"/>
                                      </p:to>
                                    </p:set>
                                    <p:animEffect transition="in" filter="fade">
                                      <p:cBhvr>
                                        <p:cTn id="16" dur="1000"/>
                                        <p:tgtEl>
                                          <p:spTgt spid="227"/>
                                        </p:tgtEl>
                                      </p:cBhvr>
                                    </p:animEffect>
                                    <p:anim calcmode="lin" valueType="num">
                                      <p:cBhvr>
                                        <p:cTn id="17" dur="1000" fill="hold"/>
                                        <p:tgtEl>
                                          <p:spTgt spid="227"/>
                                        </p:tgtEl>
                                        <p:attrNameLst>
                                          <p:attrName>ppt_x</p:attrName>
                                        </p:attrNameLst>
                                      </p:cBhvr>
                                      <p:tavLst>
                                        <p:tav tm="0">
                                          <p:val>
                                            <p:strVal val="#ppt_x"/>
                                          </p:val>
                                        </p:tav>
                                        <p:tav tm="100000">
                                          <p:val>
                                            <p:strVal val="#ppt_x"/>
                                          </p:val>
                                        </p:tav>
                                      </p:tavLst>
                                    </p:anim>
                                    <p:anim calcmode="lin" valueType="num">
                                      <p:cBhvr>
                                        <p:cTn id="18" dur="1000" fill="hold"/>
                                        <p:tgtEl>
                                          <p:spTgt spid="227"/>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231"/>
                                        </p:tgtEl>
                                        <p:attrNameLst>
                                          <p:attrName>style.visibility</p:attrName>
                                        </p:attrNameLst>
                                      </p:cBhvr>
                                      <p:to>
                                        <p:strVal val="visible"/>
                                      </p:to>
                                    </p:set>
                                    <p:animEffect transition="in" filter="fade">
                                      <p:cBhvr>
                                        <p:cTn id="21" dur="1000"/>
                                        <p:tgtEl>
                                          <p:spTgt spid="231"/>
                                        </p:tgtEl>
                                      </p:cBhvr>
                                    </p:animEffect>
                                    <p:anim calcmode="lin" valueType="num">
                                      <p:cBhvr>
                                        <p:cTn id="22" dur="1000" fill="hold"/>
                                        <p:tgtEl>
                                          <p:spTgt spid="231"/>
                                        </p:tgtEl>
                                        <p:attrNameLst>
                                          <p:attrName>ppt_x</p:attrName>
                                        </p:attrNameLst>
                                      </p:cBhvr>
                                      <p:tavLst>
                                        <p:tav tm="0">
                                          <p:val>
                                            <p:strVal val="#ppt_x"/>
                                          </p:val>
                                        </p:tav>
                                        <p:tav tm="100000">
                                          <p:val>
                                            <p:strVal val="#ppt_x"/>
                                          </p:val>
                                        </p:tav>
                                      </p:tavLst>
                                    </p:anim>
                                    <p:anim calcmode="lin" valueType="num">
                                      <p:cBhvr>
                                        <p:cTn id="23" dur="1000" fill="hold"/>
                                        <p:tgtEl>
                                          <p:spTgt spid="231"/>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36"/>
                                        </p:tgtEl>
                                        <p:attrNameLst>
                                          <p:attrName>style.visibility</p:attrName>
                                        </p:attrNameLst>
                                      </p:cBhvr>
                                      <p:to>
                                        <p:strVal val="visible"/>
                                      </p:to>
                                    </p:set>
                                    <p:animEffect transition="in" filter="fade">
                                      <p:cBhvr>
                                        <p:cTn id="26" dur="1000"/>
                                        <p:tgtEl>
                                          <p:spTgt spid="236"/>
                                        </p:tgtEl>
                                      </p:cBhvr>
                                    </p:animEffect>
                                    <p:anim calcmode="lin" valueType="num">
                                      <p:cBhvr>
                                        <p:cTn id="27" dur="1000" fill="hold"/>
                                        <p:tgtEl>
                                          <p:spTgt spid="236"/>
                                        </p:tgtEl>
                                        <p:attrNameLst>
                                          <p:attrName>ppt_x</p:attrName>
                                        </p:attrNameLst>
                                      </p:cBhvr>
                                      <p:tavLst>
                                        <p:tav tm="0">
                                          <p:val>
                                            <p:strVal val="#ppt_x"/>
                                          </p:val>
                                        </p:tav>
                                        <p:tav tm="100000">
                                          <p:val>
                                            <p:strVal val="#ppt_x"/>
                                          </p:val>
                                        </p:tav>
                                      </p:tavLst>
                                    </p:anim>
                                    <p:anim calcmode="lin" valueType="num">
                                      <p:cBhvr>
                                        <p:cTn id="28" dur="1000" fill="hold"/>
                                        <p:tgtEl>
                                          <p:spTgt spid="236"/>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28"/>
                                        </p:tgtEl>
                                        <p:attrNameLst>
                                          <p:attrName>style.visibility</p:attrName>
                                        </p:attrNameLst>
                                      </p:cBhvr>
                                      <p:to>
                                        <p:strVal val="visible"/>
                                      </p:to>
                                    </p:set>
                                    <p:animEffect transition="in" filter="fade">
                                      <p:cBhvr>
                                        <p:cTn id="31" dur="1000"/>
                                        <p:tgtEl>
                                          <p:spTgt spid="228"/>
                                        </p:tgtEl>
                                      </p:cBhvr>
                                    </p:animEffect>
                                    <p:anim calcmode="lin" valueType="num">
                                      <p:cBhvr>
                                        <p:cTn id="32" dur="1000" fill="hold"/>
                                        <p:tgtEl>
                                          <p:spTgt spid="228"/>
                                        </p:tgtEl>
                                        <p:attrNameLst>
                                          <p:attrName>ppt_x</p:attrName>
                                        </p:attrNameLst>
                                      </p:cBhvr>
                                      <p:tavLst>
                                        <p:tav tm="0">
                                          <p:val>
                                            <p:strVal val="#ppt_x"/>
                                          </p:val>
                                        </p:tav>
                                        <p:tav tm="100000">
                                          <p:val>
                                            <p:strVal val="#ppt_x"/>
                                          </p:val>
                                        </p:tav>
                                      </p:tavLst>
                                    </p:anim>
                                    <p:anim calcmode="lin" valueType="num">
                                      <p:cBhvr>
                                        <p:cTn id="33" dur="1000" fill="hold"/>
                                        <p:tgtEl>
                                          <p:spTgt spid="228"/>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232"/>
                                        </p:tgtEl>
                                        <p:attrNameLst>
                                          <p:attrName>style.visibility</p:attrName>
                                        </p:attrNameLst>
                                      </p:cBhvr>
                                      <p:to>
                                        <p:strVal val="visible"/>
                                      </p:to>
                                    </p:set>
                                    <p:animEffect transition="in" filter="fade">
                                      <p:cBhvr>
                                        <p:cTn id="36" dur="1000"/>
                                        <p:tgtEl>
                                          <p:spTgt spid="232"/>
                                        </p:tgtEl>
                                      </p:cBhvr>
                                    </p:animEffect>
                                    <p:anim calcmode="lin" valueType="num">
                                      <p:cBhvr>
                                        <p:cTn id="37" dur="1000" fill="hold"/>
                                        <p:tgtEl>
                                          <p:spTgt spid="232"/>
                                        </p:tgtEl>
                                        <p:attrNameLst>
                                          <p:attrName>ppt_x</p:attrName>
                                        </p:attrNameLst>
                                      </p:cBhvr>
                                      <p:tavLst>
                                        <p:tav tm="0">
                                          <p:val>
                                            <p:strVal val="#ppt_x"/>
                                          </p:val>
                                        </p:tav>
                                        <p:tav tm="100000">
                                          <p:val>
                                            <p:strVal val="#ppt_x"/>
                                          </p:val>
                                        </p:tav>
                                      </p:tavLst>
                                    </p:anim>
                                    <p:anim calcmode="lin" valueType="num">
                                      <p:cBhvr>
                                        <p:cTn id="38" dur="1000" fill="hold"/>
                                        <p:tgtEl>
                                          <p:spTgt spid="232"/>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237"/>
                                        </p:tgtEl>
                                        <p:attrNameLst>
                                          <p:attrName>style.visibility</p:attrName>
                                        </p:attrNameLst>
                                      </p:cBhvr>
                                      <p:to>
                                        <p:strVal val="visible"/>
                                      </p:to>
                                    </p:set>
                                    <p:animEffect transition="in" filter="fade">
                                      <p:cBhvr>
                                        <p:cTn id="41" dur="1000"/>
                                        <p:tgtEl>
                                          <p:spTgt spid="237"/>
                                        </p:tgtEl>
                                      </p:cBhvr>
                                    </p:animEffect>
                                    <p:anim calcmode="lin" valueType="num">
                                      <p:cBhvr>
                                        <p:cTn id="42" dur="1000" fill="hold"/>
                                        <p:tgtEl>
                                          <p:spTgt spid="237"/>
                                        </p:tgtEl>
                                        <p:attrNameLst>
                                          <p:attrName>ppt_x</p:attrName>
                                        </p:attrNameLst>
                                      </p:cBhvr>
                                      <p:tavLst>
                                        <p:tav tm="0">
                                          <p:val>
                                            <p:strVal val="#ppt_x"/>
                                          </p:val>
                                        </p:tav>
                                        <p:tav tm="100000">
                                          <p:val>
                                            <p:strVal val="#ppt_x"/>
                                          </p:val>
                                        </p:tav>
                                      </p:tavLst>
                                    </p:anim>
                                    <p:anim calcmode="lin" valueType="num">
                                      <p:cBhvr>
                                        <p:cTn id="43" dur="1000" fill="hold"/>
                                        <p:tgtEl>
                                          <p:spTgt spid="237"/>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229"/>
                                        </p:tgtEl>
                                        <p:attrNameLst>
                                          <p:attrName>style.visibility</p:attrName>
                                        </p:attrNameLst>
                                      </p:cBhvr>
                                      <p:to>
                                        <p:strVal val="visible"/>
                                      </p:to>
                                    </p:set>
                                    <p:animEffect transition="in" filter="fade">
                                      <p:cBhvr>
                                        <p:cTn id="46" dur="1000"/>
                                        <p:tgtEl>
                                          <p:spTgt spid="229"/>
                                        </p:tgtEl>
                                      </p:cBhvr>
                                    </p:animEffect>
                                    <p:anim calcmode="lin" valueType="num">
                                      <p:cBhvr>
                                        <p:cTn id="47" dur="1000" fill="hold"/>
                                        <p:tgtEl>
                                          <p:spTgt spid="229"/>
                                        </p:tgtEl>
                                        <p:attrNameLst>
                                          <p:attrName>ppt_x</p:attrName>
                                        </p:attrNameLst>
                                      </p:cBhvr>
                                      <p:tavLst>
                                        <p:tav tm="0">
                                          <p:val>
                                            <p:strVal val="#ppt_x"/>
                                          </p:val>
                                        </p:tav>
                                        <p:tav tm="100000">
                                          <p:val>
                                            <p:strVal val="#ppt_x"/>
                                          </p:val>
                                        </p:tav>
                                      </p:tavLst>
                                    </p:anim>
                                    <p:anim calcmode="lin" valueType="num">
                                      <p:cBhvr>
                                        <p:cTn id="48" dur="1000" fill="hold"/>
                                        <p:tgtEl>
                                          <p:spTgt spid="229"/>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240"/>
                                        </p:tgtEl>
                                        <p:attrNameLst>
                                          <p:attrName>style.visibility</p:attrName>
                                        </p:attrNameLst>
                                      </p:cBhvr>
                                      <p:to>
                                        <p:strVal val="visible"/>
                                      </p:to>
                                    </p:set>
                                    <p:animEffect transition="in" filter="fade">
                                      <p:cBhvr>
                                        <p:cTn id="51" dur="1000"/>
                                        <p:tgtEl>
                                          <p:spTgt spid="240"/>
                                        </p:tgtEl>
                                      </p:cBhvr>
                                    </p:animEffect>
                                    <p:anim calcmode="lin" valueType="num">
                                      <p:cBhvr>
                                        <p:cTn id="52" dur="1000" fill="hold"/>
                                        <p:tgtEl>
                                          <p:spTgt spid="240"/>
                                        </p:tgtEl>
                                        <p:attrNameLst>
                                          <p:attrName>ppt_x</p:attrName>
                                        </p:attrNameLst>
                                      </p:cBhvr>
                                      <p:tavLst>
                                        <p:tav tm="0">
                                          <p:val>
                                            <p:strVal val="#ppt_x"/>
                                          </p:val>
                                        </p:tav>
                                        <p:tav tm="100000">
                                          <p:val>
                                            <p:strVal val="#ppt_x"/>
                                          </p:val>
                                        </p:tav>
                                      </p:tavLst>
                                    </p:anim>
                                    <p:anim calcmode="lin" valueType="num">
                                      <p:cBhvr>
                                        <p:cTn id="53" dur="1000" fill="hold"/>
                                        <p:tgtEl>
                                          <p:spTgt spid="240"/>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233"/>
                                        </p:tgtEl>
                                        <p:attrNameLst>
                                          <p:attrName>style.visibility</p:attrName>
                                        </p:attrNameLst>
                                      </p:cBhvr>
                                      <p:to>
                                        <p:strVal val="visible"/>
                                      </p:to>
                                    </p:set>
                                    <p:animEffect transition="in" filter="fade">
                                      <p:cBhvr>
                                        <p:cTn id="56" dur="1000"/>
                                        <p:tgtEl>
                                          <p:spTgt spid="233"/>
                                        </p:tgtEl>
                                      </p:cBhvr>
                                    </p:animEffect>
                                    <p:anim calcmode="lin" valueType="num">
                                      <p:cBhvr>
                                        <p:cTn id="57" dur="1000" fill="hold"/>
                                        <p:tgtEl>
                                          <p:spTgt spid="233"/>
                                        </p:tgtEl>
                                        <p:attrNameLst>
                                          <p:attrName>ppt_x</p:attrName>
                                        </p:attrNameLst>
                                      </p:cBhvr>
                                      <p:tavLst>
                                        <p:tav tm="0">
                                          <p:val>
                                            <p:strVal val="#ppt_x"/>
                                          </p:val>
                                        </p:tav>
                                        <p:tav tm="100000">
                                          <p:val>
                                            <p:strVal val="#ppt_x"/>
                                          </p:val>
                                        </p:tav>
                                      </p:tavLst>
                                    </p:anim>
                                    <p:anim calcmode="lin" valueType="num">
                                      <p:cBhvr>
                                        <p:cTn id="58" dur="1000" fill="hold"/>
                                        <p:tgtEl>
                                          <p:spTgt spid="233"/>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64" presetClass="path" presetSubtype="0" accel="50000" decel="50000" fill="hold" nodeType="clickEffect">
                                  <p:stCondLst>
                                    <p:cond delay="0"/>
                                  </p:stCondLst>
                                  <p:childTnLst>
                                    <p:animMotion origin="layout" path="M 0 0  L 0 -0.33302  E" pathEditMode="relative" ptsTypes="">
                                      <p:cBhvr>
                                        <p:cTn id="62" dur="2000" fill="hold"/>
                                        <p:tgtEl>
                                          <p:spTgt spid="23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3275" y="1628800"/>
            <a:ext cx="7969416" cy="5019915"/>
          </a:xfrm>
        </p:spPr>
        <p:txBody>
          <a:bodyPr/>
          <a:lstStyle/>
          <a:p>
            <a:pPr marL="0" indent="717550" algn="just">
              <a:lnSpc>
                <a:spcPct val="90000"/>
              </a:lnSpc>
              <a:spcBef>
                <a:spcPts val="0"/>
              </a:spcBef>
              <a:buFont typeface="Georgia" pitchFamily="18" charset="0"/>
              <a:buChar char="—"/>
            </a:pPr>
            <a:r>
              <a:rPr lang="ru-RU" sz="2400" b="1" i="1" dirty="0">
                <a:solidFill>
                  <a:schemeClr val="accent2">
                    <a:lumMod val="75000"/>
                  </a:schemeClr>
                </a:solidFill>
                <a:latin typeface="Georgia" pitchFamily="18" charset="0"/>
              </a:rPr>
              <a:t>формируются</a:t>
            </a:r>
            <a:r>
              <a:rPr lang="ru-RU" sz="2400" dirty="0">
                <a:solidFill>
                  <a:schemeClr val="accent2">
                    <a:lumMod val="75000"/>
                  </a:schemeClr>
                </a:solidFill>
                <a:latin typeface="Georgia" pitchFamily="18" charset="0"/>
              </a:rPr>
              <a:t> такие качества личности как терпение, настойчивость, ответственность, любознательность, стремление к познавательной деятельности;</a:t>
            </a:r>
          </a:p>
          <a:p>
            <a:pPr marL="0" indent="717550" algn="just">
              <a:lnSpc>
                <a:spcPct val="90000"/>
              </a:lnSpc>
              <a:spcBef>
                <a:spcPts val="0"/>
              </a:spcBef>
              <a:buFont typeface="Georgia" pitchFamily="18" charset="0"/>
              <a:buChar char="—"/>
            </a:pPr>
            <a:r>
              <a:rPr lang="ru-RU" sz="2400" dirty="0">
                <a:solidFill>
                  <a:schemeClr val="accent2">
                    <a:lumMod val="75000"/>
                  </a:schemeClr>
                </a:solidFill>
                <a:latin typeface="Georgia" pitchFamily="18" charset="0"/>
              </a:rPr>
              <a:t> </a:t>
            </a:r>
            <a:r>
              <a:rPr lang="ru-RU" sz="2400" b="1" i="1" dirty="0">
                <a:solidFill>
                  <a:schemeClr val="accent2">
                    <a:lumMod val="75000"/>
                  </a:schemeClr>
                </a:solidFill>
                <a:latin typeface="Georgia" pitchFamily="18" charset="0"/>
              </a:rPr>
              <a:t>вырабатывается</a:t>
            </a:r>
            <a:r>
              <a:rPr lang="ru-RU" sz="2400" dirty="0">
                <a:solidFill>
                  <a:schemeClr val="accent2">
                    <a:lumMod val="75000"/>
                  </a:schemeClr>
                </a:solidFill>
                <a:latin typeface="Georgia" pitchFamily="18" charset="0"/>
              </a:rPr>
              <a:t> умение самостоятельно добывать знания  и применять их на практике;</a:t>
            </a:r>
          </a:p>
          <a:p>
            <a:pPr marL="0" indent="717550" algn="just">
              <a:lnSpc>
                <a:spcPct val="90000"/>
              </a:lnSpc>
              <a:spcBef>
                <a:spcPts val="0"/>
              </a:spcBef>
              <a:buFont typeface="Georgia" pitchFamily="18" charset="0"/>
              <a:buChar char="—"/>
            </a:pPr>
            <a:r>
              <a:rPr lang="ru-RU" sz="2400" dirty="0">
                <a:solidFill>
                  <a:schemeClr val="accent2">
                    <a:lumMod val="75000"/>
                  </a:schemeClr>
                </a:solidFill>
                <a:latin typeface="Georgia" pitchFamily="18" charset="0"/>
              </a:rPr>
              <a:t> </a:t>
            </a:r>
            <a:r>
              <a:rPr lang="ru-RU" sz="2400" b="1" i="1" dirty="0">
                <a:solidFill>
                  <a:schemeClr val="accent2">
                    <a:lumMod val="75000"/>
                  </a:schemeClr>
                </a:solidFill>
                <a:latin typeface="Georgia" pitchFamily="18" charset="0"/>
              </a:rPr>
              <a:t>создается</a:t>
            </a:r>
            <a:r>
              <a:rPr lang="ru-RU" sz="2400" dirty="0">
                <a:solidFill>
                  <a:schemeClr val="accent2">
                    <a:lumMod val="75000"/>
                  </a:schemeClr>
                </a:solidFill>
                <a:latin typeface="Georgia" pitchFamily="18" charset="0"/>
              </a:rPr>
              <a:t> положительный морально — психологический климат в классе для развития личности учащихся;</a:t>
            </a:r>
          </a:p>
          <a:p>
            <a:pPr marL="0" indent="717550" algn="just">
              <a:lnSpc>
                <a:spcPct val="90000"/>
              </a:lnSpc>
              <a:spcBef>
                <a:spcPts val="0"/>
              </a:spcBef>
              <a:buFont typeface="Georgia" pitchFamily="18" charset="0"/>
              <a:buChar char="—"/>
            </a:pPr>
            <a:r>
              <a:rPr lang="ru-RU" sz="2400" b="1" i="1" dirty="0">
                <a:solidFill>
                  <a:schemeClr val="accent2">
                    <a:lumMod val="75000"/>
                  </a:schemeClr>
                </a:solidFill>
                <a:latin typeface="Georgia" pitchFamily="18" charset="0"/>
              </a:rPr>
              <a:t> повышается </a:t>
            </a:r>
            <a:r>
              <a:rPr lang="ru-RU" sz="2400" dirty="0">
                <a:solidFill>
                  <a:schemeClr val="accent2">
                    <a:lumMod val="75000"/>
                  </a:schemeClr>
                </a:solidFill>
                <a:latin typeface="Georgia" pitchFamily="18" charset="0"/>
              </a:rPr>
              <a:t>уровень развития коммуникативных навыков обучающихся;</a:t>
            </a:r>
          </a:p>
          <a:p>
            <a:pPr marL="0" indent="717550" algn="just">
              <a:lnSpc>
                <a:spcPct val="90000"/>
              </a:lnSpc>
              <a:spcBef>
                <a:spcPts val="0"/>
              </a:spcBef>
              <a:buFont typeface="Georgia" pitchFamily="18" charset="0"/>
              <a:buChar char="—"/>
            </a:pPr>
            <a:r>
              <a:rPr lang="ru-RU" sz="2400" b="1" i="1" dirty="0">
                <a:solidFill>
                  <a:schemeClr val="accent2">
                    <a:lumMod val="75000"/>
                  </a:schemeClr>
                </a:solidFill>
                <a:latin typeface="Georgia" pitchFamily="18" charset="0"/>
              </a:rPr>
              <a:t> развивается</a:t>
            </a:r>
            <a:r>
              <a:rPr lang="ru-RU" sz="2400" dirty="0">
                <a:solidFill>
                  <a:schemeClr val="accent2">
                    <a:lumMod val="75000"/>
                  </a:schemeClr>
                </a:solidFill>
                <a:latin typeface="Georgia" pitchFamily="18" charset="0"/>
              </a:rPr>
              <a:t> наблюдательность, умения видеть необычное в знакомых вещах.</a:t>
            </a: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484610" y="404664"/>
            <a:ext cx="7897408" cy="972550"/>
          </a:xfrm>
        </p:spPr>
        <p:txBody>
          <a:bodyPr/>
          <a:lstStyle/>
          <a:p>
            <a:pPr algn="l">
              <a:lnSpc>
                <a:spcPct val="150000"/>
              </a:lnSpc>
            </a:pPr>
            <a:r>
              <a:rPr lang="ru-RU" sz="2800" b="1" dirty="0">
                <a:solidFill>
                  <a:schemeClr val="accent2">
                    <a:lumMod val="50000"/>
                  </a:schemeClr>
                </a:solidFill>
                <a:latin typeface="Georgia" pitchFamily="18" charset="0"/>
              </a:rPr>
              <a:t>Результаты использования игровых технологий </a:t>
            </a:r>
            <a:endParaRPr lang="ru-RU" sz="2800" dirty="0">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61171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074976"/>
            <a:ext cx="7969416" cy="5352571"/>
          </a:xfrm>
        </p:spPr>
        <p:txBody>
          <a:bodyPr/>
          <a:lstStyle/>
          <a:p>
            <a:pPr marL="0" indent="0" algn="just">
              <a:buNone/>
            </a:pPr>
            <a:r>
              <a:rPr lang="ru-RU" sz="2200" dirty="0">
                <a:solidFill>
                  <a:schemeClr val="accent2">
                    <a:lumMod val="75000"/>
                  </a:schemeClr>
                </a:solidFill>
                <a:latin typeface="Georgia" pitchFamily="18" charset="0"/>
              </a:rPr>
              <a:t>Но, как и в любой технологии, есть свои плюсы и минусы. </a:t>
            </a:r>
          </a:p>
          <a:p>
            <a:pPr marL="0" indent="0" algn="just">
              <a:buNone/>
            </a:pPr>
            <a:endParaRPr lang="ru-RU" sz="2200" dirty="0">
              <a:solidFill>
                <a:schemeClr val="accent2">
                  <a:lumMod val="75000"/>
                </a:schemeClr>
              </a:solidFill>
              <a:latin typeface="Georgia" pitchFamily="18" charset="0"/>
            </a:endParaRPr>
          </a:p>
          <a:p>
            <a:pPr marL="179388" indent="444500">
              <a:buNone/>
            </a:pPr>
            <a:endParaRPr lang="ru-RU" sz="2800" b="1" dirty="0">
              <a:solidFill>
                <a:schemeClr val="accent2">
                  <a:lumMod val="75000"/>
                </a:schemeClr>
              </a:solidFill>
              <a:latin typeface="Georgia" pitchFamily="18" charset="0"/>
              <a:cs typeface="Times New Roman" pitchFamily="18" charset="0"/>
            </a:endParaRP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50000"/>
                  </a:schemeClr>
                </a:solidFill>
                <a:latin typeface="Georgia" pitchFamily="18" charset="0"/>
              </a:rPr>
              <a:t>Итог</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aphicFrame>
        <p:nvGraphicFramePr>
          <p:cNvPr id="2" name="Таблица 1"/>
          <p:cNvGraphicFramePr>
            <a:graphicFrameLocks noGrp="1"/>
          </p:cNvGraphicFramePr>
          <p:nvPr>
            <p:extLst>
              <p:ext uri="{D42A27DB-BD31-4B8C-83A1-F6EECF244321}">
                <p14:modId xmlns:p14="http://schemas.microsoft.com/office/powerpoint/2010/main" val="2207457856"/>
              </p:ext>
            </p:extLst>
          </p:nvPr>
        </p:nvGraphicFramePr>
        <p:xfrm>
          <a:off x="491016" y="1438566"/>
          <a:ext cx="7969416" cy="5044440"/>
        </p:xfrm>
        <a:graphic>
          <a:graphicData uri="http://schemas.openxmlformats.org/drawingml/2006/table">
            <a:tbl>
              <a:tblPr firstRow="1" bandRow="1">
                <a:tableStyleId>{5C22544A-7EE6-4342-B048-85BDC9FD1C3A}</a:tableStyleId>
              </a:tblPr>
              <a:tblGrid>
                <a:gridCol w="3984708">
                  <a:extLst>
                    <a:ext uri="{9D8B030D-6E8A-4147-A177-3AD203B41FA5}">
                      <a16:colId xmlns:a16="http://schemas.microsoft.com/office/drawing/2014/main" val="20000"/>
                    </a:ext>
                  </a:extLst>
                </a:gridCol>
                <a:gridCol w="3984708">
                  <a:extLst>
                    <a:ext uri="{9D8B030D-6E8A-4147-A177-3AD203B41FA5}">
                      <a16:colId xmlns:a16="http://schemas.microsoft.com/office/drawing/2014/main" val="20001"/>
                    </a:ext>
                  </a:extLst>
                </a:gridCol>
              </a:tblGrid>
              <a:tr h="370840">
                <a:tc>
                  <a:txBody>
                    <a:bodyPr/>
                    <a:lstStyle/>
                    <a:p>
                      <a:pPr marL="0" marR="0" indent="216000" algn="just" defTabSz="914400" rtl="0" eaLnBrk="1" fontAlgn="auto" latinLnBrk="0" hangingPunct="1">
                        <a:lnSpc>
                          <a:spcPct val="100000"/>
                        </a:lnSpc>
                        <a:spcBef>
                          <a:spcPts val="600"/>
                        </a:spcBef>
                        <a:spcAft>
                          <a:spcPts val="0"/>
                        </a:spcAft>
                        <a:buClrTx/>
                        <a:buSzTx/>
                        <a:buFontTx/>
                        <a:buNone/>
                        <a:tabLst/>
                        <a:defRPr/>
                      </a:pPr>
                      <a:r>
                        <a:rPr lang="ru-RU" sz="2000" b="0" dirty="0">
                          <a:solidFill>
                            <a:schemeClr val="accent2">
                              <a:lumMod val="75000"/>
                            </a:schemeClr>
                          </a:solidFill>
                          <a:latin typeface="Georgia" pitchFamily="18" charset="0"/>
                        </a:rPr>
                        <a:t>+ Способствуют повышению интереса, активизации и развитию мышления;</a:t>
                      </a:r>
                    </a:p>
                    <a:p>
                      <a:pPr marL="0" marR="0" indent="216000" algn="just" defTabSz="914400" rtl="0" eaLnBrk="1" fontAlgn="auto" latinLnBrk="0" hangingPunct="1">
                        <a:lnSpc>
                          <a:spcPct val="100000"/>
                        </a:lnSpc>
                        <a:spcBef>
                          <a:spcPts val="600"/>
                        </a:spcBef>
                        <a:spcAft>
                          <a:spcPts val="0"/>
                        </a:spcAft>
                        <a:buClrTx/>
                        <a:buSzTx/>
                        <a:buFontTx/>
                        <a:buNone/>
                        <a:tabLst/>
                        <a:defRPr/>
                      </a:pPr>
                      <a:r>
                        <a:rPr lang="ru-RU" sz="2000" b="0" dirty="0">
                          <a:solidFill>
                            <a:schemeClr val="accent2">
                              <a:lumMod val="75000"/>
                            </a:schemeClr>
                          </a:solidFill>
                          <a:latin typeface="Georgia" pitchFamily="18" charset="0"/>
                        </a:rPr>
                        <a:t>+ Несет </a:t>
                      </a:r>
                      <a:r>
                        <a:rPr lang="ru-RU" sz="2000" b="0" dirty="0" err="1">
                          <a:solidFill>
                            <a:schemeClr val="accent2">
                              <a:lumMod val="75000"/>
                            </a:schemeClr>
                          </a:solidFill>
                          <a:latin typeface="Georgia" pitchFamily="18" charset="0"/>
                        </a:rPr>
                        <a:t>здоровьесберегающий</a:t>
                      </a:r>
                      <a:r>
                        <a:rPr lang="ru-RU" sz="2000" b="0" dirty="0">
                          <a:solidFill>
                            <a:schemeClr val="accent2">
                              <a:lumMod val="75000"/>
                            </a:schemeClr>
                          </a:solidFill>
                          <a:latin typeface="Georgia" pitchFamily="18" charset="0"/>
                        </a:rPr>
                        <a:t> фактор в развитии обучения;</a:t>
                      </a:r>
                    </a:p>
                    <a:p>
                      <a:pPr marL="0" marR="0" indent="216000" algn="just" defTabSz="914400" rtl="0" eaLnBrk="1" fontAlgn="auto" latinLnBrk="0" hangingPunct="1">
                        <a:lnSpc>
                          <a:spcPct val="100000"/>
                        </a:lnSpc>
                        <a:spcBef>
                          <a:spcPts val="600"/>
                        </a:spcBef>
                        <a:spcAft>
                          <a:spcPts val="0"/>
                        </a:spcAft>
                        <a:buClrTx/>
                        <a:buSzTx/>
                        <a:buFontTx/>
                        <a:buNone/>
                        <a:tabLst/>
                        <a:defRPr/>
                      </a:pPr>
                      <a:r>
                        <a:rPr lang="ru-RU" sz="2000" b="0" dirty="0">
                          <a:solidFill>
                            <a:schemeClr val="accent2">
                              <a:lumMod val="75000"/>
                            </a:schemeClr>
                          </a:solidFill>
                          <a:latin typeface="Georgia" pitchFamily="18" charset="0"/>
                        </a:rPr>
                        <a:t>+ Способствует использованию знаний в новой ситуации;</a:t>
                      </a:r>
                    </a:p>
                    <a:p>
                      <a:pPr marL="0" marR="0" indent="216000" algn="just" defTabSz="914400" rtl="0" eaLnBrk="1" fontAlgn="auto" latinLnBrk="0" hangingPunct="1">
                        <a:lnSpc>
                          <a:spcPct val="100000"/>
                        </a:lnSpc>
                        <a:spcBef>
                          <a:spcPts val="600"/>
                        </a:spcBef>
                        <a:spcAft>
                          <a:spcPts val="0"/>
                        </a:spcAft>
                        <a:buClrTx/>
                        <a:buSzTx/>
                        <a:buFontTx/>
                        <a:buNone/>
                        <a:tabLst/>
                        <a:defRPr/>
                      </a:pPr>
                      <a:r>
                        <a:rPr lang="ru-RU" sz="2000" b="0" dirty="0">
                          <a:solidFill>
                            <a:schemeClr val="accent2">
                              <a:lumMod val="75000"/>
                            </a:schemeClr>
                          </a:solidFill>
                          <a:latin typeface="Georgia" pitchFamily="18" charset="0"/>
                        </a:rPr>
                        <a:t>+ Является естественной формой труда ребенка;</a:t>
                      </a:r>
                    </a:p>
                    <a:p>
                      <a:pPr marL="0" marR="0" indent="216000" algn="just" defTabSz="914400" rtl="0" eaLnBrk="1" fontAlgn="auto" latinLnBrk="0" hangingPunct="1">
                        <a:lnSpc>
                          <a:spcPct val="100000"/>
                        </a:lnSpc>
                        <a:spcBef>
                          <a:spcPts val="600"/>
                        </a:spcBef>
                        <a:spcAft>
                          <a:spcPts val="0"/>
                        </a:spcAft>
                        <a:buClrTx/>
                        <a:buSzTx/>
                        <a:buFontTx/>
                        <a:buNone/>
                        <a:tabLst/>
                        <a:defRPr/>
                      </a:pPr>
                      <a:endParaRPr lang="ru-RU" sz="2000" b="0" dirty="0">
                        <a:solidFill>
                          <a:schemeClr val="accent2">
                            <a:lumMod val="75000"/>
                          </a:schemeClr>
                        </a:solidFill>
                        <a:latin typeface="Georgia" pitchFamily="18" charset="0"/>
                      </a:endParaRPr>
                    </a:p>
                    <a:p>
                      <a:pPr marL="0" marR="0" indent="216000" algn="just" defTabSz="914400" rtl="0" eaLnBrk="1" fontAlgn="auto" latinLnBrk="0" hangingPunct="1">
                        <a:lnSpc>
                          <a:spcPct val="100000"/>
                        </a:lnSpc>
                        <a:spcBef>
                          <a:spcPts val="600"/>
                        </a:spcBef>
                        <a:spcAft>
                          <a:spcPts val="0"/>
                        </a:spcAft>
                        <a:buClrTx/>
                        <a:buSzTx/>
                        <a:buFontTx/>
                        <a:buNone/>
                        <a:tabLst/>
                        <a:defRPr/>
                      </a:pPr>
                      <a:r>
                        <a:rPr lang="ru-RU" sz="2000" b="0" dirty="0">
                          <a:solidFill>
                            <a:schemeClr val="accent2">
                              <a:lumMod val="75000"/>
                            </a:schemeClr>
                          </a:solidFill>
                          <a:latin typeface="Georgia" pitchFamily="18" charset="0"/>
                        </a:rPr>
                        <a:t>+ Способствует объединению и формированию коллектива, ответственности.</a:t>
                      </a:r>
                    </a:p>
                  </a:txBody>
                  <a:tcPr>
                    <a:lnR w="12700" cap="flat" cmpd="sng" algn="ctr">
                      <a:solidFill>
                        <a:schemeClr val="tx1"/>
                      </a:solidFill>
                      <a:prstDash val="solid"/>
                      <a:round/>
                      <a:headEnd type="none" w="med" len="med"/>
                      <a:tailEnd type="none" w="med" len="med"/>
                    </a:lnR>
                    <a:noFill/>
                  </a:tcPr>
                </a:tc>
                <a:tc>
                  <a:txBody>
                    <a:bodyPr/>
                    <a:lstStyle/>
                    <a:p>
                      <a:pPr marL="0" indent="216000" algn="just">
                        <a:lnSpc>
                          <a:spcPct val="100000"/>
                        </a:lnSpc>
                        <a:spcBef>
                          <a:spcPts val="600"/>
                        </a:spcBef>
                        <a:buNone/>
                      </a:pPr>
                      <a:r>
                        <a:rPr lang="ru-RU" sz="2000" b="0" dirty="0">
                          <a:solidFill>
                            <a:schemeClr val="accent2">
                              <a:lumMod val="75000"/>
                            </a:schemeClr>
                          </a:solidFill>
                          <a:latin typeface="Georgia" pitchFamily="18" charset="0"/>
                        </a:rPr>
                        <a:t>― Сложность в организации и проблемы с дисциплиной;</a:t>
                      </a:r>
                    </a:p>
                    <a:p>
                      <a:pPr marL="0" marR="0" indent="216000" algn="just" defTabSz="914400" rtl="0" eaLnBrk="1" fontAlgn="auto" latinLnBrk="0" hangingPunct="1">
                        <a:lnSpc>
                          <a:spcPct val="100000"/>
                        </a:lnSpc>
                        <a:spcBef>
                          <a:spcPts val="600"/>
                        </a:spcBef>
                        <a:spcAft>
                          <a:spcPts val="0"/>
                        </a:spcAft>
                        <a:buClrTx/>
                        <a:buSzTx/>
                        <a:buFontTx/>
                        <a:buNone/>
                        <a:tabLst/>
                        <a:defRPr/>
                      </a:pPr>
                      <a:r>
                        <a:rPr lang="ru-RU" sz="2000" b="0" dirty="0">
                          <a:solidFill>
                            <a:schemeClr val="accent2">
                              <a:lumMod val="75000"/>
                            </a:schemeClr>
                          </a:solidFill>
                          <a:latin typeface="Georgia" pitchFamily="18" charset="0"/>
                        </a:rPr>
                        <a:t>― Подготовка требует больших затрат времени;</a:t>
                      </a:r>
                    </a:p>
                    <a:p>
                      <a:pPr marL="0" marR="0" indent="216000" algn="just" defTabSz="914400" rtl="0" eaLnBrk="1" fontAlgn="auto" latinLnBrk="0" hangingPunct="1">
                        <a:lnSpc>
                          <a:spcPct val="100000"/>
                        </a:lnSpc>
                        <a:spcBef>
                          <a:spcPts val="600"/>
                        </a:spcBef>
                        <a:spcAft>
                          <a:spcPts val="0"/>
                        </a:spcAft>
                        <a:buClrTx/>
                        <a:buSzTx/>
                        <a:buFontTx/>
                        <a:buNone/>
                        <a:tabLst/>
                        <a:defRPr/>
                      </a:pPr>
                      <a:r>
                        <a:rPr lang="ru-RU" sz="2000" b="0" dirty="0">
                          <a:solidFill>
                            <a:schemeClr val="accent2">
                              <a:lumMod val="75000"/>
                            </a:schemeClr>
                          </a:solidFill>
                          <a:latin typeface="Georgia" pitchFamily="18" charset="0"/>
                        </a:rPr>
                        <a:t>― Увлекаясь игрой можно потерять образовательное содержание;</a:t>
                      </a:r>
                    </a:p>
                    <a:p>
                      <a:pPr marL="0" marR="0" indent="216000" algn="just" defTabSz="914400" rtl="0" eaLnBrk="1" fontAlgn="auto" latinLnBrk="0" hangingPunct="1">
                        <a:lnSpc>
                          <a:spcPct val="100000"/>
                        </a:lnSpc>
                        <a:spcBef>
                          <a:spcPts val="600"/>
                        </a:spcBef>
                        <a:spcAft>
                          <a:spcPts val="0"/>
                        </a:spcAft>
                        <a:buClrTx/>
                        <a:buSzTx/>
                        <a:buFontTx/>
                        <a:buNone/>
                        <a:tabLst/>
                        <a:defRPr/>
                      </a:pPr>
                      <a:r>
                        <a:rPr lang="ru-RU" sz="2000" b="0" dirty="0">
                          <a:solidFill>
                            <a:schemeClr val="accent2">
                              <a:lumMod val="75000"/>
                            </a:schemeClr>
                          </a:solidFill>
                          <a:latin typeface="Georgia" pitchFamily="18" charset="0"/>
                        </a:rPr>
                        <a:t>― Сложность в оценке обучающихся.</a:t>
                      </a:r>
                    </a:p>
                    <a:p>
                      <a:pPr marL="0" indent="216000" algn="just">
                        <a:lnSpc>
                          <a:spcPct val="100000"/>
                        </a:lnSpc>
                        <a:spcBef>
                          <a:spcPts val="600"/>
                        </a:spcBef>
                        <a:buNone/>
                      </a:pPr>
                      <a:endParaRPr lang="ru-RU" sz="2000" b="0" dirty="0">
                        <a:solidFill>
                          <a:schemeClr val="accent2">
                            <a:lumMod val="75000"/>
                          </a:schemeClr>
                        </a:solidFill>
                        <a:latin typeface="Georgia" pitchFamily="18" charset="0"/>
                      </a:endParaRPr>
                    </a:p>
                  </a:txBody>
                  <a:tcP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194071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074976"/>
            <a:ext cx="7969416" cy="5352571"/>
          </a:xfrm>
        </p:spPr>
        <p:txBody>
          <a:bodyPr/>
          <a:lstStyle/>
          <a:p>
            <a:pPr marL="0" indent="533400" algn="just">
              <a:spcBef>
                <a:spcPts val="0"/>
              </a:spcBef>
              <a:buNone/>
            </a:pPr>
            <a:r>
              <a:rPr lang="ru-RU" sz="2400" dirty="0">
                <a:solidFill>
                  <a:schemeClr val="accent2">
                    <a:lumMod val="75000"/>
                  </a:schemeClr>
                </a:solidFill>
                <a:latin typeface="Georgia" pitchFamily="18" charset="0"/>
              </a:rPr>
              <a:t>Использование игровых технологий  на уроках и во внеурочной деятельности  является наиболее результативным для создания психолого-педагогических условий развития познавательных интересов детей, привлечению их к совместному решению задач, подведению к самостоятельным выводам. В ходе дидактической игры происходит процесс обучения, который стимулирует активность всех детей. Игра способствует умению рассуждать, высказывать свое мнение, не боясь при этом ошибиться,  ведь каждый ошибочный ответ рассматривается не как  неудача, а как поиск правильного ответа, решения. В дидактических играх есть возможность формировать новые знания. </a:t>
            </a:r>
          </a:p>
          <a:p>
            <a:pPr marL="179388" indent="444500">
              <a:buNone/>
            </a:pPr>
            <a:endParaRPr lang="ru-RU" sz="2800" b="1" dirty="0">
              <a:solidFill>
                <a:schemeClr val="accent2">
                  <a:lumMod val="75000"/>
                </a:schemeClr>
              </a:solidFill>
              <a:latin typeface="Georgia" pitchFamily="18" charset="0"/>
              <a:cs typeface="Times New Roman" pitchFamily="18" charset="0"/>
            </a:endParaRP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50000"/>
                  </a:schemeClr>
                </a:solidFill>
                <a:latin typeface="Georgia" pitchFamily="18" charset="0"/>
              </a:rPr>
              <a:t>Итог</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1124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074976"/>
            <a:ext cx="7969416" cy="5352571"/>
          </a:xfrm>
        </p:spPr>
        <p:txBody>
          <a:bodyPr/>
          <a:lstStyle/>
          <a:p>
            <a:pPr marL="179388" indent="444500">
              <a:buNone/>
            </a:pPr>
            <a:r>
              <a:rPr lang="ru-RU" sz="2800" dirty="0">
                <a:solidFill>
                  <a:schemeClr val="accent2">
                    <a:lumMod val="75000"/>
                  </a:schemeClr>
                </a:solidFill>
                <a:latin typeface="Georgia" pitchFamily="18" charset="0"/>
                <a:cs typeface="Times New Roman" pitchFamily="18" charset="0"/>
              </a:rPr>
              <a:t>Играют люди на планете,</a:t>
            </a:r>
          </a:p>
          <a:p>
            <a:pPr marL="179388" indent="444500">
              <a:buNone/>
            </a:pPr>
            <a:r>
              <a:rPr lang="ru-RU" sz="2800" dirty="0">
                <a:solidFill>
                  <a:schemeClr val="accent2">
                    <a:lumMod val="75000"/>
                  </a:schemeClr>
                </a:solidFill>
                <a:latin typeface="Georgia" pitchFamily="18" charset="0"/>
                <a:cs typeface="Times New Roman" pitchFamily="18" charset="0"/>
              </a:rPr>
              <a:t>Играют птицы и жуки,</a:t>
            </a:r>
          </a:p>
          <a:p>
            <a:pPr marL="179388" indent="444500">
              <a:buNone/>
            </a:pPr>
            <a:r>
              <a:rPr lang="ru-RU" sz="2800" dirty="0">
                <a:solidFill>
                  <a:schemeClr val="accent2">
                    <a:lumMod val="75000"/>
                  </a:schemeClr>
                </a:solidFill>
                <a:latin typeface="Georgia" pitchFamily="18" charset="0"/>
                <a:cs typeface="Times New Roman" pitchFamily="18" charset="0"/>
              </a:rPr>
              <a:t>Играют все, но только дети</a:t>
            </a:r>
          </a:p>
          <a:p>
            <a:pPr marL="179388" indent="444500">
              <a:buNone/>
            </a:pPr>
            <a:r>
              <a:rPr lang="ru-RU" sz="2800" dirty="0">
                <a:solidFill>
                  <a:schemeClr val="accent2">
                    <a:lumMod val="75000"/>
                  </a:schemeClr>
                </a:solidFill>
                <a:latin typeface="Georgia" pitchFamily="18" charset="0"/>
                <a:cs typeface="Times New Roman" pitchFamily="18" charset="0"/>
              </a:rPr>
              <a:t>Играют ото всей души.</a:t>
            </a:r>
          </a:p>
          <a:p>
            <a:pPr marL="179388" indent="444500">
              <a:buNone/>
            </a:pPr>
            <a:r>
              <a:rPr lang="ru-RU" sz="2800" dirty="0">
                <a:solidFill>
                  <a:schemeClr val="accent2">
                    <a:lumMod val="75000"/>
                  </a:schemeClr>
                </a:solidFill>
                <a:latin typeface="Georgia" pitchFamily="18" charset="0"/>
                <a:cs typeface="Times New Roman" pitchFamily="18" charset="0"/>
              </a:rPr>
              <a:t>И если в школе на уроке </a:t>
            </a:r>
          </a:p>
          <a:p>
            <a:pPr marL="179388" indent="444500">
              <a:buNone/>
            </a:pPr>
            <a:r>
              <a:rPr lang="ru-RU" sz="2800" dirty="0">
                <a:solidFill>
                  <a:schemeClr val="accent2">
                    <a:lumMod val="75000"/>
                  </a:schemeClr>
                </a:solidFill>
                <a:latin typeface="Georgia" pitchFamily="18" charset="0"/>
                <a:cs typeface="Times New Roman" pitchFamily="18" charset="0"/>
              </a:rPr>
              <a:t>Вдруг поведется поиграть,</a:t>
            </a:r>
          </a:p>
          <a:p>
            <a:pPr marL="179388" indent="444500">
              <a:buNone/>
            </a:pPr>
            <a:r>
              <a:rPr lang="ru-RU" sz="2800" dirty="0">
                <a:solidFill>
                  <a:schemeClr val="accent2">
                    <a:lumMod val="75000"/>
                  </a:schemeClr>
                </a:solidFill>
                <a:latin typeface="Georgia" pitchFamily="18" charset="0"/>
                <a:cs typeface="Times New Roman" pitchFamily="18" charset="0"/>
              </a:rPr>
              <a:t>То нет счастливей их на свете</a:t>
            </a:r>
          </a:p>
          <a:p>
            <a:pPr marL="179388" indent="444500">
              <a:buNone/>
            </a:pPr>
            <a:r>
              <a:rPr lang="ru-RU" sz="2800" dirty="0">
                <a:solidFill>
                  <a:schemeClr val="accent2">
                    <a:lumMod val="75000"/>
                  </a:schemeClr>
                </a:solidFill>
                <a:latin typeface="Georgia" pitchFamily="18" charset="0"/>
                <a:cs typeface="Times New Roman" pitchFamily="18" charset="0"/>
              </a:rPr>
              <a:t>И выучат все всё на «пять»!</a:t>
            </a:r>
          </a:p>
          <a:p>
            <a:pPr marL="179388" indent="444500">
              <a:buNone/>
            </a:pPr>
            <a:r>
              <a:rPr lang="ru-RU" sz="2800" b="1" dirty="0">
                <a:solidFill>
                  <a:schemeClr val="accent2">
                    <a:lumMod val="75000"/>
                  </a:schemeClr>
                </a:solidFill>
                <a:latin typeface="Georgia" pitchFamily="18" charset="0"/>
                <a:cs typeface="Times New Roman" pitchFamily="18" charset="0"/>
              </a:rPr>
              <a:t>                            К.Г. Ушинский</a:t>
            </a: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50000"/>
                  </a:schemeClr>
                </a:solidFill>
                <a:latin typeface="Georgia" pitchFamily="18" charset="0"/>
              </a:rPr>
              <a:t>Итог</a:t>
            </a: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744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244781"/>
            <a:ext cx="7969416" cy="4704499"/>
          </a:xfrm>
        </p:spPr>
        <p:txBody>
          <a:bodyPr/>
          <a:lstStyle/>
          <a:p>
            <a:pPr marL="0" indent="717550" algn="just">
              <a:lnSpc>
                <a:spcPct val="120000"/>
              </a:lnSpc>
              <a:spcBef>
                <a:spcPts val="0"/>
              </a:spcBef>
              <a:spcAft>
                <a:spcPts val="0"/>
              </a:spcAft>
              <a:buFont typeface="Georgia" pitchFamily="18" charset="0"/>
              <a:buChar char="—"/>
            </a:pPr>
            <a:r>
              <a:rPr lang="ru-RU" sz="2800" dirty="0">
                <a:solidFill>
                  <a:schemeClr val="accent2">
                    <a:lumMod val="75000"/>
                  </a:schemeClr>
                </a:solidFill>
                <a:latin typeface="Georgia" pitchFamily="18" charset="0"/>
              </a:rPr>
              <a:t>У вас на столах есть </a:t>
            </a:r>
            <a:r>
              <a:rPr lang="ru-RU" sz="2800" dirty="0" err="1">
                <a:solidFill>
                  <a:schemeClr val="accent2">
                    <a:lumMod val="75000"/>
                  </a:schemeClr>
                </a:solidFill>
                <a:latin typeface="Georgia" pitchFamily="18" charset="0"/>
              </a:rPr>
              <a:t>пазлы</a:t>
            </a:r>
            <a:r>
              <a:rPr lang="ru-RU" sz="2800" dirty="0">
                <a:solidFill>
                  <a:schemeClr val="accent2">
                    <a:lumMod val="75000"/>
                  </a:schemeClr>
                </a:solidFill>
                <a:latin typeface="Georgia" pitchFamily="18" charset="0"/>
              </a:rPr>
              <a:t> со словами из высказываний известных людей. Соберите их.  </a:t>
            </a:r>
          </a:p>
          <a:p>
            <a:pPr indent="0" algn="r">
              <a:lnSpc>
                <a:spcPct val="120000"/>
              </a:lnSpc>
              <a:spcBef>
                <a:spcPts val="0"/>
              </a:spcBef>
              <a:spcAft>
                <a:spcPts val="0"/>
              </a:spcAft>
              <a:buFontTx/>
              <a:buNone/>
            </a:pPr>
            <a:endParaRPr lang="ru-RU" sz="2800" dirty="0">
              <a:solidFill>
                <a:schemeClr val="accent2">
                  <a:lumMod val="40000"/>
                  <a:lumOff val="60000"/>
                </a:schemeClr>
              </a:solidFill>
              <a:latin typeface="Georgia" pitchFamily="18" charset="0"/>
            </a:endParaRPr>
          </a:p>
          <a:p>
            <a:pPr marL="0" indent="717550" algn="just">
              <a:lnSpc>
                <a:spcPct val="120000"/>
              </a:lnSpc>
              <a:spcBef>
                <a:spcPts val="0"/>
              </a:spcBef>
              <a:spcAft>
                <a:spcPts val="600"/>
              </a:spcAft>
              <a:buFont typeface="Georgia" pitchFamily="18" charset="0"/>
              <a:buChar char="—"/>
            </a:pPr>
            <a:r>
              <a:rPr lang="ru-RU" sz="2800" dirty="0">
                <a:solidFill>
                  <a:schemeClr val="accent2">
                    <a:lumMod val="75000"/>
                  </a:schemeClr>
                </a:solidFill>
                <a:latin typeface="Georgia" pitchFamily="18" charset="0"/>
              </a:rPr>
              <a:t>А теперь зачитаем,  что у вас получилось. И посмотрим на слайде, кому принадлежат данные высказывания.</a:t>
            </a:r>
          </a:p>
          <a:p>
            <a:pPr indent="360000" algn="r">
              <a:spcAft>
                <a:spcPts val="600"/>
              </a:spcAft>
            </a:pPr>
            <a:endParaRPr lang="ru-RU" sz="2800" dirty="0">
              <a:solidFill>
                <a:schemeClr val="accent2">
                  <a:lumMod val="40000"/>
                  <a:lumOff val="60000"/>
                </a:schemeClr>
              </a:solidFill>
              <a:latin typeface="Georgia" pitchFamily="18" charset="0"/>
            </a:endParaRP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75000"/>
                  </a:schemeClr>
                </a:solidFill>
                <a:latin typeface="Georgia" pitchFamily="18" charset="0"/>
              </a:rPr>
              <a:t>Актуальность темы мастер-класса</a:t>
            </a:r>
            <a:endParaRPr lang="ru-RU" sz="2800" dirty="0">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9362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244781"/>
            <a:ext cx="7969416" cy="4920523"/>
          </a:xfrm>
        </p:spPr>
        <p:txBody>
          <a:bodyPr/>
          <a:lstStyle/>
          <a:p>
            <a:pPr marL="0" indent="447675" algn="just">
              <a:lnSpc>
                <a:spcPct val="112000"/>
              </a:lnSpc>
              <a:spcBef>
                <a:spcPts val="0"/>
              </a:spcBef>
              <a:spcAft>
                <a:spcPts val="0"/>
              </a:spcAft>
              <a:buFontTx/>
              <a:buNone/>
            </a:pPr>
            <a:r>
              <a:rPr lang="ru-RU" sz="2400" i="1" dirty="0">
                <a:solidFill>
                  <a:schemeClr val="accent2">
                    <a:lumMod val="75000"/>
                  </a:schemeClr>
                </a:solidFill>
                <a:latin typeface="Georgia" pitchFamily="18" charset="0"/>
              </a:rPr>
              <a:t>«Сделать серьёзное занятие для ребенка  занимательным – вот  задача  обучения» </a:t>
            </a:r>
          </a:p>
          <a:p>
            <a:pPr marL="0" indent="447675" algn="r">
              <a:lnSpc>
                <a:spcPct val="112000"/>
              </a:lnSpc>
              <a:spcBef>
                <a:spcPts val="0"/>
              </a:spcBef>
              <a:spcAft>
                <a:spcPts val="0"/>
              </a:spcAft>
              <a:buFontTx/>
              <a:buNone/>
            </a:pPr>
            <a:r>
              <a:rPr lang="ru-RU" sz="2400" dirty="0">
                <a:solidFill>
                  <a:schemeClr val="accent2">
                    <a:lumMod val="75000"/>
                  </a:schemeClr>
                </a:solidFill>
                <a:latin typeface="Georgia" pitchFamily="18" charset="0"/>
              </a:rPr>
              <a:t>                                                    </a:t>
            </a:r>
            <a:r>
              <a:rPr lang="ru-RU" sz="2400" dirty="0">
                <a:solidFill>
                  <a:schemeClr val="accent6">
                    <a:lumMod val="60000"/>
                    <a:lumOff val="40000"/>
                  </a:schemeClr>
                </a:solidFill>
                <a:latin typeface="Georgia" pitchFamily="18" charset="0"/>
              </a:rPr>
              <a:t>К. Д. Ушинский</a:t>
            </a:r>
          </a:p>
          <a:p>
            <a:pPr marL="0" indent="447675" algn="just">
              <a:lnSpc>
                <a:spcPct val="112000"/>
              </a:lnSpc>
              <a:spcBef>
                <a:spcPts val="0"/>
              </a:spcBef>
              <a:spcAft>
                <a:spcPts val="0"/>
              </a:spcAft>
              <a:buFontTx/>
              <a:buNone/>
            </a:pPr>
            <a:r>
              <a:rPr lang="ru-RU" sz="2400" i="1" dirty="0">
                <a:solidFill>
                  <a:schemeClr val="accent2">
                    <a:lumMod val="75000"/>
                  </a:schemeClr>
                </a:solidFill>
                <a:latin typeface="Georgia" pitchFamily="18" charset="0"/>
              </a:rPr>
              <a:t>«Ребёнок должен играть, даже когда делает  серьёзное дело. Вся его жизнь – игра.»</a:t>
            </a:r>
          </a:p>
          <a:p>
            <a:pPr marL="0" indent="447675" algn="r">
              <a:lnSpc>
                <a:spcPct val="112000"/>
              </a:lnSpc>
              <a:spcBef>
                <a:spcPts val="0"/>
              </a:spcBef>
              <a:spcAft>
                <a:spcPts val="0"/>
              </a:spcAft>
              <a:buFontTx/>
              <a:buNone/>
            </a:pPr>
            <a:r>
              <a:rPr lang="ru-RU" sz="2400" i="1" dirty="0">
                <a:solidFill>
                  <a:schemeClr val="accent2">
                    <a:lumMod val="75000"/>
                  </a:schemeClr>
                </a:solidFill>
                <a:latin typeface="Georgia" pitchFamily="18" charset="0"/>
              </a:rPr>
              <a:t> </a:t>
            </a:r>
            <a:r>
              <a:rPr lang="ru-RU" sz="2400" dirty="0">
                <a:solidFill>
                  <a:schemeClr val="accent6">
                    <a:lumMod val="60000"/>
                    <a:lumOff val="40000"/>
                  </a:schemeClr>
                </a:solidFill>
                <a:latin typeface="Georgia" pitchFamily="18" charset="0"/>
              </a:rPr>
              <a:t>А. С. Макаренко</a:t>
            </a:r>
          </a:p>
          <a:p>
            <a:pPr marL="0" indent="447675" algn="just">
              <a:lnSpc>
                <a:spcPct val="112000"/>
              </a:lnSpc>
              <a:spcBef>
                <a:spcPts val="0"/>
              </a:spcBef>
              <a:spcAft>
                <a:spcPts val="0"/>
              </a:spcAft>
              <a:buFontTx/>
              <a:buNone/>
            </a:pPr>
            <a:r>
              <a:rPr lang="ru-RU" sz="2400" i="1" dirty="0">
                <a:solidFill>
                  <a:schemeClr val="accent2">
                    <a:lumMod val="75000"/>
                  </a:schemeClr>
                </a:solidFill>
                <a:latin typeface="Georgia" pitchFamily="18" charset="0"/>
              </a:rPr>
              <a:t>«Игра – это искра, зажигающая огонек пытливости  и  любознательности».</a:t>
            </a:r>
          </a:p>
          <a:p>
            <a:pPr marL="0" indent="4308475">
              <a:lnSpc>
                <a:spcPct val="112000"/>
              </a:lnSpc>
              <a:spcBef>
                <a:spcPts val="0"/>
              </a:spcBef>
              <a:spcAft>
                <a:spcPts val="0"/>
              </a:spcAft>
              <a:buFontTx/>
              <a:buNone/>
            </a:pPr>
            <a:r>
              <a:rPr lang="ru-RU" sz="2400" dirty="0">
                <a:solidFill>
                  <a:schemeClr val="accent6">
                    <a:lumMod val="60000"/>
                    <a:lumOff val="40000"/>
                  </a:schemeClr>
                </a:solidFill>
                <a:latin typeface="Georgia" pitchFamily="18" charset="0"/>
              </a:rPr>
              <a:t>В. А. Сухомлинский</a:t>
            </a:r>
          </a:p>
          <a:p>
            <a:pPr marL="0" indent="447675">
              <a:lnSpc>
                <a:spcPct val="112000"/>
              </a:lnSpc>
              <a:spcBef>
                <a:spcPts val="0"/>
              </a:spcBef>
              <a:spcAft>
                <a:spcPts val="0"/>
              </a:spcAft>
              <a:buFontTx/>
              <a:buNone/>
            </a:pPr>
            <a:r>
              <a:rPr lang="ru-RU" sz="2400" i="1" dirty="0">
                <a:solidFill>
                  <a:schemeClr val="accent2">
                    <a:lumMod val="75000"/>
                  </a:schemeClr>
                </a:solidFill>
                <a:latin typeface="Georgia" pitchFamily="18" charset="0"/>
              </a:rPr>
              <a:t>«Игра    –    это   прекрасный   метод развивающего обучения»</a:t>
            </a:r>
          </a:p>
          <a:p>
            <a:pPr marL="0" indent="3490913" algn="just">
              <a:lnSpc>
                <a:spcPct val="112000"/>
              </a:lnSpc>
              <a:spcBef>
                <a:spcPts val="0"/>
              </a:spcBef>
              <a:spcAft>
                <a:spcPts val="0"/>
              </a:spcAft>
              <a:buFontTx/>
              <a:buNone/>
            </a:pPr>
            <a:r>
              <a:rPr lang="ru-RU" sz="2400" dirty="0">
                <a:solidFill>
                  <a:schemeClr val="accent6">
                    <a:lumMod val="60000"/>
                    <a:lumOff val="40000"/>
                  </a:schemeClr>
                </a:solidFill>
                <a:latin typeface="Georgia" pitchFamily="18" charset="0"/>
              </a:rPr>
              <a:t>       Л. Выготский</a:t>
            </a:r>
          </a:p>
          <a:p>
            <a:pPr marL="0" indent="0" algn="just">
              <a:lnSpc>
                <a:spcPct val="120000"/>
              </a:lnSpc>
              <a:spcBef>
                <a:spcPts val="0"/>
              </a:spcBef>
              <a:spcAft>
                <a:spcPts val="0"/>
              </a:spcAft>
              <a:buNone/>
            </a:pPr>
            <a:endParaRPr lang="ru-RU" sz="2800" dirty="0">
              <a:solidFill>
                <a:schemeClr val="accent2">
                  <a:lumMod val="40000"/>
                  <a:lumOff val="60000"/>
                </a:schemeClr>
              </a:solidFill>
              <a:latin typeface="Georgia" pitchFamily="18" charset="0"/>
            </a:endParaRP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75000"/>
                  </a:schemeClr>
                </a:solidFill>
                <a:latin typeface="Georgia" pitchFamily="18" charset="0"/>
              </a:rPr>
              <a:t>Актуальность темы мастер-класса</a:t>
            </a:r>
            <a:endParaRPr lang="ru-RU" sz="2800" dirty="0">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0355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244781"/>
            <a:ext cx="7969416" cy="5064539"/>
          </a:xfrm>
        </p:spPr>
        <p:txBody>
          <a:bodyPr/>
          <a:lstStyle/>
          <a:p>
            <a:pPr marL="179388" indent="544513" algn="just">
              <a:lnSpc>
                <a:spcPct val="105000"/>
              </a:lnSpc>
              <a:spcBef>
                <a:spcPts val="0"/>
              </a:spcBef>
              <a:buFontTx/>
              <a:buNone/>
            </a:pPr>
            <a:r>
              <a:rPr lang="ru-RU" sz="2600" dirty="0">
                <a:solidFill>
                  <a:schemeClr val="accent2">
                    <a:lumMod val="75000"/>
                  </a:schemeClr>
                </a:solidFill>
                <a:latin typeface="Georgia" pitchFamily="18" charset="0"/>
              </a:rPr>
              <a:t>Игровые технологии являются одной из уникальных форм обучения, которая позволяет сделать интересными и увлекательными не только работу учащихся на творческо-поисковом уровне, но и будничные шаги по изучению базового материала. </a:t>
            </a:r>
          </a:p>
          <a:p>
            <a:pPr marL="179388" indent="544513" algn="just">
              <a:lnSpc>
                <a:spcPct val="105000"/>
              </a:lnSpc>
              <a:spcBef>
                <a:spcPts val="0"/>
              </a:spcBef>
              <a:buFontTx/>
              <a:buNone/>
            </a:pPr>
            <a:endParaRPr lang="ru-RU" sz="2600" dirty="0">
              <a:solidFill>
                <a:schemeClr val="accent2">
                  <a:lumMod val="75000"/>
                </a:schemeClr>
              </a:solidFill>
              <a:latin typeface="Georgia" pitchFamily="18" charset="0"/>
            </a:endParaRPr>
          </a:p>
          <a:p>
            <a:pPr marL="179388" indent="544513" algn="just">
              <a:lnSpc>
                <a:spcPct val="105000"/>
              </a:lnSpc>
              <a:spcBef>
                <a:spcPts val="0"/>
              </a:spcBef>
              <a:buFontTx/>
              <a:buNone/>
            </a:pPr>
            <a:r>
              <a:rPr lang="ru-RU" sz="2600" dirty="0">
                <a:solidFill>
                  <a:schemeClr val="accent2">
                    <a:lumMod val="75000"/>
                  </a:schemeClr>
                </a:solidFill>
                <a:latin typeface="Georgia" pitchFamily="18" charset="0"/>
              </a:rPr>
              <a:t>Занимательность условного мира игры, делает положительно эмоционально окрашенной, а эмоциональность игрового действа активизирует все психологические процессы и функции ребенка.</a:t>
            </a:r>
            <a:endParaRPr lang="ru-RU" sz="2600" dirty="0">
              <a:solidFill>
                <a:schemeClr val="accent6">
                  <a:lumMod val="60000"/>
                  <a:lumOff val="40000"/>
                </a:schemeClr>
              </a:solidFill>
              <a:latin typeface="Georgia" pitchFamily="18" charset="0"/>
            </a:endParaRPr>
          </a:p>
          <a:p>
            <a:pPr marL="0" indent="0" algn="just">
              <a:lnSpc>
                <a:spcPct val="120000"/>
              </a:lnSpc>
              <a:spcBef>
                <a:spcPts val="0"/>
              </a:spcBef>
              <a:spcAft>
                <a:spcPts val="0"/>
              </a:spcAft>
              <a:buNone/>
            </a:pPr>
            <a:endParaRPr lang="ru-RU" sz="2800" dirty="0">
              <a:solidFill>
                <a:schemeClr val="accent2">
                  <a:lumMod val="40000"/>
                  <a:lumOff val="60000"/>
                </a:schemeClr>
              </a:solidFill>
              <a:latin typeface="Georgia" pitchFamily="18" charset="0"/>
            </a:endParaRP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75000"/>
                  </a:schemeClr>
                </a:solidFill>
                <a:latin typeface="Georgia" pitchFamily="18" charset="0"/>
              </a:rPr>
              <a:t>Актуальность темы мастер-класса</a:t>
            </a:r>
            <a:endParaRPr lang="ru-RU" sz="2800" dirty="0">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0047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244781"/>
            <a:ext cx="7969416" cy="4920523"/>
          </a:xfrm>
        </p:spPr>
        <p:txBody>
          <a:bodyPr/>
          <a:lstStyle/>
          <a:p>
            <a:pPr marL="179388" indent="544513" algn="just">
              <a:lnSpc>
                <a:spcPct val="105000"/>
              </a:lnSpc>
              <a:spcBef>
                <a:spcPts val="0"/>
              </a:spcBef>
              <a:buFontTx/>
              <a:buNone/>
            </a:pPr>
            <a:r>
              <a:rPr lang="ru-RU" sz="2600" dirty="0">
                <a:solidFill>
                  <a:schemeClr val="accent2">
                    <a:lumMod val="75000"/>
                  </a:schemeClr>
                </a:solidFill>
                <a:latin typeface="Georgia" pitchFamily="18" charset="0"/>
              </a:rPr>
              <a:t>Другой положительной стороной игры является то, что она способствует использованию знаний в новой ситуации, таким образом, усваиваемый учащимися материал проходит через своеобразную практику, вносит разнообразие и интерес в учебный процесс.</a:t>
            </a:r>
          </a:p>
          <a:p>
            <a:pPr marL="179388" indent="544513" algn="just">
              <a:lnSpc>
                <a:spcPct val="105000"/>
              </a:lnSpc>
              <a:spcBef>
                <a:spcPts val="0"/>
              </a:spcBef>
              <a:buFontTx/>
              <a:buNone/>
            </a:pPr>
            <a:endParaRPr lang="ru-RU" sz="2600" dirty="0">
              <a:solidFill>
                <a:schemeClr val="accent2">
                  <a:lumMod val="75000"/>
                </a:schemeClr>
              </a:solidFill>
              <a:latin typeface="Georgia" pitchFamily="18" charset="0"/>
            </a:endParaRPr>
          </a:p>
          <a:p>
            <a:pPr marL="179388" indent="544513" algn="just">
              <a:lnSpc>
                <a:spcPct val="105000"/>
              </a:lnSpc>
              <a:spcBef>
                <a:spcPts val="0"/>
              </a:spcBef>
              <a:buFontTx/>
              <a:buNone/>
            </a:pPr>
            <a:r>
              <a:rPr lang="ru-RU" sz="2600" dirty="0">
                <a:solidFill>
                  <a:schemeClr val="accent2">
                    <a:lumMod val="75000"/>
                  </a:schemeClr>
                </a:solidFill>
                <a:latin typeface="Georgia" pitchFamily="18" charset="0"/>
              </a:rPr>
              <a:t>То есть, если мы вложим образовательное содержание в игровую оболочку, то сможем решить одну из ключевых проблем педагогики – проблему мотивации учебной деятельности.</a:t>
            </a:r>
          </a:p>
          <a:p>
            <a:pPr marL="0" indent="0" algn="just">
              <a:lnSpc>
                <a:spcPct val="120000"/>
              </a:lnSpc>
              <a:spcBef>
                <a:spcPts val="0"/>
              </a:spcBef>
              <a:spcAft>
                <a:spcPts val="0"/>
              </a:spcAft>
              <a:buNone/>
            </a:pPr>
            <a:endParaRPr lang="ru-RU" sz="2800" dirty="0">
              <a:solidFill>
                <a:schemeClr val="accent2">
                  <a:lumMod val="40000"/>
                  <a:lumOff val="60000"/>
                </a:schemeClr>
              </a:solidFill>
              <a:latin typeface="Georgia" pitchFamily="18" charset="0"/>
            </a:endParaRP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75000"/>
                  </a:schemeClr>
                </a:solidFill>
                <a:latin typeface="Georgia" pitchFamily="18" charset="0"/>
              </a:rPr>
              <a:t>Актуальность темы мастер-класса</a:t>
            </a:r>
            <a:endParaRPr lang="ru-RU" sz="2800" dirty="0">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9786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244781"/>
            <a:ext cx="7969416" cy="4920523"/>
          </a:xfrm>
        </p:spPr>
        <p:txBody>
          <a:bodyPr/>
          <a:lstStyle/>
          <a:p>
            <a:pPr marL="179388" indent="544513" algn="just">
              <a:lnSpc>
                <a:spcPct val="120000"/>
              </a:lnSpc>
              <a:spcBef>
                <a:spcPts val="0"/>
              </a:spcBef>
              <a:buFontTx/>
              <a:buNone/>
            </a:pPr>
            <a:r>
              <a:rPr lang="ru-RU" sz="2800" dirty="0">
                <a:solidFill>
                  <a:schemeClr val="accent2">
                    <a:lumMod val="75000"/>
                  </a:schemeClr>
                </a:solidFill>
                <a:latin typeface="Georgia" pitchFamily="18" charset="0"/>
              </a:rPr>
              <a:t>Технология игровой деятельности (игровая технология) – представляет собой определенную последовательность действий, операций педагога по отбору материала, разработке и подготовке игр, включению детей в игровую деятельность, осуществлению самой игры, подведению ее итогов и содержательных результатов.</a:t>
            </a:r>
            <a:endParaRPr lang="ru-RU" sz="2800" dirty="0">
              <a:solidFill>
                <a:schemeClr val="accent2">
                  <a:lumMod val="40000"/>
                  <a:lumOff val="60000"/>
                </a:schemeClr>
              </a:solidFill>
              <a:latin typeface="Georgia" pitchFamily="18" charset="0"/>
            </a:endParaRP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50000"/>
                  </a:schemeClr>
                </a:solidFill>
                <a:latin typeface="Georgia" pitchFamily="18" charset="0"/>
              </a:rPr>
              <a:t>Теоретический  аспект</a:t>
            </a:r>
            <a:endParaRPr lang="ru-RU" sz="2800" dirty="0">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6007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Группа 20"/>
          <p:cNvGrpSpPr/>
          <p:nvPr/>
        </p:nvGrpSpPr>
        <p:grpSpPr>
          <a:xfrm>
            <a:off x="-29740" y="0"/>
            <a:ext cx="9173740" cy="6886563"/>
            <a:chOff x="10398242" y="-514924"/>
            <a:chExt cx="9173740" cy="6886563"/>
          </a:xfrm>
        </p:grpSpPr>
        <p:pic>
          <p:nvPicPr>
            <p:cNvPr id="4101"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181" t="354" b="2672"/>
            <a:stretch/>
          </p:blipFill>
          <p:spPr bwMode="auto">
            <a:xfrm>
              <a:off x="10404648" y="-514924"/>
              <a:ext cx="9167334" cy="688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 name="Группа 19"/>
            <p:cNvGrpSpPr/>
            <p:nvPr/>
          </p:nvGrpSpPr>
          <p:grpSpPr>
            <a:xfrm>
              <a:off x="10398242" y="-414355"/>
              <a:ext cx="520756" cy="6785994"/>
              <a:chOff x="10398242" y="-414355"/>
              <a:chExt cx="520756" cy="6785994"/>
            </a:xfrm>
          </p:grpSpPr>
          <p:pic>
            <p:nvPicPr>
              <p:cNvPr id="16" name="Рисунок 15"/>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398242" y="-414355"/>
                <a:ext cx="514350" cy="1948815"/>
              </a:xfrm>
              <a:prstGeom prst="rect">
                <a:avLst/>
              </a:prstGeom>
              <a:ln>
                <a:noFill/>
              </a:ln>
              <a:extLst>
                <a:ext uri="{53640926-AAD7-44D8-BBD7-CCE9431645EC}">
                  <a14:shadowObscured xmlns:a14="http://schemas.microsoft.com/office/drawing/2010/main"/>
                </a:ext>
              </a:extLst>
            </p:spPr>
          </p:pic>
          <p:pic>
            <p:nvPicPr>
              <p:cNvPr id="17" name="Рисунок 16"/>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1375049"/>
                <a:ext cx="514350" cy="1948815"/>
              </a:xfrm>
              <a:prstGeom prst="rect">
                <a:avLst/>
              </a:prstGeom>
              <a:ln>
                <a:noFill/>
              </a:ln>
              <a:extLst>
                <a:ext uri="{53640926-AAD7-44D8-BBD7-CCE9431645EC}">
                  <a14:shadowObscured xmlns:a14="http://schemas.microsoft.com/office/drawing/2010/main"/>
                </a:ext>
              </a:extLst>
            </p:spPr>
          </p:pic>
          <p:pic>
            <p:nvPicPr>
              <p:cNvPr id="18" name="Рисунок 17"/>
              <p:cNvPicPr/>
              <p:nvPr/>
            </p:nvPicPr>
            <p:blipFill rotWithShape="1">
              <a:blip r:embed="rId3">
                <a:extLst>
                  <a:ext uri="{28A0092B-C50C-407E-A947-70E740481C1C}">
                    <a14:useLocalDpi xmlns:a14="http://schemas.microsoft.com/office/drawing/2010/main" val="0"/>
                  </a:ext>
                </a:extLst>
              </a:blip>
              <a:srcRect t="-185" r="25000" b="185"/>
              <a:stretch/>
            </p:blipFill>
            <p:spPr bwMode="auto">
              <a:xfrm>
                <a:off x="10404648" y="3149635"/>
                <a:ext cx="514350" cy="1948815"/>
              </a:xfrm>
              <a:prstGeom prst="rect">
                <a:avLst/>
              </a:prstGeom>
              <a:ln>
                <a:noFill/>
              </a:ln>
              <a:extLst>
                <a:ext uri="{53640926-AAD7-44D8-BBD7-CCE9431645EC}">
                  <a14:shadowObscured xmlns:a14="http://schemas.microsoft.com/office/drawing/2010/main"/>
                </a:ext>
              </a:extLst>
            </p:spPr>
          </p:pic>
          <p:pic>
            <p:nvPicPr>
              <p:cNvPr id="19" name="Рисунок 18"/>
              <p:cNvPicPr/>
              <p:nvPr/>
            </p:nvPicPr>
            <p:blipFill rotWithShape="1">
              <a:blip r:embed="rId3">
                <a:extLst>
                  <a:ext uri="{28A0092B-C50C-407E-A947-70E740481C1C}">
                    <a14:useLocalDpi xmlns:a14="http://schemas.microsoft.com/office/drawing/2010/main" val="0"/>
                  </a:ext>
                </a:extLst>
              </a:blip>
              <a:srcRect t="-185" r="25000" b="16606"/>
              <a:stretch/>
            </p:blipFill>
            <p:spPr bwMode="auto">
              <a:xfrm>
                <a:off x="10404648" y="4660949"/>
                <a:ext cx="514350" cy="1710690"/>
              </a:xfrm>
              <a:prstGeom prst="rect">
                <a:avLst/>
              </a:prstGeom>
              <a:ln>
                <a:noFill/>
              </a:ln>
              <a:extLst>
                <a:ext uri="{53640926-AAD7-44D8-BBD7-CCE9431645EC}">
                  <a14:shadowObscured xmlns:a14="http://schemas.microsoft.com/office/drawing/2010/main"/>
                </a:ext>
              </a:extLst>
            </p:spPr>
          </p:pic>
        </p:grpSp>
      </p:grpSp>
      <p:sp>
        <p:nvSpPr>
          <p:cNvPr id="4100" name="Rectangle 3"/>
          <p:cNvSpPr>
            <a:spLocks noGrp="1" noChangeArrowheads="1"/>
          </p:cNvSpPr>
          <p:nvPr>
            <p:ph type="body" idx="1"/>
          </p:nvPr>
        </p:nvSpPr>
        <p:spPr>
          <a:xfrm>
            <a:off x="484610" y="1244781"/>
            <a:ext cx="7969416" cy="4920523"/>
          </a:xfrm>
        </p:spPr>
        <p:txBody>
          <a:bodyPr/>
          <a:lstStyle/>
          <a:p>
            <a:pPr marL="85725" indent="0" algn="ctr">
              <a:spcBef>
                <a:spcPts val="0"/>
              </a:spcBef>
              <a:buNone/>
            </a:pPr>
            <a:r>
              <a:rPr lang="ru-RU" sz="2400" b="1" dirty="0">
                <a:solidFill>
                  <a:schemeClr val="accent2">
                    <a:lumMod val="75000"/>
                  </a:schemeClr>
                </a:solidFill>
                <a:latin typeface="Georgia" pitchFamily="18" charset="0"/>
              </a:rPr>
              <a:t>Игровая деятельность в учебном процессе позволяет реализовать следующие цели:</a:t>
            </a:r>
          </a:p>
          <a:p>
            <a:pPr marL="85725" indent="638175" algn="just">
              <a:lnSpc>
                <a:spcPct val="113000"/>
              </a:lnSpc>
              <a:spcBef>
                <a:spcPts val="0"/>
              </a:spcBef>
              <a:buNone/>
            </a:pPr>
            <a:endParaRPr lang="ru-RU" sz="900" u="sng" dirty="0">
              <a:solidFill>
                <a:schemeClr val="accent2">
                  <a:lumMod val="75000"/>
                </a:schemeClr>
              </a:solidFill>
              <a:latin typeface="Georgia" pitchFamily="18" charset="0"/>
            </a:endParaRPr>
          </a:p>
          <a:p>
            <a:pPr marL="85725" indent="638175" algn="just">
              <a:lnSpc>
                <a:spcPct val="120000"/>
              </a:lnSpc>
              <a:spcBef>
                <a:spcPts val="0"/>
              </a:spcBef>
              <a:buNone/>
            </a:pPr>
            <a:r>
              <a:rPr lang="ru-RU" sz="2400" b="1" i="1" dirty="0">
                <a:solidFill>
                  <a:schemeClr val="accent2">
                    <a:lumMod val="75000"/>
                  </a:schemeClr>
                </a:solidFill>
                <a:latin typeface="Georgia" pitchFamily="18" charset="0"/>
              </a:rPr>
              <a:t>дидактические</a:t>
            </a:r>
            <a:r>
              <a:rPr lang="ru-RU" sz="2400" dirty="0">
                <a:solidFill>
                  <a:schemeClr val="accent2">
                    <a:lumMod val="75000"/>
                  </a:schemeClr>
                </a:solidFill>
                <a:latin typeface="Georgia" pitchFamily="18" charset="0"/>
              </a:rPr>
              <a:t> - расширение кругозора, познавательной деятельности, применение знаний на практике, развитие  УУД</a:t>
            </a:r>
          </a:p>
          <a:p>
            <a:pPr marL="85725" indent="638175" algn="just">
              <a:lnSpc>
                <a:spcPct val="120000"/>
              </a:lnSpc>
              <a:spcBef>
                <a:spcPts val="0"/>
              </a:spcBef>
              <a:buNone/>
            </a:pPr>
            <a:r>
              <a:rPr lang="ru-RU" sz="2400" b="1" i="1" dirty="0">
                <a:solidFill>
                  <a:schemeClr val="accent2">
                    <a:lumMod val="75000"/>
                  </a:schemeClr>
                </a:solidFill>
                <a:latin typeface="Georgia" pitchFamily="18" charset="0"/>
              </a:rPr>
              <a:t>развивающие</a:t>
            </a:r>
            <a:r>
              <a:rPr lang="ru-RU" sz="2400" dirty="0">
                <a:solidFill>
                  <a:schemeClr val="accent2">
                    <a:lumMod val="75000"/>
                  </a:schemeClr>
                </a:solidFill>
                <a:latin typeface="Georgia" pitchFamily="18" charset="0"/>
              </a:rPr>
              <a:t> - развитие внимания, памяти, речи, мышления, развитие мотивации, умение находить оптимальные решения.</a:t>
            </a:r>
          </a:p>
          <a:p>
            <a:pPr marL="85725" indent="638175" algn="just">
              <a:lnSpc>
                <a:spcPct val="120000"/>
              </a:lnSpc>
              <a:spcBef>
                <a:spcPts val="0"/>
              </a:spcBef>
              <a:buNone/>
            </a:pPr>
            <a:r>
              <a:rPr lang="ru-RU" sz="2400" b="1" i="1" dirty="0">
                <a:solidFill>
                  <a:schemeClr val="accent2">
                    <a:lumMod val="75000"/>
                  </a:schemeClr>
                </a:solidFill>
                <a:latin typeface="Georgia" pitchFamily="18" charset="0"/>
              </a:rPr>
              <a:t>социализирующие</a:t>
            </a:r>
            <a:r>
              <a:rPr lang="ru-RU" sz="2400" dirty="0">
                <a:solidFill>
                  <a:schemeClr val="accent2">
                    <a:lumMod val="75000"/>
                  </a:schemeClr>
                </a:solidFill>
                <a:latin typeface="Georgia" pitchFamily="18" charset="0"/>
              </a:rPr>
              <a:t> -  приобщение к нормам и ценностям общества, адаптация к условиям среды, стрессовый контроль.</a:t>
            </a:r>
          </a:p>
        </p:txBody>
      </p:sp>
      <p:sp>
        <p:nvSpPr>
          <p:cNvPr id="5" name="Rectangle 5"/>
          <p:cNvSpPr>
            <a:spLocks noChangeArrowheads="1"/>
          </p:cNvSpPr>
          <p:nvPr/>
        </p:nvSpPr>
        <p:spPr bwMode="auto">
          <a:xfrm>
            <a:off x="4356100" y="2276475"/>
            <a:ext cx="23034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49263" eaLnBrk="0" fontAlgn="base" hangingPunct="0">
              <a:spcBef>
                <a:spcPct val="0"/>
              </a:spcBef>
              <a:spcAft>
                <a:spcPct val="0"/>
              </a:spcAft>
              <a:buClr>
                <a:srgbClr val="000000"/>
              </a:buClr>
              <a:buSzPct val="100000"/>
              <a:buFont typeface="Times New Roman" pitchFamily="16" charset="0"/>
              <a:buNone/>
            </a:pPr>
            <a:endParaRPr lang="ru-RU">
              <a:solidFill>
                <a:prstClr val="white"/>
              </a:solidFill>
              <a:latin typeface="Arial" charset="0"/>
            </a:endParaRPr>
          </a:p>
        </p:txBody>
      </p:sp>
      <p:sp>
        <p:nvSpPr>
          <p:cNvPr id="4" name="Заголовок 3"/>
          <p:cNvSpPr>
            <a:spLocks noGrp="1"/>
          </p:cNvSpPr>
          <p:nvPr>
            <p:ph type="title"/>
          </p:nvPr>
        </p:nvSpPr>
        <p:spPr>
          <a:xfrm>
            <a:off x="503583" y="403779"/>
            <a:ext cx="7897408" cy="504941"/>
          </a:xfrm>
        </p:spPr>
        <p:txBody>
          <a:bodyPr/>
          <a:lstStyle/>
          <a:p>
            <a:pPr algn="l"/>
            <a:r>
              <a:rPr lang="ru-RU" sz="2800" b="1" dirty="0">
                <a:solidFill>
                  <a:schemeClr val="accent2">
                    <a:lumMod val="50000"/>
                  </a:schemeClr>
                </a:solidFill>
                <a:latin typeface="Georgia" pitchFamily="18" charset="0"/>
              </a:rPr>
              <a:t>Теоретический  аспект</a:t>
            </a:r>
            <a:endParaRPr lang="ru-RU" sz="2800" dirty="0">
              <a:latin typeface="Georgia" pitchFamily="18" charset="0"/>
            </a:endParaRPr>
          </a:p>
        </p:txBody>
      </p:sp>
      <p:cxnSp>
        <p:nvCxnSpPr>
          <p:cNvPr id="9" name="Прямая соединительная линия 8"/>
          <p:cNvCxnSpPr/>
          <p:nvPr/>
        </p:nvCxnSpPr>
        <p:spPr>
          <a:xfrm>
            <a:off x="484610" y="980728"/>
            <a:ext cx="7399758" cy="0"/>
          </a:xfrm>
          <a:prstGeom prst="line">
            <a:avLst/>
          </a:prstGeom>
          <a:ln w="76200" cmpd="thickThin">
            <a:solidFill>
              <a:schemeClr val="accent2">
                <a:lumMod val="60000"/>
                <a:lumOff val="40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2184580"/>
      </p:ext>
    </p:extLst>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1409</TotalTime>
  <Words>1700</Words>
  <Application>Microsoft Office PowerPoint</Application>
  <PresentationFormat>Экран (4:3)</PresentationFormat>
  <Paragraphs>275</Paragraphs>
  <Slides>34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34</vt:i4>
      </vt:variant>
    </vt:vector>
  </HeadingPairs>
  <TitlesOfParts>
    <vt:vector size="39" baseType="lpstr">
      <vt:lpstr>Arial</vt:lpstr>
      <vt:lpstr>Georgia</vt:lpstr>
      <vt:lpstr>Times New Roman</vt:lpstr>
      <vt:lpstr>Wingdings</vt:lpstr>
      <vt:lpstr>Оформление по умолчанию</vt:lpstr>
      <vt:lpstr>Использование  игровых технологий на уроках в начальной школе</vt:lpstr>
      <vt:lpstr>Актуальность темы мастер-класса</vt:lpstr>
      <vt:lpstr>Актуальность темы мастер-класса</vt:lpstr>
      <vt:lpstr>Актуальность темы мастер-класса</vt:lpstr>
      <vt:lpstr>Актуальность темы мастер-класса</vt:lpstr>
      <vt:lpstr>Актуальность темы мастер-класса</vt:lpstr>
      <vt:lpstr>Актуальность темы мастер-класса</vt:lpstr>
      <vt:lpstr>Теоретический  аспект</vt:lpstr>
      <vt:lpstr>Теоретический  аспект</vt:lpstr>
      <vt:lpstr>Использование  игр</vt:lpstr>
      <vt:lpstr>Игра – инструмент,</vt:lpstr>
      <vt:lpstr>Классификация   игр</vt:lpstr>
      <vt:lpstr>Классификация   игр</vt:lpstr>
      <vt:lpstr>Функции   игр</vt:lpstr>
      <vt:lpstr>Принципы  проведения игры:</vt:lpstr>
      <vt:lpstr>Соблюдение   условий</vt:lpstr>
      <vt:lpstr>Игры  на уроках русского языка</vt:lpstr>
      <vt:lpstr>Игры  на уроках обучения грамоте</vt:lpstr>
      <vt:lpstr>Игры  на уроках литературного чтения</vt:lpstr>
      <vt:lpstr>Игры  на уроках математики</vt:lpstr>
      <vt:lpstr>Презентация PowerPoint</vt:lpstr>
      <vt:lpstr>Поиск  закономерностей</vt:lpstr>
      <vt:lpstr>Разгадывание ребусов:</vt:lpstr>
      <vt:lpstr>Решение логических задач:</vt:lpstr>
      <vt:lpstr>Игры со счётными палочками:</vt:lpstr>
      <vt:lpstr>Игры со счётными палочками:</vt:lpstr>
      <vt:lpstr>Игры со счётными палочками:</vt:lpstr>
      <vt:lpstr>Игры со счётными палочками:</vt:lpstr>
      <vt:lpstr>Нарисуй недостающую фигуру:</vt:lpstr>
      <vt:lpstr>Нарисуй недостающую фигуру:</vt:lpstr>
      <vt:lpstr>Результаты использования игровых технологий </vt:lpstr>
      <vt:lpstr>Итог</vt:lpstr>
      <vt:lpstr>Итог</vt:lpstr>
      <vt:lpstr>Итог</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Азалия Сальманова</cp:lastModifiedBy>
  <cp:revision>124</cp:revision>
  <dcterms:created xsi:type="dcterms:W3CDTF">2011-01-24T13:29:17Z</dcterms:created>
  <dcterms:modified xsi:type="dcterms:W3CDTF">2023-12-11T09:54:40Z</dcterms:modified>
</cp:coreProperties>
</file>