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3" r:id="rId8"/>
    <p:sldId id="265"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3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12.12.2023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12.12.2023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12.12.2023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87624" y="548678"/>
            <a:ext cx="7200800" cy="1938992"/>
          </a:xfrm>
          <a:prstGeom prst="rect">
            <a:avLst/>
          </a:prstGeom>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ru-RU"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rPr>
              <a:t>Формирование </a:t>
            </a:r>
            <a:r>
              <a:rPr lang="ru-RU"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rPr>
              <a:t>здорового образа жизни через занятия </a:t>
            </a:r>
            <a:r>
              <a:rPr lang="ru-RU"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rPr>
              <a:t>легкой атлетикой </a:t>
            </a:r>
            <a:endParaRPr lang="ru-RU"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endParaRPr>
          </a:p>
        </p:txBody>
      </p:sp>
      <p:sp>
        <p:nvSpPr>
          <p:cNvPr id="8" name="Прямоугольник 7"/>
          <p:cNvSpPr/>
          <p:nvPr/>
        </p:nvSpPr>
        <p:spPr>
          <a:xfrm>
            <a:off x="1403648" y="5517232"/>
            <a:ext cx="7337265" cy="1077218"/>
          </a:xfrm>
          <a:prstGeom prst="rect">
            <a:avLst/>
          </a:prstGeom>
          <a:noFill/>
        </p:spPr>
        <p:txBody>
          <a:bodyPr wrap="none" lIns="91440" tIns="45720" rIns="91440" bIns="45720">
            <a:spAutoFit/>
          </a:bodyPr>
          <a:lstStyle/>
          <a:p>
            <a:pPr algn="r"/>
            <a:r>
              <a:rPr lang="ru-RU" sz="1600" i="1" dirty="0"/>
              <a:t> </a:t>
            </a:r>
            <a:r>
              <a:rPr lang="ru-RU" sz="1600" i="1" dirty="0" smtClean="0"/>
              <a:t>материал </a:t>
            </a:r>
            <a:r>
              <a:rPr lang="ru-RU" sz="1600" i="1" dirty="0"/>
              <a:t>подготовлен </a:t>
            </a:r>
            <a:r>
              <a:rPr lang="ru-RU" sz="1600" i="1" dirty="0" err="1"/>
              <a:t>Глушаниной</a:t>
            </a:r>
            <a:r>
              <a:rPr lang="ru-RU" sz="1600" i="1" dirty="0"/>
              <a:t> </a:t>
            </a:r>
            <a:r>
              <a:rPr lang="ru-RU" sz="1600" i="1" dirty="0"/>
              <a:t>Л</a:t>
            </a:r>
            <a:r>
              <a:rPr lang="ru-RU" sz="1600" i="1" dirty="0" smtClean="0"/>
              <a:t>.Н</a:t>
            </a:r>
            <a:r>
              <a:rPr lang="ru-RU" sz="1600" i="1" dirty="0"/>
              <a:t>. – </a:t>
            </a:r>
            <a:r>
              <a:rPr lang="ru-RU" sz="1600" i="1" dirty="0" smtClean="0"/>
              <a:t>тренером-преподавателем</a:t>
            </a:r>
          </a:p>
          <a:p>
            <a:pPr algn="r"/>
            <a:r>
              <a:rPr lang="ru-RU" sz="1600" i="1" dirty="0" smtClean="0"/>
              <a:t> </a:t>
            </a:r>
            <a:r>
              <a:rPr lang="ru-RU" sz="1600" i="1" dirty="0"/>
              <a:t>по легкой </a:t>
            </a:r>
            <a:r>
              <a:rPr lang="ru-RU" sz="1600" i="1" dirty="0" smtClean="0"/>
              <a:t>атлетике  </a:t>
            </a:r>
            <a:r>
              <a:rPr lang="ru-RU" sz="1600" i="1" dirty="0"/>
              <a:t>МБУ </a:t>
            </a:r>
            <a:r>
              <a:rPr lang="ru-RU" sz="1600" i="1"/>
              <a:t>ДО </a:t>
            </a:r>
            <a:r>
              <a:rPr lang="ru-RU" sz="1600" i="1" smtClean="0"/>
              <a:t>«СШ</a:t>
            </a:r>
            <a:r>
              <a:rPr lang="ru-RU" sz="1600" i="1" dirty="0"/>
              <a:t>» Куйбышевского района </a:t>
            </a:r>
            <a:endParaRPr lang="ru-RU" sz="1600" i="1" dirty="0" smtClean="0"/>
          </a:p>
          <a:p>
            <a:pPr algn="r"/>
            <a:r>
              <a:rPr lang="ru-RU" sz="1600" i="1" dirty="0" smtClean="0"/>
              <a:t>Новосибирской области</a:t>
            </a:r>
            <a:endParaRPr lang="ru-RU" sz="1600" dirty="0"/>
          </a:p>
          <a:p>
            <a:pPr algn="ctr"/>
            <a:endParaRPr lang="ru-RU" sz="1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028" name="Picture 4" descr="https://static.tildacdn.com/tild6264-6562-4562-a365-383633303437/sport-khark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780928"/>
            <a:ext cx="3446649" cy="229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67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506355"/>
            <a:ext cx="4608512" cy="3351645"/>
          </a:xfrm>
          <a:prstGeom prst="rect">
            <a:avLst/>
          </a:prstGeom>
        </p:spPr>
      </p:pic>
      <p:sp>
        <p:nvSpPr>
          <p:cNvPr id="4" name="Прямоугольник 3"/>
          <p:cNvSpPr/>
          <p:nvPr/>
        </p:nvSpPr>
        <p:spPr>
          <a:xfrm>
            <a:off x="395536" y="188640"/>
            <a:ext cx="6300192" cy="6463308"/>
          </a:xfrm>
          <a:prstGeom prst="rect">
            <a:avLst/>
          </a:prstGeom>
          <a:solidFill>
            <a:schemeClr val="accent2"/>
          </a:solidFill>
        </p:spPr>
        <p:txBody>
          <a:bodyPr wrap="square">
            <a:spAutoFit/>
          </a:bodyPr>
          <a:lstStyle/>
          <a:p>
            <a:r>
              <a:rPr lang="ru-RU" dirty="0" smtClean="0"/>
              <a:t>Бег</a:t>
            </a:r>
            <a:r>
              <a:rPr lang="ru-RU" dirty="0"/>
              <a:t>-</a:t>
            </a:r>
            <a:r>
              <a:rPr lang="ru-RU" dirty="0" smtClean="0"/>
              <a:t> </a:t>
            </a:r>
            <a:r>
              <a:rPr lang="ru-RU" dirty="0"/>
              <a:t>как основное средство укрепления </a:t>
            </a:r>
            <a:r>
              <a:rPr lang="ru-RU" dirty="0" smtClean="0"/>
              <a:t>здоровья!</a:t>
            </a:r>
            <a:endParaRPr lang="ru-RU" dirty="0"/>
          </a:p>
          <a:p>
            <a:pPr lvl="0"/>
            <a:r>
              <a:rPr lang="ru-RU" dirty="0" smtClean="0"/>
              <a:t>Потребность </a:t>
            </a:r>
            <a:r>
              <a:rPr lang="ru-RU" dirty="0"/>
              <a:t>в беге вызывается желанием побыть </a:t>
            </a:r>
            <a:r>
              <a:rPr lang="ru-RU" dirty="0" smtClean="0"/>
              <a:t>наедине с собой, </a:t>
            </a:r>
            <a:r>
              <a:rPr lang="ru-RU" dirty="0">
                <a:solidFill>
                  <a:prstClr val="black"/>
                </a:solidFill>
              </a:rPr>
              <a:t>восстановить связь с природой, снять нервное напряжение, получить дополнительный заряд бодрости, почувствовать себя обновлённым. </a:t>
            </a:r>
          </a:p>
          <a:p>
            <a:r>
              <a:rPr lang="ru-RU" dirty="0" smtClean="0"/>
              <a:t>Бег </a:t>
            </a:r>
            <a:r>
              <a:rPr lang="ru-RU" dirty="0"/>
              <a:t>укрепляет опорно-двигательный аппарат, предупреждает сердечно сосудистые заболевания, нарушение обменных процессов. </a:t>
            </a:r>
            <a:endParaRPr lang="ru-RU" dirty="0" smtClean="0"/>
          </a:p>
          <a:p>
            <a:r>
              <a:rPr lang="ru-RU" dirty="0" smtClean="0"/>
              <a:t>Увеличение </a:t>
            </a:r>
            <a:r>
              <a:rPr lang="ru-RU" dirty="0"/>
              <a:t>доли умственного труда неизбежно связано с сокращением физических нагрузок</a:t>
            </a:r>
            <a:r>
              <a:rPr lang="ru-RU" dirty="0" smtClean="0"/>
              <a:t>.</a:t>
            </a:r>
          </a:p>
          <a:p>
            <a:r>
              <a:rPr lang="ru-RU" dirty="0" smtClean="0"/>
              <a:t>Недостаток </a:t>
            </a:r>
            <a:r>
              <a:rPr lang="ru-RU" dirty="0"/>
              <a:t>двигательной активности приводит, в первую очередь, к </a:t>
            </a:r>
            <a:r>
              <a:rPr lang="ru-RU" dirty="0" err="1"/>
              <a:t>детренированности</a:t>
            </a:r>
            <a:r>
              <a:rPr lang="ru-RU" dirty="0"/>
              <a:t> опорно-двигательного аппарата, неоправданному увеличению массы тела. Избыточная масса, в свою очередь, является причиной раннего проявления артрозов, остеохондрозов, спондилеза. Самым доступным и эффективным способом оздоровления являются ежедневные занятия оздоровительным бегом. При этом усиливается движение крови, которая расширяет, растягивает сосуды, делая их стенки более эластичными. Усиленный ток крови оказывает также массирующее влияние на внутренние органы, повышая их функциональную активность.</a:t>
            </a:r>
          </a:p>
        </p:txBody>
      </p:sp>
      <p:pic>
        <p:nvPicPr>
          <p:cNvPr id="7" name="Picture 2"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05680" y="4240086"/>
            <a:ext cx="2104181" cy="236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1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ÑÑÐ¸Ð½ÐºÐ¸ Ð¿Ð¾ Ð·Ð°Ð¿ÑÐ¾ÑÑ ÑÑÐµÐ½ÐµÑ Ð¸ ÑÐ¿Ð¾ÑÑÑÐ¼ÐµÐ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861048"/>
            <a:ext cx="19145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esktop\img4.jpg"/>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3545" t="20885" r="3252" b="4606"/>
          <a:stretch/>
        </p:blipFill>
        <p:spPr bwMode="auto">
          <a:xfrm>
            <a:off x="467545" y="424294"/>
            <a:ext cx="6041898" cy="362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850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731520"/>
            <a:ext cx="7992888" cy="3474720"/>
          </a:xfrm>
        </p:spPr>
        <p:txBody>
          <a:bodyPr>
            <a:normAutofit fontScale="925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just">
              <a:buNone/>
            </a:pPr>
            <a:r>
              <a:rPr lang="ru-RU" b="1" dirty="0">
                <a:ln/>
                <a:solidFill>
                  <a:schemeClr val="accent3"/>
                </a:solidFill>
              </a:rPr>
              <a:t>	</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Говоря </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 мотивации, необходимо подчеркнуть, что она является одним из проявлений личностных черт спортсмена. Ведущая мотивация, как и характер, формируется в течение всей жизни человека, начиная с раннего детства. </a:t>
            </a: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45720" indent="0" algn="just">
              <a:buNone/>
            </a:pP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Природу </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мотивации достижения успеха (потребность во всем быть первым, неудовлетворенность проигрышем, потребность в признании личных достижений, склонность к активным двигательным действиям, положению лидера в общении со сверстниками и др.) в детском возрасте в основном определяют особенности  психики ребенка.</a:t>
            </a:r>
          </a:p>
        </p:txBody>
      </p:sp>
      <p:pic>
        <p:nvPicPr>
          <p:cNvPr id="3074" name="Picture 2" descr="ÐÐ°ÑÑÐ¸Ð½ÐºÐ¸ Ð¿Ð¾ Ð·Ð°Ð¿ÑÐ¾ÑÑ Ð´ÐµÑÑÐºÐ¸Ð¹ ÑÐ¿Ð¾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49080"/>
            <a:ext cx="6912768" cy="221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415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692696"/>
            <a:ext cx="7920880" cy="2520280"/>
          </a:xfrm>
        </p:spPr>
        <p:txBody>
          <a:bodyPr/>
          <a:lstStyle/>
          <a:p>
            <a:pPr marL="45720" indent="0" algn="just">
              <a:buNone/>
            </a:pPr>
            <a:r>
              <a:rPr lang="ru-RU" dirty="0"/>
              <a:t>  </a:t>
            </a:r>
            <a:r>
              <a:rPr lang="ru-RU" b="1" dirty="0">
                <a:solidFill>
                  <a:srgbClr val="0070C0"/>
                </a:solidFill>
              </a:rPr>
              <a:t>Огромное влияние на формирование </a:t>
            </a:r>
            <a:r>
              <a:rPr lang="ru-RU" b="1" dirty="0" smtClean="0">
                <a:solidFill>
                  <a:srgbClr val="0070C0"/>
                </a:solidFill>
              </a:rPr>
              <a:t>здорового образа жизни также оказывают </a:t>
            </a:r>
            <a:r>
              <a:rPr lang="ru-RU" b="1" dirty="0">
                <a:solidFill>
                  <a:srgbClr val="0070C0"/>
                </a:solidFill>
              </a:rPr>
              <a:t>внешние компоненты, такие как, воспитание в семье, влияние педагогов и тренеров, которое проявляется в положительном и внимательном отношении не только к способностям ребенка, но и к его потребности двигаться, соревноваться.</a:t>
            </a:r>
          </a:p>
        </p:txBody>
      </p:sp>
      <p:pic>
        <p:nvPicPr>
          <p:cNvPr id="4098" name="Picture 2" descr="ÐÐ°ÑÑÐ¸Ð½ÐºÐ¸ Ð¿Ð¾ Ð·Ð°Ð¿ÑÐ¾ÑÑ ÑÑÐµÐ½ÐµÑ Ð¸ Ð±ÐµÐ³ÑÐ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212976"/>
            <a:ext cx="5090304" cy="3186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31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731520"/>
            <a:ext cx="8136904" cy="3474720"/>
          </a:xfrm>
        </p:spPr>
        <p:txBody>
          <a:bodyPr>
            <a:normAutofit/>
          </a:bodyPr>
          <a:lstStyle/>
          <a:p>
            <a:pPr marL="45720" indent="0" algn="just">
              <a:buNone/>
            </a:pPr>
            <a:r>
              <a:rPr lang="ru-RU" b="1" dirty="0" smtClean="0">
                <a:solidFill>
                  <a:srgbClr val="00B050"/>
                </a:solidFill>
              </a:rPr>
              <a:t>	Внедрение </a:t>
            </a:r>
            <a:r>
              <a:rPr lang="ru-RU" b="1" dirty="0">
                <a:solidFill>
                  <a:srgbClr val="00B050"/>
                </a:solidFill>
              </a:rPr>
              <a:t>новых организационно-методических приемов физического воспитания, наличие </a:t>
            </a:r>
            <a:r>
              <a:rPr lang="ru-RU" b="1" dirty="0" smtClean="0">
                <a:solidFill>
                  <a:srgbClr val="00B050"/>
                </a:solidFill>
              </a:rPr>
              <a:t>материально-технической </a:t>
            </a:r>
            <a:r>
              <a:rPr lang="ru-RU" b="1" dirty="0">
                <a:solidFill>
                  <a:srgbClr val="00B050"/>
                </a:solidFill>
              </a:rPr>
              <a:t>базы для занятий </a:t>
            </a:r>
            <a:r>
              <a:rPr lang="ru-RU" b="1" dirty="0" smtClean="0">
                <a:solidFill>
                  <a:srgbClr val="00B050"/>
                </a:solidFill>
              </a:rPr>
              <a:t>легкой атлетикой,</a:t>
            </a:r>
            <a:r>
              <a:rPr lang="ru-RU" b="1" dirty="0">
                <a:solidFill>
                  <a:srgbClr val="00B050"/>
                </a:solidFill>
              </a:rPr>
              <a:t>  доступный спортивный инвентарь, соответствующая реклама, спортивные телевизионные </a:t>
            </a:r>
            <a:r>
              <a:rPr lang="ru-RU" b="1" dirty="0" smtClean="0">
                <a:solidFill>
                  <a:srgbClr val="00B050"/>
                </a:solidFill>
              </a:rPr>
              <a:t>каналы, </a:t>
            </a:r>
            <a:r>
              <a:rPr lang="ru-RU" b="1" dirty="0">
                <a:solidFill>
                  <a:srgbClr val="00B050"/>
                </a:solidFill>
              </a:rPr>
              <a:t>пропагандирующие здоровый образ жизни,  – всё это создает у молодого </a:t>
            </a:r>
            <a:r>
              <a:rPr lang="ru-RU" b="1" dirty="0" smtClean="0">
                <a:solidFill>
                  <a:srgbClr val="00B050"/>
                </a:solidFill>
              </a:rPr>
              <a:t>поколения </a:t>
            </a:r>
            <a:r>
              <a:rPr lang="ru-RU" b="1" dirty="0">
                <a:solidFill>
                  <a:srgbClr val="00B050"/>
                </a:solidFill>
              </a:rPr>
              <a:t>положительный фон для формирования стойкого интереса и потребности к занятию спортом и, как следствие, к здоровому образу жизни.</a:t>
            </a:r>
          </a:p>
        </p:txBody>
      </p:sp>
      <p:pic>
        <p:nvPicPr>
          <p:cNvPr id="5124" name="Picture 4" descr="ÐÐ°ÑÑÐ¸Ð½ÐºÐ¸ Ð¿Ð¾ Ð·Ð°Ð¿ÑÐ¾ÑÑ Ð·Ð´Ð¾ÑÐ¾Ð²ÑÐ¹ Ð¾Ð±ÑÐ°Ð· Ð¶Ð¸Ð·Ð½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293096"/>
            <a:ext cx="3333751" cy="222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291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731520"/>
            <a:ext cx="7704856" cy="3474720"/>
          </a:xfrm>
        </p:spPr>
        <p:txBody>
          <a:bodyPr>
            <a:normAutofit/>
          </a:bodyPr>
          <a:lstStyle/>
          <a:p>
            <a:pPr marL="45720" indent="0" algn="just">
              <a:buNone/>
            </a:pPr>
            <a:r>
              <a:rPr lang="ru-RU" dirty="0" smtClean="0"/>
              <a:t>	</a:t>
            </a:r>
            <a:endParaRPr lang="ru-RU" b="1" dirty="0">
              <a:solidFill>
                <a:schemeClr val="accent5">
                  <a:lumMod val="50000"/>
                </a:schemeClr>
              </a:solidFill>
            </a:endParaRPr>
          </a:p>
        </p:txBody>
      </p:sp>
      <p:pic>
        <p:nvPicPr>
          <p:cNvPr id="3074" name="Picture 2" descr="https://fhd.multiurok.ru/0/9/a/09a86f1e3fc73796388067635ad0ecf22bb64a1b/img_php5cMkLk_-Kl.chas-Pravila-ZOZH_4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4327"/>
            <a:ext cx="7848872" cy="588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849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27584" y="731520"/>
            <a:ext cx="7488832" cy="3474720"/>
          </a:xfrm>
        </p:spPr>
        <p:txBody>
          <a:bodyPr>
            <a:normAutofit lnSpcReduction="10000"/>
          </a:bodyPr>
          <a:lstStyle/>
          <a:p>
            <a:pPr marL="45720" indent="0" algn="just">
              <a:buNone/>
            </a:pPr>
            <a:r>
              <a:rPr lang="ru-RU" dirty="0" smtClean="0"/>
              <a:t>	</a:t>
            </a:r>
            <a:r>
              <a:rPr lang="ru-RU" dirty="0" smtClean="0">
                <a:solidFill>
                  <a:schemeClr val="accent5">
                    <a:lumMod val="75000"/>
                  </a:schemeClr>
                </a:solidFill>
              </a:rPr>
              <a:t>Если </a:t>
            </a:r>
            <a:r>
              <a:rPr lang="ru-RU" dirty="0">
                <a:solidFill>
                  <a:schemeClr val="accent5">
                    <a:lumMod val="75000"/>
                  </a:schemeClr>
                </a:solidFill>
              </a:rPr>
              <a:t>же говорить в целом о связи </a:t>
            </a:r>
            <a:r>
              <a:rPr lang="ru-RU" dirty="0" smtClean="0">
                <a:solidFill>
                  <a:schemeClr val="accent5">
                    <a:lumMod val="75000"/>
                  </a:schemeClr>
                </a:solidFill>
              </a:rPr>
              <a:t>легкой атлетики </a:t>
            </a:r>
            <a:r>
              <a:rPr lang="ru-RU" dirty="0">
                <a:solidFill>
                  <a:schemeClr val="accent5">
                    <a:lumMod val="75000"/>
                  </a:schemeClr>
                </a:solidFill>
              </a:rPr>
              <a:t>и психофизического состояния спортсмена, то можно отметить прямую зависимость. Чем лучше состояние здоровья спортсмена, тем выше его </a:t>
            </a:r>
            <a:r>
              <a:rPr lang="ru-RU" dirty="0" smtClean="0">
                <a:solidFill>
                  <a:schemeClr val="accent5">
                    <a:lumMod val="75000"/>
                  </a:schemeClr>
                </a:solidFill>
              </a:rPr>
              <a:t>мотивация к занятиям.</a:t>
            </a:r>
          </a:p>
          <a:p>
            <a:pPr marL="45720" indent="0" algn="just">
              <a:buNone/>
            </a:pPr>
            <a:r>
              <a:rPr lang="ru-RU" dirty="0">
                <a:solidFill>
                  <a:schemeClr val="accent5">
                    <a:lumMod val="75000"/>
                  </a:schemeClr>
                </a:solidFill>
              </a:rPr>
              <a:t>	</a:t>
            </a:r>
            <a:r>
              <a:rPr lang="ru-RU" dirty="0" smtClean="0">
                <a:solidFill>
                  <a:schemeClr val="accent5">
                    <a:lumMod val="75000"/>
                  </a:schemeClr>
                </a:solidFill>
              </a:rPr>
              <a:t> </a:t>
            </a:r>
            <a:r>
              <a:rPr lang="ru-RU" dirty="0">
                <a:solidFill>
                  <a:schemeClr val="accent5">
                    <a:lumMod val="75000"/>
                  </a:schemeClr>
                </a:solidFill>
              </a:rPr>
              <a:t>В этой связи большую роль приобретают профилактические мероприятия, позволяющие предупредить возникновение отдельных психосоматических заболеваний, и тем самым, сохранить мотивацию спортсмена на высоком уровне.</a:t>
            </a:r>
            <a:r>
              <a:rPr lang="ru-RU" dirty="0"/>
              <a:t> </a:t>
            </a:r>
          </a:p>
          <a:p>
            <a:endParaRPr lang="ru-RU" dirty="0"/>
          </a:p>
        </p:txBody>
      </p:sp>
      <p:pic>
        <p:nvPicPr>
          <p:cNvPr id="9218" name="Picture 2" descr="ÐÐ°ÑÑÐ¸Ð½ÐºÐ¸ Ð¿Ð¾ Ð·Ð°Ð¿ÑÐ¾ÑÑ Ð²Ð¾ÑÑÑÐ°Ð½Ð¾Ð²Ð»ÐµÐ½Ð¸Ðµ Ð² ÑÐ¿Ð¾ÑÑ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365104"/>
            <a:ext cx="4762501" cy="188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936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ÐÐ°ÑÑÐ¸Ð½ÐºÐ¸ Ð¿Ð¾ Ð·Ð°Ð¿ÑÐ¾ÑÑ ÑÐ¿Ð¾ÑÑ Ð¸ Ð¶Ð¸Ð·Ð½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32656"/>
            <a:ext cx="476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ÐÐ°ÑÑÐ¸Ð½ÐºÐ¸ Ð¿Ð¾ Ð·Ð°Ð¿ÑÐ¾ÑÑ ÑÐ¿Ð¾ÑÑ Ð¸ Ð¶Ð¸Ð·Ð½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6" y="3221055"/>
            <a:ext cx="4473192" cy="335699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ÐÐ°ÑÑÐ¸Ð½ÐºÐ¸ Ð¿Ð¾ Ð·Ð°Ð¿ÑÐ¾ÑÑ ÐºÑÐ±ÐºÐ¸ Ð¸ Ð¼ÐµÐ´Ð°Ð»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32656"/>
            <a:ext cx="2641476" cy="2641476"/>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ÐÐ°ÑÑÐ¸Ð½ÐºÐ¸ Ð¿Ð¾ Ð·Ð°Ð¿ÑÐ¾ÑÑ ÑÐ¸Ð½Ð¸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421" y="3717032"/>
            <a:ext cx="4099843" cy="267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7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153</TotalTime>
  <Words>171</Words>
  <Application>Microsoft Office PowerPoint</Application>
  <PresentationFormat>Экран (4:3)</PresentationFormat>
  <Paragraphs>16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Лариса</dc:creator>
  <cp:lastModifiedBy>Asus</cp:lastModifiedBy>
  <cp:revision>11</cp:revision>
  <dcterms:created xsi:type="dcterms:W3CDTF">2018-11-25T15:14:17Z</dcterms:created>
  <dcterms:modified xsi:type="dcterms:W3CDTF">2023-12-12T13:21:28Z</dcterms:modified>
</cp:coreProperties>
</file>