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6" r:id="rId4"/>
    <p:sldId id="284" r:id="rId5"/>
    <p:sldId id="257" r:id="rId6"/>
    <p:sldId id="258" r:id="rId7"/>
    <p:sldId id="259" r:id="rId8"/>
    <p:sldId id="260" r:id="rId9"/>
    <p:sldId id="262" r:id="rId10"/>
    <p:sldId id="265" r:id="rId11"/>
    <p:sldId id="263" r:id="rId12"/>
    <p:sldId id="264" r:id="rId13"/>
    <p:sldId id="267" r:id="rId14"/>
    <p:sldId id="276" r:id="rId15"/>
    <p:sldId id="287" r:id="rId16"/>
    <p:sldId id="271" r:id="rId17"/>
    <p:sldId id="272" r:id="rId18"/>
    <p:sldId id="288" r:id="rId19"/>
    <p:sldId id="279" r:id="rId20"/>
    <p:sldId id="277" r:id="rId21"/>
    <p:sldId id="282" r:id="rId22"/>
    <p:sldId id="290" r:id="rId23"/>
    <p:sldId id="29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7"/>
    <p:penClr>
      <a:srgbClr val="FF0000"/>
    </p:penClr>
  </p:showPr>
  <p:clrMru>
    <a:srgbClr val="FFFFFF"/>
    <a:srgbClr val="FF0000"/>
    <a:srgbClr val="FF5050"/>
    <a:srgbClr val="FFCCFF"/>
    <a:srgbClr val="00FF00"/>
    <a:srgbClr val="0033CC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6.gif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8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6.gif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dd\&#1056;&#1072;&#1073;&#1086;&#1095;&#1080;&#1081;%20&#1089;&#1090;&#1086;&#1083;\&#1055;&#1088;&#1077;&#1079;&#1077;&#1085;&#1090;&#1072;&#1094;&#1080;&#1080;\&#1050;&#1088;&#1091;&#1075;&#1083;&#1099;&#1081;%20&#1089;&#1090;&#1086;&#1083;%20&#1052;&#1080;&#1088;%20&#1088;&#1072;&#1074;&#1085;&#1099;&#1093;%20&#1074;&#1086;&#1079;&#1084;&#1086;&#1078;&#1085;&#1086;&#1089;&#1090;&#1077;&#1081;\Muzyka_Dlya_Svadby-1_(mp3.cc).mp3" TargetMode="Externa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hyperlink" Target="http://www.pravmir.ru/wp-content/uploads/2011/09/Kanae-Miyahara-Nick-Vijicic-wife-pictures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dd\&#1056;&#1072;&#1073;&#1086;&#1095;&#1080;&#1081;%20&#1089;&#1090;&#1086;&#1083;\&#1055;&#1088;&#1077;&#1079;&#1077;&#1085;&#1090;&#1072;&#1094;&#1080;&#1080;\&#1050;&#1088;&#1091;&#1075;&#1083;&#1099;&#1081;%20&#1089;&#1090;&#1086;&#1083;%20&#1052;&#1080;&#1088;%20&#1088;&#1072;&#1074;&#1085;&#1099;&#1093;%20&#1074;&#1086;&#1079;&#1084;&#1086;&#1078;&#1085;&#1086;&#1089;&#1090;&#1077;&#1081;\sun_town_vett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Круглый стол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14488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Мир равных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возможностей 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2000231" cy="2000231"/>
          </a:xfrm>
          <a:prstGeom prst="rect">
            <a:avLst/>
          </a:prstGeom>
        </p:spPr>
      </p:pic>
      <p:pic>
        <p:nvPicPr>
          <p:cNvPr id="8" name="Рисунок 7" descr="Гер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1"/>
            <a:ext cx="1857356" cy="1879401"/>
          </a:xfrm>
          <a:prstGeom prst="rect">
            <a:avLst/>
          </a:prstGeom>
        </p:spPr>
      </p:pic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1747" y="4286256"/>
            <a:ext cx="2212253" cy="2571744"/>
          </a:xfrm>
          <a:prstGeom prst="rect">
            <a:avLst/>
          </a:prstGeom>
        </p:spPr>
      </p:pic>
      <p:pic>
        <p:nvPicPr>
          <p:cNvPr id="10" name="Рисунок 9" descr="20060321193942_8-kisele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286256"/>
            <a:ext cx="2054109" cy="2571744"/>
          </a:xfrm>
          <a:prstGeom prst="rect">
            <a:avLst/>
          </a:prstGeom>
        </p:spPr>
      </p:pic>
      <p:pic>
        <p:nvPicPr>
          <p:cNvPr id="13" name="Рисунок 12" descr="edcb2f2cb3fa0c4d30133b2350870dd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0496" y="785794"/>
            <a:ext cx="1285884" cy="1285884"/>
          </a:xfrm>
          <a:prstGeom prst="rect">
            <a:avLst/>
          </a:prstGeom>
        </p:spPr>
      </p:pic>
      <p:pic>
        <p:nvPicPr>
          <p:cNvPr id="12" name="Рисунок 11" descr="8969-untitle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4286256"/>
            <a:ext cx="4511832" cy="25717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786190"/>
            <a:ext cx="8999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Гладкова Светлана Владимировна,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Сясьстройская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школа-интернат»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86322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Стивен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Хокинг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(1942 г.)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Известный английский физик-теоретик и астрофизик, автор теории о первичных чёрных дырах. В 1962 г. был парализован, в 1985 году потерял способность говорить. У него двигаются только пальцы правой руки, которыми он управляет своим креслом и специальным компьютером, который за него говорит. Сейчас он профессор математики. У него 3 детей и 1 внук. Он стал самой яркой личностью в науке конца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века.</a:t>
            </a:r>
          </a:p>
          <a:p>
            <a:pPr algn="ctr"/>
            <a:endParaRPr lang="ru-RU" sz="3600" b="1" dirty="0"/>
          </a:p>
        </p:txBody>
      </p:sp>
      <p:pic>
        <p:nvPicPr>
          <p:cNvPr id="3" name="Рисунок 2" descr="стивен хокинг.jpg"/>
          <p:cNvPicPr>
            <a:picLocks noChangeAspect="1"/>
          </p:cNvPicPr>
          <p:nvPr/>
        </p:nvPicPr>
        <p:blipFill>
          <a:blip r:embed="rId2" cstate="print"/>
          <a:srcRect b="3805"/>
          <a:stretch>
            <a:fillRect/>
          </a:stretch>
        </p:blipFill>
        <p:spPr>
          <a:xfrm>
            <a:off x="2928926" y="0"/>
            <a:ext cx="3532458" cy="4786346"/>
          </a:xfrm>
          <a:prstGeom prst="rect">
            <a:avLst/>
          </a:prstGeom>
        </p:spPr>
      </p:pic>
    </p:spTree>
  </p:cSld>
  <p:clrMapOvr>
    <a:masterClrMapping/>
  </p:clrMapOvr>
  <p:transition advClick="0" advTm="9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иви уанд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0"/>
            <a:ext cx="3405204" cy="4953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929198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err="1" smtClean="0"/>
              <a:t>Стиви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Уандер</a:t>
            </a:r>
            <a:r>
              <a:rPr lang="ru-RU" sz="3600" b="1" dirty="0" smtClean="0"/>
              <a:t>(1950 г.) </a:t>
            </a:r>
          </a:p>
          <a:p>
            <a:pPr lvl="0" algn="ctr"/>
            <a:r>
              <a:rPr lang="ru-RU" sz="2800" b="1" dirty="0" smtClean="0"/>
              <a:t>музыкант, певец, композитор, потерял зрение в грудном возрасте. Написал более 30 альбомов. 22 раза получил премию «</a:t>
            </a:r>
            <a:r>
              <a:rPr lang="ru-RU" sz="2800" b="1" dirty="0" err="1" smtClean="0"/>
              <a:t>Грэмми</a:t>
            </a:r>
            <a:r>
              <a:rPr lang="ru-RU" sz="2800" b="1" dirty="0" smtClean="0"/>
              <a:t>».</a:t>
            </a:r>
          </a:p>
          <a:p>
            <a:pPr algn="ctr"/>
            <a:endParaRPr lang="ru-RU" sz="3600" b="1" dirty="0" smtClean="0"/>
          </a:p>
          <a:p>
            <a:pPr algn="ctr"/>
            <a:endParaRPr lang="ru-RU" sz="3600" b="1" dirty="0"/>
          </a:p>
        </p:txBody>
      </p:sp>
    </p:spTree>
  </p:cSld>
  <p:clrMapOvr>
    <a:masterClrMapping/>
  </p:clrMapOvr>
  <p:transition advClick="0" advTm="8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урцк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14290"/>
            <a:ext cx="3605228" cy="46973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85776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bg1"/>
                </a:solidFill>
              </a:rPr>
              <a:t>Диана </a:t>
            </a:r>
            <a:r>
              <a:rPr lang="ru-RU" sz="3600" b="1" dirty="0" err="1" smtClean="0">
                <a:solidFill>
                  <a:schemeClr val="bg1"/>
                </a:solidFill>
              </a:rPr>
              <a:t>Гурцкая</a:t>
            </a:r>
            <a:r>
              <a:rPr lang="ru-RU" sz="3600" b="1" dirty="0" smtClean="0">
                <a:solidFill>
                  <a:schemeClr val="bg1"/>
                </a:solidFill>
              </a:rPr>
              <a:t> (1978 г.)</a:t>
            </a:r>
            <a:r>
              <a:rPr lang="ru-RU" sz="3600" dirty="0" smtClean="0"/>
              <a:t> 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Певица. П</a:t>
            </a:r>
            <a:r>
              <a:rPr lang="ru-RU" b="1" dirty="0" smtClean="0">
                <a:solidFill>
                  <a:schemeClr val="bg1"/>
                </a:solidFill>
              </a:rPr>
              <a:t>оступила в Тбилисскую школу-интернат для незрячих детей. Там же, в Тбилиси, с успехом закончила музыкальную школу по классу фортепиано. В 1995 году на фестивале "Ялта - Москва - Транзит" Диана одержала очередную победу. Закончила музыкальное училище им. </a:t>
            </a:r>
            <a:r>
              <a:rPr lang="ru-RU" b="1" dirty="0" err="1" smtClean="0">
                <a:solidFill>
                  <a:schemeClr val="bg1"/>
                </a:solidFill>
              </a:rPr>
              <a:t>Гнесиных</a:t>
            </a:r>
            <a:r>
              <a:rPr lang="ru-RU" b="1" dirty="0" smtClean="0">
                <a:solidFill>
                  <a:schemeClr val="bg1"/>
                </a:solidFill>
              </a:rPr>
              <a:t> по классу эстрадного вокала. Участница конкурса Евровидение 2008 г.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9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9256" y="0"/>
            <a:ext cx="37147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 Петушков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(! 6 ! Золотых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медалей на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паралимпийских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играх)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://img.championat.com/news/big/x/i/roman-petushkov_1395045385891331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29255" cy="4071942"/>
          </a:xfrm>
          <a:prstGeom prst="rect">
            <a:avLst/>
          </a:prstGeom>
          <a:noFill/>
        </p:spPr>
      </p:pic>
      <p:pic>
        <p:nvPicPr>
          <p:cNvPr id="3" name="Рисунок 2" descr="эстер верге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500306"/>
            <a:ext cx="4857752" cy="3259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071942"/>
            <a:ext cx="4286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chemeClr val="bg1"/>
                </a:solidFill>
              </a:rPr>
              <a:t>Российский спортсмен, единственный шестикратный </a:t>
            </a:r>
            <a:r>
              <a:rPr lang="ru-RU" sz="2000" b="1" dirty="0" err="1" smtClean="0">
                <a:solidFill>
                  <a:schemeClr val="bg1"/>
                </a:solidFill>
              </a:rPr>
              <a:t>паралимпийский</a:t>
            </a:r>
            <a:r>
              <a:rPr lang="ru-RU" sz="2000" b="1" dirty="0" smtClean="0">
                <a:solidFill>
                  <a:schemeClr val="bg1"/>
                </a:solidFill>
              </a:rPr>
              <a:t> чемпион (в рамках одних игр) за всю историю </a:t>
            </a:r>
            <a:r>
              <a:rPr lang="ru-RU" sz="2000" b="1" dirty="0" err="1" smtClean="0">
                <a:solidFill>
                  <a:schemeClr val="bg1"/>
                </a:solidFill>
              </a:rPr>
              <a:t>паралимпийских</a:t>
            </a:r>
            <a:r>
              <a:rPr lang="ru-RU" sz="2000" b="1" dirty="0" smtClean="0">
                <a:solidFill>
                  <a:schemeClr val="bg1"/>
                </a:solidFill>
              </a:rPr>
              <a:t> игр (на играх в Сочи в 2014 году), двукратный призёр </a:t>
            </a:r>
            <a:r>
              <a:rPr lang="ru-RU" sz="2000" b="1" dirty="0" err="1" smtClean="0">
                <a:solidFill>
                  <a:schemeClr val="bg1"/>
                </a:solidFill>
              </a:rPr>
              <a:t>Паралимпийских</a:t>
            </a:r>
            <a:r>
              <a:rPr lang="ru-RU" sz="2000" b="1" dirty="0" smtClean="0">
                <a:solidFill>
                  <a:schemeClr val="bg1"/>
                </a:solidFill>
              </a:rPr>
              <a:t> игр 2010 года в Ванкувере. Заслуженный мастер спорта России.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357686" y="5688449"/>
            <a:ext cx="47863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Потерял обе ноги в автокатастрофе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16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43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лья попен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15106" cy="4181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3636" y="-142900"/>
            <a:ext cx="3000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Илья </a:t>
            </a:r>
            <a:r>
              <a:rPr lang="ru-RU" sz="3600" b="1" dirty="0" err="1" smtClean="0"/>
              <a:t>Попенов</a:t>
            </a:r>
            <a:endParaRPr lang="ru-RU" sz="3600" b="1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215074" y="1071546"/>
            <a:ext cx="2928926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 лет, у него детский церебральный паралич. Этот и без того страшный недуг осложнён полным бездействием рук. Илья живёт в г. Екатеринбурге с мамой Еленой Сергеевной. В 2005 году окончил с серебряной медалью школу № 132 г. Екатеринбурга. В 2012 году окончил факультет издательского дела и журналистики МГУ.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>
                  <a:glow rad="228600">
                    <a:srgbClr val="FFFFFF"/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12 лет Илья кончиком носа, буква за буквой, принялся печатать свою книгу. Книгу он назвал "Чудеса и тайны".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>
                <a:glow rad="228600">
                  <a:srgbClr val="FFFFFF"/>
                </a:glow>
              </a:effectLst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72677"/>
            <a:ext cx="62150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2002 году Илья </a:t>
            </a: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Попёнов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которому тогда было 16 лет, стал лауреатом премии </a:t>
            </a: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мужество в литературе</a:t>
            </a: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Илья </a:t>
            </a: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Попёнов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сделал свою жизнь синонимом творчества. Это дар свыше и дар человеческий. Можно восхищаться, а можно и учиться такому высокому служению и преданности своему предназначению. Умению самому стать границей между светом и тенью </a:t>
            </a:r>
            <a:endParaRPr lang="ru-RU" sz="2000" b="1" dirty="0"/>
          </a:p>
        </p:txBody>
      </p:sp>
    </p:spTree>
  </p:cSld>
  <p:clrMapOvr>
    <a:masterClrMapping/>
  </p:clrMapOvr>
  <p:transition advClick="0" advTm="16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31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85736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Попробуй напечатать фразу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«Мир равных возможностей» без помощи рук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7" name="Рисунок 6" descr="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857355" cy="1857355"/>
          </a:xfrm>
          <a:prstGeom prst="rect">
            <a:avLst/>
          </a:prstGeom>
        </p:spPr>
      </p:pic>
      <p:pic>
        <p:nvPicPr>
          <p:cNvPr id="8" name="Рисунок 7" descr="Гер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79024" y="1"/>
            <a:ext cx="1764976" cy="1785925"/>
          </a:xfrm>
          <a:prstGeom prst="rect">
            <a:avLst/>
          </a:prstGeom>
        </p:spPr>
      </p:pic>
      <p:pic>
        <p:nvPicPr>
          <p:cNvPr id="13" name="Рисунок 12" descr="edcb2f2cb3fa0c4d30133b2350870dd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0"/>
            <a:ext cx="1643074" cy="1643074"/>
          </a:xfrm>
          <a:prstGeom prst="rect">
            <a:avLst/>
          </a:prstGeom>
        </p:spPr>
      </p:pic>
      <p:pic>
        <p:nvPicPr>
          <p:cNvPr id="39938" name="Picture 2" descr="http://img-fotki.yandex.ru/get/3812/yankolin.102/0_25c43_d907a81b_X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50" t="49054" r="2499" b="3183"/>
          <a:stretch>
            <a:fillRect/>
          </a:stretch>
        </p:blipFill>
        <p:spPr bwMode="auto">
          <a:xfrm>
            <a:off x="1785918" y="2786058"/>
            <a:ext cx="5722730" cy="4071942"/>
          </a:xfrm>
          <a:prstGeom prst="rect">
            <a:avLst/>
          </a:prstGeom>
          <a:noFill/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071670" y="4714884"/>
            <a:ext cx="5072098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071670" y="5429264"/>
            <a:ext cx="5072098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071670" y="6215082"/>
            <a:ext cx="5072098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Выгнутая вправо стрелка 18"/>
          <p:cNvSpPr/>
          <p:nvPr/>
        </p:nvSpPr>
        <p:spPr>
          <a:xfrm>
            <a:off x="7572396" y="2571744"/>
            <a:ext cx="857256" cy="1928826"/>
          </a:xfrm>
          <a:prstGeom prst="curved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8000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86050" cy="4143380"/>
          </a:xfrm>
          <a:prstGeom prst="rect">
            <a:avLst/>
          </a:prstGeom>
        </p:spPr>
      </p:pic>
      <p:pic>
        <p:nvPicPr>
          <p:cNvPr id="3" name="Рисунок 2" descr="20060321193942_8-kisel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49" y="0"/>
            <a:ext cx="3309409" cy="4143380"/>
          </a:xfrm>
          <a:prstGeom prst="rect">
            <a:avLst/>
          </a:prstGeom>
        </p:spPr>
      </p:pic>
      <p:pic>
        <p:nvPicPr>
          <p:cNvPr id="4" name="Рисунок 3" descr="87e036e4-1597-7666-e119-0f738acba123.jpg"/>
          <p:cNvPicPr>
            <a:picLocks noChangeAspect="1"/>
          </p:cNvPicPr>
          <p:nvPr/>
        </p:nvPicPr>
        <p:blipFill>
          <a:blip r:embed="rId4" cstate="print"/>
          <a:srcRect t="5513" b="5278"/>
          <a:stretch>
            <a:fillRect/>
          </a:stretch>
        </p:blipFill>
        <p:spPr>
          <a:xfrm>
            <a:off x="6072198" y="0"/>
            <a:ext cx="3071802" cy="4143380"/>
          </a:xfrm>
          <a:prstGeom prst="rect">
            <a:avLst/>
          </a:prstGeom>
        </p:spPr>
      </p:pic>
      <p:pic>
        <p:nvPicPr>
          <p:cNvPr id="10" name="Рисунок 9" descr="c95369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2" y="4143380"/>
            <a:ext cx="2026916" cy="2714620"/>
          </a:xfrm>
          <a:prstGeom prst="rect">
            <a:avLst/>
          </a:prstGeom>
        </p:spPr>
      </p:pic>
      <p:pic>
        <p:nvPicPr>
          <p:cNvPr id="13" name="Рисунок 12" descr="11-12-12-06.jpg"/>
          <p:cNvPicPr>
            <a:picLocks noChangeAspect="1"/>
          </p:cNvPicPr>
          <p:nvPr/>
        </p:nvPicPr>
        <p:blipFill>
          <a:blip r:embed="rId6" cstate="print"/>
          <a:srcRect l="3000" t="6251" b="7499"/>
          <a:stretch>
            <a:fillRect/>
          </a:stretch>
        </p:blipFill>
        <p:spPr>
          <a:xfrm>
            <a:off x="3500430" y="5214926"/>
            <a:ext cx="2309812" cy="1643074"/>
          </a:xfrm>
          <a:prstGeom prst="rect">
            <a:avLst/>
          </a:prstGeom>
        </p:spPr>
      </p:pic>
      <p:pic>
        <p:nvPicPr>
          <p:cNvPr id="14" name="Рисунок 13" descr="2007_16_01.jpg"/>
          <p:cNvPicPr>
            <a:picLocks noChangeAspect="1"/>
          </p:cNvPicPr>
          <p:nvPr/>
        </p:nvPicPr>
        <p:blipFill>
          <a:blip r:embed="rId7" cstate="print"/>
          <a:srcRect r="12515"/>
          <a:stretch>
            <a:fillRect/>
          </a:stretch>
        </p:blipFill>
        <p:spPr>
          <a:xfrm>
            <a:off x="0" y="4143380"/>
            <a:ext cx="1785918" cy="2714620"/>
          </a:xfrm>
          <a:prstGeom prst="rect">
            <a:avLst/>
          </a:prstGeom>
        </p:spPr>
      </p:pic>
      <p:pic>
        <p:nvPicPr>
          <p:cNvPr id="15" name="Рисунок 14" descr="347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10250" y="4076700"/>
            <a:ext cx="3333750" cy="2781300"/>
          </a:xfrm>
          <a:prstGeom prst="rect">
            <a:avLst/>
          </a:prstGeom>
        </p:spPr>
      </p:pic>
      <p:pic>
        <p:nvPicPr>
          <p:cNvPr id="12" name="Рисунок 11" descr="5-web.jpg"/>
          <p:cNvPicPr>
            <a:picLocks noChangeAspect="1"/>
          </p:cNvPicPr>
          <p:nvPr/>
        </p:nvPicPr>
        <p:blipFill>
          <a:blip r:embed="rId9" cstate="print"/>
          <a:srcRect l="4575" t="4350" r="5519" b="5976"/>
          <a:stretch>
            <a:fillRect/>
          </a:stretch>
        </p:blipFill>
        <p:spPr>
          <a:xfrm>
            <a:off x="3500430" y="3857628"/>
            <a:ext cx="2324983" cy="134604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00034" y="2500306"/>
            <a:ext cx="81515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Преодоление</a:t>
            </a:r>
            <a:endParaRPr lang="ru-RU" sz="9600" b="1" cap="all" spc="0" dirty="0">
              <a:ln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35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0"/>
            <a:ext cx="9143999" cy="68634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Все эти люди как пример преодоления сложных жизненных ситуаций, как пример победы ДУХА, разума и творчества над обстоятельствами. И напоминание нам о том, что человек, имеющий инвалидность, имеет право на включение во все аспекты жизни общества, на независимую жизнь, самоопределение, свободу выбора, как все другие люди.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8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kovoe_pole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3052"/>
            <a:ext cx="3143240" cy="2494947"/>
          </a:xfrm>
          <a:prstGeom prst="rect">
            <a:avLst/>
          </a:prstGeom>
        </p:spPr>
      </p:pic>
      <p:pic>
        <p:nvPicPr>
          <p:cNvPr id="2" name="Рисунок 1" descr="sherkv_na_oblake-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1274" y="4390251"/>
            <a:ext cx="3332362" cy="2467749"/>
          </a:xfrm>
          <a:prstGeom prst="rect">
            <a:avLst/>
          </a:prstGeom>
        </p:spPr>
      </p:pic>
      <p:pic>
        <p:nvPicPr>
          <p:cNvPr id="3" name="Рисунок 2" descr="leto_m.jpg"/>
          <p:cNvPicPr>
            <a:picLocks noChangeAspect="1"/>
          </p:cNvPicPr>
          <p:nvPr/>
        </p:nvPicPr>
        <p:blipFill>
          <a:blip r:embed="rId4" cstate="print"/>
          <a:srcRect r="4546"/>
          <a:stretch>
            <a:fillRect/>
          </a:stretch>
        </p:blipFill>
        <p:spPr>
          <a:xfrm>
            <a:off x="0" y="-1"/>
            <a:ext cx="3071802" cy="4413413"/>
          </a:xfrm>
          <a:prstGeom prst="rect">
            <a:avLst/>
          </a:prstGeom>
        </p:spPr>
      </p:pic>
      <p:pic>
        <p:nvPicPr>
          <p:cNvPr id="4" name="Рисунок 3" descr="maki_m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0"/>
            <a:ext cx="3305322" cy="4429132"/>
          </a:xfrm>
          <a:prstGeom prst="rect">
            <a:avLst/>
          </a:prstGeom>
        </p:spPr>
      </p:pic>
      <p:pic>
        <p:nvPicPr>
          <p:cNvPr id="6" name="Рисунок 5" descr="razgovor_loshadey-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4400559"/>
            <a:ext cx="3071802" cy="2457442"/>
          </a:xfrm>
          <a:prstGeom prst="rect">
            <a:avLst/>
          </a:prstGeom>
        </p:spPr>
      </p:pic>
      <p:pic>
        <p:nvPicPr>
          <p:cNvPr id="8" name="Рисунок 7" descr="елена лонская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0"/>
            <a:ext cx="3071802" cy="44304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928934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28575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ЭТИ Картины, нарисованы </a:t>
            </a:r>
          </a:p>
          <a:p>
            <a:pPr algn="ctr"/>
            <a:r>
              <a:rPr lang="ru-RU" sz="4800" b="1" cap="all" spc="0" dirty="0" smtClean="0">
                <a:ln w="28575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ногами</a:t>
            </a:r>
            <a:endParaRPr lang="ru-RU" sz="4800" b="1" cap="all" spc="0" dirty="0">
              <a:ln w="28575">
                <a:solidFill>
                  <a:srgbClr val="00B0F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10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428868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ВЫСТУПЛЕНИЕ СПИКЕРОВ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же, на ваш взгляд, возникают проблемы у детей и молодёжи с ограниченными возможностями?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857355" cy="1857355"/>
          </a:xfrm>
          <a:prstGeom prst="rect">
            <a:avLst/>
          </a:prstGeom>
        </p:spPr>
      </p:pic>
      <p:pic>
        <p:nvPicPr>
          <p:cNvPr id="8" name="Рисунок 7" descr="Гер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79024" y="1"/>
            <a:ext cx="1764976" cy="1785925"/>
          </a:xfrm>
          <a:prstGeom prst="rect">
            <a:avLst/>
          </a:prstGeom>
        </p:spPr>
      </p:pic>
      <p:pic>
        <p:nvPicPr>
          <p:cNvPr id="13" name="Рисунок 12" descr="edcb2f2cb3fa0c4d30133b2350870dd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0"/>
            <a:ext cx="1643074" cy="16430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0"/>
            <a:ext cx="9143999" cy="7540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государство уделяет много внимания людям с ограниченными возможностями. На государственном уровне разработан проект «Доступная среда». В нашем городе существует Ассоциация молодых инвалидов «Аппарель». Их цель: объединиться для решения проблем инвалидов.</a:t>
            </a:r>
          </a:p>
          <a:p>
            <a:pPr algn="ctr"/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8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-fotki.yandex.ru/get/6617/47407354.85b/0_feb0d_df60c794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9152" cy="6857999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3929122" y="2643182"/>
            <a:ext cx="44291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    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                                                    </a:t>
            </a:r>
          </a:p>
        </p:txBody>
      </p:sp>
      <p:pic>
        <p:nvPicPr>
          <p:cNvPr id="1026" name="Picture 2" descr="http://www.pravmir.ru/wp-content/uploads/2011/09/Kanae-Miyahara-Nick-Vijicic-wife-pictur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3084"/>
          <a:stretch>
            <a:fillRect/>
          </a:stretch>
        </p:blipFill>
        <p:spPr bwMode="auto">
          <a:xfrm>
            <a:off x="3857866" y="0"/>
            <a:ext cx="5286134" cy="6858000"/>
          </a:xfrm>
          <a:prstGeom prst="rect">
            <a:avLst/>
          </a:prstGeom>
          <a:noFill/>
        </p:spPr>
      </p:pic>
      <p:pic>
        <p:nvPicPr>
          <p:cNvPr id="1028" name="Picture 4" descr="http://jesusech.org/wp-content/gallery/news-christian/nick-vujicic-7.jpg"/>
          <p:cNvPicPr>
            <a:picLocks noChangeAspect="1" noChangeArrowheads="1"/>
          </p:cNvPicPr>
          <p:nvPr/>
        </p:nvPicPr>
        <p:blipFill>
          <a:blip r:embed="rId6" cstate="print">
            <a:lum bright="20000" contrast="10000"/>
          </a:blip>
          <a:srcRect/>
          <a:stretch>
            <a:fillRect/>
          </a:stretch>
        </p:blipFill>
        <p:spPr bwMode="auto">
          <a:xfrm>
            <a:off x="3786181" y="1000108"/>
            <a:ext cx="5357819" cy="5337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17693"/>
            <a:ext cx="37147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Arial" charset="0"/>
              </a:rPr>
              <a:t>12 февраля                 2012 года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Arial" charset="0"/>
              </a:rPr>
              <a:t>Ник </a:t>
            </a:r>
            <a:r>
              <a:rPr lang="ru-RU" sz="3600" b="1" dirty="0" err="1" smtClean="0">
                <a:latin typeface="Arial" charset="0"/>
              </a:rPr>
              <a:t>Вуйчич</a:t>
            </a:r>
            <a:r>
              <a:rPr lang="ru-RU" sz="3600" b="1" dirty="0" smtClean="0">
                <a:latin typeface="Arial" charset="0"/>
              </a:rPr>
              <a:t> женился на </a:t>
            </a:r>
            <a:r>
              <a:rPr lang="ru-RU" sz="3600" b="1" dirty="0" err="1" smtClean="0">
                <a:latin typeface="Arial" charset="0"/>
              </a:rPr>
              <a:t>Канаэ</a:t>
            </a:r>
            <a:r>
              <a:rPr lang="ru-RU" sz="3600" b="1" dirty="0" smtClean="0">
                <a:latin typeface="Arial" charset="0"/>
              </a:rPr>
              <a:t> </a:t>
            </a:r>
            <a:r>
              <a:rPr lang="ru-RU" sz="3600" b="1" dirty="0" err="1" smtClean="0">
                <a:latin typeface="Arial" charset="0"/>
              </a:rPr>
              <a:t>Миахаре</a:t>
            </a:r>
            <a:r>
              <a:rPr lang="ru-RU" sz="3600" b="1" dirty="0" smtClean="0">
                <a:latin typeface="Arial" charset="0"/>
              </a:rPr>
              <a:t>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Arial" charset="0"/>
              </a:rPr>
              <a:t>14 февраля 2014 г. у них родился сын.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Arial" charset="0"/>
              </a:rPr>
              <a:t>В 2015 г. родилась дочь</a:t>
            </a:r>
            <a:r>
              <a:rPr lang="ru-RU" sz="3200" b="1" dirty="0" smtClean="0">
                <a:latin typeface="Arial" charset="0"/>
              </a:rPr>
              <a:t>. </a:t>
            </a:r>
            <a:endParaRPr lang="ru-RU" sz="3200" dirty="0"/>
          </a:p>
        </p:txBody>
      </p:sp>
      <p:pic>
        <p:nvPicPr>
          <p:cNvPr id="8" name="Muzyka_Dlya_Svadby-1_(mp3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5715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5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-214338"/>
            <a:ext cx="90011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857355" cy="1857355"/>
          </a:xfrm>
          <a:prstGeom prst="rect">
            <a:avLst/>
          </a:prstGeom>
        </p:spPr>
      </p:pic>
      <p:pic>
        <p:nvPicPr>
          <p:cNvPr id="8" name="Рисунок 7" descr="Гер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1"/>
            <a:ext cx="1785918" cy="18071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14744" y="3714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14480" y="571480"/>
            <a:ext cx="57150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</a:rPr>
              <a:t>Формирование толерантности детей общеобразовательной школы по отношению к людям с ограниченными возможностями. 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214686"/>
            <a:ext cx="90011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4071942"/>
            <a:ext cx="935834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рганизовать общение и взаимодействие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учащихся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 людьми инвалидами;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glow rad="228600">
                  <a:srgbClr val="FFFFFF"/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прививать культуру толерантности, через создание активной воспитательной среды;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glow rad="228600">
                  <a:srgbClr val="FFFFFF"/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транслировать идеи милосердия и добровольчества.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glow rad="228600">
                  <a:srgbClr val="FFFFFF"/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advClick="0" advTm="12000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рпг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93894"/>
          </a:xfrm>
          <a:prstGeom prst="rect">
            <a:avLst/>
          </a:prstGeom>
        </p:spPr>
      </p:pic>
      <p:pic>
        <p:nvPicPr>
          <p:cNvPr id="3" name="Рисунок 2" descr="head2.jpg"/>
          <p:cNvPicPr>
            <a:picLocks noChangeAspect="1"/>
          </p:cNvPicPr>
          <p:nvPr/>
        </p:nvPicPr>
        <p:blipFill>
          <a:blip r:embed="rId3" cstate="print"/>
          <a:srcRect l="26875"/>
          <a:stretch>
            <a:fillRect/>
          </a:stretch>
        </p:blipFill>
        <p:spPr>
          <a:xfrm>
            <a:off x="7143768" y="0"/>
            <a:ext cx="2000232" cy="15044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171" y="4549676"/>
            <a:ext cx="897482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i="1" dirty="0" smtClean="0"/>
              <a:t>Выступление  Руководителя </a:t>
            </a:r>
          </a:p>
          <a:p>
            <a:pPr algn="ctr"/>
            <a:r>
              <a:rPr lang="ru-RU" sz="3600" i="1" dirty="0" smtClean="0"/>
              <a:t>КРО ОООИ АМИР </a:t>
            </a:r>
          </a:p>
          <a:p>
            <a:pPr algn="ctr"/>
            <a:r>
              <a:rPr lang="ru-RU" sz="3600" i="1" dirty="0" smtClean="0"/>
              <a:t>«Аппарель»</a:t>
            </a:r>
          </a:p>
          <a:p>
            <a:pPr algn="ctr"/>
            <a:r>
              <a:rPr lang="ru-RU" sz="3600" i="1" dirty="0" smtClean="0"/>
              <a:t>Киселева Сергея Михайловича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3999" cy="6971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Ещё один пример преодоления – человек, который родился без рук и без ног. Сегодня он известный мотивационный спикер </a:t>
            </a:r>
          </a:p>
          <a:p>
            <a:pPr algn="ctr"/>
            <a:r>
              <a:rPr lang="ru-RU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 ВУЙЧИЧ.</a:t>
            </a:r>
          </a:p>
          <a:p>
            <a:pPr algn="ctr"/>
            <a:r>
              <a:rPr lang="ru-RU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 на экран</a:t>
            </a:r>
          </a:p>
          <a:p>
            <a:pPr algn="ctr"/>
            <a:endParaRPr lang="ru-RU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8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2143116" cy="2143116"/>
          </a:xfrm>
          <a:prstGeom prst="rect">
            <a:avLst/>
          </a:prstGeom>
        </p:spPr>
      </p:pic>
      <p:pic>
        <p:nvPicPr>
          <p:cNvPr id="8" name="Рисунок 7" descr="Гер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1"/>
            <a:ext cx="2071670" cy="2096259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Предлагаем написать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glow rad="228600">
                  <a:srgbClr val="FFFFFF"/>
                </a:glo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тему «Жизнь».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пятистрочная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строфа.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glow rad="228600">
                  <a:srgbClr val="FFFFFF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1-я строка – одно ключевое слово, определяющее содержание </a:t>
            </a:r>
            <a:r>
              <a:rPr kumimoji="0" lang="ru-RU" sz="2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синквейна</a:t>
            </a:r>
            <a: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2-я строка – два прилагательных, характеризующих данное понятие;</a:t>
            </a:r>
            <a:endParaRPr kumimoji="0" lang="ru-RU" sz="2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3-я строка – три глагола, обозначающих действие в рамках заданной темы;</a:t>
            </a:r>
            <a:endParaRPr kumimoji="0" lang="ru-RU" sz="2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4-я строка – короткое предложение, раскрывающее суть темы или отношение к ней;</a:t>
            </a:r>
            <a:endParaRPr kumimoji="0" lang="ru-RU" sz="2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5-я строка – синоним ключевого слова (существительное).</a:t>
            </a:r>
            <a:endParaRPr kumimoji="0" lang="ru-RU" sz="2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0"/>
            <a:ext cx="49292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Рефлексия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16" y="6088559"/>
            <a:ext cx="22859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часть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0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571603" cy="1571603"/>
          </a:xfrm>
          <a:prstGeom prst="rect">
            <a:avLst/>
          </a:prstGeom>
        </p:spPr>
      </p:pic>
      <p:pic>
        <p:nvPicPr>
          <p:cNvPr id="5" name="Рисунок 4" descr="Гер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79024" y="1"/>
            <a:ext cx="1764976" cy="1785925"/>
          </a:xfrm>
          <a:prstGeom prst="rect">
            <a:avLst/>
          </a:prstGeom>
        </p:spPr>
      </p:pic>
      <p:pic>
        <p:nvPicPr>
          <p:cNvPr id="44036" name="Picture 4" descr="http://cs412818.vk.me/v412818232/111a/UabTHBUDtO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78379"/>
            <a:ext cx="2071670" cy="2879622"/>
          </a:xfrm>
          <a:prstGeom prst="rect">
            <a:avLst/>
          </a:prstGeom>
          <a:noFill/>
        </p:spPr>
      </p:pic>
      <p:pic>
        <p:nvPicPr>
          <p:cNvPr id="44038" name="Picture 6" descr="http://sarsi.narod.ru/fotos/titov/tit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2285992"/>
            <a:ext cx="1275672" cy="1924034"/>
          </a:xfrm>
          <a:prstGeom prst="rect">
            <a:avLst/>
          </a:prstGeom>
          <a:noFill/>
        </p:spPr>
      </p:pic>
      <p:pic>
        <p:nvPicPr>
          <p:cNvPr id="44040" name="Picture 8" descr="http://neinvalid.ru/wp-content/uploads/2013/04/y_35b71694.jpg"/>
          <p:cNvPicPr>
            <a:picLocks noChangeAspect="1" noChangeArrowheads="1"/>
          </p:cNvPicPr>
          <p:nvPr/>
        </p:nvPicPr>
        <p:blipFill>
          <a:blip r:embed="rId7" cstate="print"/>
          <a:srcRect b="34194"/>
          <a:stretch>
            <a:fillRect/>
          </a:stretch>
        </p:blipFill>
        <p:spPr bwMode="auto">
          <a:xfrm>
            <a:off x="2786050" y="5192381"/>
            <a:ext cx="5000660" cy="1665619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428728" y="714356"/>
            <a:ext cx="735808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Хоть каждый шаг дается нелегко нам,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Хоть каждый час - паденье и подъем,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этим старым синим небосклоном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любим жизнь, и жить не устаем.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ненавидим, если нас жалеют,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трудной повседневности своей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Становимся сильней и здоровее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помощи единства и друзей.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dirty="0" smtClean="0"/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Инвалид с детства Станислав Титов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0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6" name="Picture 10" descr="http://s55.radikal.ru/i150/1103/d0/9b7267fe3df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876"/>
            <a:ext cx="8434929" cy="2847981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Круглый стол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14488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Мир равных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возможностей 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"/>
            <a:ext cx="2000231" cy="2000231"/>
          </a:xfrm>
          <a:prstGeom prst="rect">
            <a:avLst/>
          </a:prstGeom>
        </p:spPr>
      </p:pic>
      <p:pic>
        <p:nvPicPr>
          <p:cNvPr id="6" name="Рисунок 5" descr="Гер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1"/>
            <a:ext cx="1857356" cy="1879401"/>
          </a:xfrm>
          <a:prstGeom prst="rect">
            <a:avLst/>
          </a:prstGeom>
        </p:spPr>
      </p:pic>
      <p:pic>
        <p:nvPicPr>
          <p:cNvPr id="7" name="Рисунок 6" descr="edcb2f2cb3fa0c4d30133b2350870dd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785794"/>
            <a:ext cx="1285884" cy="12858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Юрченко Елена Николаевна, педагог организатор МАОУ СОШ №12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000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2143116" cy="2143116"/>
          </a:xfrm>
          <a:prstGeom prst="rect">
            <a:avLst/>
          </a:prstGeom>
        </p:spPr>
      </p:pic>
      <p:pic>
        <p:nvPicPr>
          <p:cNvPr id="8" name="Рисунок 7" descr="Гер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1"/>
            <a:ext cx="2071670" cy="2096259"/>
          </a:xfrm>
          <a:prstGeom prst="rect">
            <a:avLst/>
          </a:prstGeom>
        </p:spPr>
      </p:pic>
      <p:pic>
        <p:nvPicPr>
          <p:cNvPr id="13" name="Рисунок 12" descr="edcb2f2cb3fa0c4d30133b2350870dd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0"/>
            <a:ext cx="2357454" cy="2357454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00034" y="2500306"/>
            <a:ext cx="835818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акие проблемы есть у инвалидов?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Приглашаем четырёх представителей.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Вам надо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несколько минут написать проблемы, с которыми, по вашему мнению, могут сталкиваться дети и молодёжь с ограниченными возможностями.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advClick="0" advTm="14000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71678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Великие и 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известные люди 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"/>
            <a:ext cx="2143116" cy="2143116"/>
          </a:xfrm>
          <a:prstGeom prst="rect">
            <a:avLst/>
          </a:prstGeom>
        </p:spPr>
      </p:pic>
      <p:pic>
        <p:nvPicPr>
          <p:cNvPr id="8" name="Рисунок 7" descr="Гер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1"/>
            <a:ext cx="2071670" cy="2096259"/>
          </a:xfrm>
          <a:prstGeom prst="rect">
            <a:avLst/>
          </a:prstGeom>
        </p:spPr>
      </p:pic>
      <p:pic>
        <p:nvPicPr>
          <p:cNvPr id="13" name="Рисунок 12" descr="edcb2f2cb3fa0c4d30133b2350870dd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0"/>
            <a:ext cx="2357454" cy="23574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643446"/>
            <a:ext cx="9144000" cy="1569660"/>
          </a:xfrm>
          <a:prstGeom prst="rect">
            <a:avLst/>
          </a:prstGeom>
          <a:blipFill dpi="0" rotWithShape="1">
            <a:blip r:embed="rId7" cstate="print">
              <a:alphaModFix amt="4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Назовите имена известных людей с ограниченными возможностями, портреты которых вы видите на экране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sun_town_vet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рвант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0"/>
            <a:ext cx="6477045" cy="4857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478632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bg1"/>
                </a:solidFill>
              </a:rPr>
              <a:t>Мигель Сервантес (1547 – 1616 г.г.)</a:t>
            </a:r>
            <a:r>
              <a:rPr lang="ru-RU" sz="3600" dirty="0" smtClean="0"/>
              <a:t> </a:t>
            </a: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Автор романа «Хитроумный идальго Дон Кихот Ламанчский». Потерял на военной службе левую руку. Позднее написал: «Лишив меня левой руки, Бог заставил мою правую трудиться сильнее и сильнее!»</a:t>
            </a:r>
          </a:p>
          <a:p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тхове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0"/>
            <a:ext cx="3795728" cy="4801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857760"/>
            <a:ext cx="90011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/>
              <a:t>Людвиг Ван Бетховен (1770 – 1827 г.г.)</a:t>
            </a:r>
            <a:r>
              <a:rPr lang="ru-RU" sz="3600" dirty="0" smtClean="0"/>
              <a:t> </a:t>
            </a:r>
            <a:r>
              <a:rPr lang="ru-RU" sz="2800" b="1" dirty="0" smtClean="0"/>
              <a:t>Немецкий композитор оглох в 1802 году и будучи абсолютно глухим создал много музыкальных произведений.</a:t>
            </a:r>
          </a:p>
          <a:p>
            <a:pPr algn="ctr"/>
            <a:endParaRPr lang="ru-RU" sz="3600" b="1" dirty="0" smtClean="0"/>
          </a:p>
          <a:p>
            <a:pPr algn="ctr"/>
            <a:endParaRPr lang="ru-RU" sz="3600" b="1" dirty="0" smtClean="0"/>
          </a:p>
          <a:p>
            <a:endParaRPr lang="ru-RU" sz="3600" b="1" dirty="0"/>
          </a:p>
        </p:txBody>
      </p:sp>
    </p:spTree>
  </p:cSld>
  <p:clrMapOvr>
    <a:masterClrMapping/>
  </p:clrMapOvr>
  <p:transition advClick="0" advTm="8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звель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0"/>
            <a:ext cx="4923727" cy="4572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00570"/>
            <a:ext cx="9144000" cy="2472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Франклин Делано Рузвельт (1882 г.)</a:t>
            </a:r>
          </a:p>
          <a:p>
            <a:pPr algn="ctr"/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Американский президент. В 1921 году заболел полиомиелитом и остался парализованным и прикованным к инвалидной коляске. Единственный в истории США человек, четырежды избиравшийся на пост президента. Его имя прочно ассоциируется с реформами «Нового курса», становлением и упрочением антигитлеровской коалиции, военными успехами союзников, с планами послевоенного устройства мира и идеей создания ООН</a:t>
            </a:r>
            <a:r>
              <a:rPr lang="ru-RU" sz="1900" b="1" dirty="0" smtClean="0"/>
              <a:t>.</a:t>
            </a:r>
            <a:endParaRPr lang="ru-RU" sz="1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ресьев.jpg"/>
          <p:cNvPicPr>
            <a:picLocks noChangeAspect="1"/>
          </p:cNvPicPr>
          <p:nvPr/>
        </p:nvPicPr>
        <p:blipFill>
          <a:blip r:embed="rId2" cstate="print"/>
          <a:srcRect l="4286" r="3571" b="1802"/>
          <a:stretch>
            <a:fillRect/>
          </a:stretch>
        </p:blipFill>
        <p:spPr>
          <a:xfrm>
            <a:off x="2857488" y="0"/>
            <a:ext cx="3214710" cy="5158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14351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Алексей </a:t>
            </a:r>
            <a:r>
              <a:rPr lang="ru-RU" sz="3600" b="1" dirty="0" err="1" smtClean="0"/>
              <a:t>Маресьев</a:t>
            </a:r>
            <a:r>
              <a:rPr lang="ru-RU" sz="3600" b="1" dirty="0" smtClean="0"/>
              <a:t> (1916 – 2001 г.г.)</a:t>
            </a:r>
          </a:p>
          <a:p>
            <a:pPr lvl="0" algn="ctr"/>
            <a:r>
              <a:rPr lang="ru-RU" sz="2400" b="1" dirty="0" smtClean="0"/>
              <a:t>Легендарный лётчик. Герой Советского Союза. Во время Великой Отечественной войны потерял ноги, но вновь сел за штурвал самолёта.</a:t>
            </a:r>
          </a:p>
          <a:p>
            <a:pPr algn="ctr"/>
            <a:endParaRPr lang="ru-RU" sz="3600" b="1" dirty="0"/>
          </a:p>
        </p:txBody>
      </p:sp>
    </p:spTree>
  </p:cSld>
  <p:clrMapOvr>
    <a:masterClrMapping/>
  </p:clrMapOvr>
  <p:transition advClick="0" advTm="8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эй чарль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14290"/>
            <a:ext cx="5881713" cy="38685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21481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Рэй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Чарльз (1930 – 2004 г.г.)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Музыкант, ослеп в семь лет, 12 раз награждён премией «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Грэмми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попал в залы СЛАВЫ «Рок-н-ролла, джаза и блюза»</a:t>
            </a:r>
          </a:p>
          <a:p>
            <a:pPr algn="ctr"/>
            <a:endParaRPr lang="ru-RU" sz="3600" b="1" dirty="0"/>
          </a:p>
        </p:txBody>
      </p:sp>
    </p:spTree>
  </p:cSld>
  <p:clrMapOvr>
    <a:masterClrMapping/>
  </p:clrMapOvr>
  <p:transition advClick="0" advTm="8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1013</Words>
  <Application>Microsoft Office PowerPoint</Application>
  <PresentationFormat>Экран (4:3)</PresentationFormat>
  <Paragraphs>89</Paragraphs>
  <Slides>23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Светлана</cp:lastModifiedBy>
  <cp:revision>90</cp:revision>
  <dcterms:modified xsi:type="dcterms:W3CDTF">2023-12-05T06:54:46Z</dcterms:modified>
</cp:coreProperties>
</file>