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5" r:id="rId5"/>
    <p:sldId id="266" r:id="rId6"/>
    <p:sldId id="283" r:id="rId7"/>
    <p:sldId id="259" r:id="rId8"/>
    <p:sldId id="268" r:id="rId9"/>
    <p:sldId id="269" r:id="rId10"/>
    <p:sldId id="270" r:id="rId11"/>
    <p:sldId id="271" r:id="rId12"/>
    <p:sldId id="260" r:id="rId13"/>
    <p:sldId id="277" r:id="rId14"/>
    <p:sldId id="276" r:id="rId15"/>
    <p:sldId id="279" r:id="rId16"/>
    <p:sldId id="281" r:id="rId17"/>
    <p:sldId id="282" r:id="rId18"/>
    <p:sldId id="278" r:id="rId19"/>
    <p:sldId id="280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90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18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96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1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62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10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0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5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36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90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98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30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6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37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17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пн 11.12.23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34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6984776" cy="30963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800" b="1" dirty="0" smtClean="0">
                <a:ln w="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изнедеятельность </a:t>
            </a:r>
            <a:r>
              <a:rPr lang="ru-RU" b="1" dirty="0">
                <a:ln w="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</a:t>
            </a:r>
          </a:p>
        </p:txBody>
      </p:sp>
    </p:spTree>
    <p:extLst>
      <p:ext uri="{BB962C8B-B14F-4D97-AF65-F5344CB8AC3E}">
        <p14:creationId xmlns:p14="http://schemas.microsoft.com/office/powerpoint/2010/main" val="20912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000372"/>
            <a:ext cx="4150535" cy="31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4311352" cy="321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929066"/>
            <a:ext cx="33337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14282" y="142852"/>
            <a:ext cx="3143272" cy="12144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Организм 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142852"/>
            <a:ext cx="3286148" cy="11430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Организм 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428992" y="0"/>
            <a:ext cx="2143140" cy="78581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Полезные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3286116" y="714356"/>
            <a:ext cx="2214578" cy="857256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643050"/>
            <a:ext cx="8286808" cy="10001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Симбиоз – взаимовыгодное сосуществование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928934"/>
            <a:ext cx="5143536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357562"/>
            <a:ext cx="3670667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документ 7"/>
          <p:cNvSpPr/>
          <p:nvPr/>
        </p:nvSpPr>
        <p:spPr>
          <a:xfrm>
            <a:off x="285720" y="214290"/>
            <a:ext cx="8572560" cy="2643206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Среди организмов встречаются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паразиты</a:t>
            </a:r>
            <a:r>
              <a:rPr lang="ru-RU" sz="2800" dirty="0" smtClean="0">
                <a:solidFill>
                  <a:schemeClr val="tx1"/>
                </a:solidFill>
              </a:rPr>
              <a:t>. Они питаются живыми организмами, не убивая их, высасывая кровь или соки (клоп постельный, блоха, аскарида растение повилика, раффлезия).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9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34301" cy="6762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Пищеварение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4071942"/>
            <a:ext cx="7891491" cy="2428892"/>
          </a:xfrm>
        </p:spPr>
        <p:txBody>
          <a:bodyPr/>
          <a:lstStyle/>
          <a:p>
            <a:endParaRPr lang="ru-RU" dirty="0" smtClean="0">
              <a:solidFill>
                <a:srgbClr val="66FF66"/>
              </a:solidFill>
            </a:endParaRPr>
          </a:p>
          <a:p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14422"/>
            <a:ext cx="8786874" cy="500066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Пищеварение</a:t>
            </a:r>
            <a:r>
              <a:rPr lang="ru-RU" sz="2800" dirty="0" smtClean="0">
                <a:solidFill>
                  <a:schemeClr val="tx1"/>
                </a:solidFill>
              </a:rPr>
              <a:t> – это процесс превращения сложных органических веществ пищи в более простые, доступные для усвоения организмом.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Этапы пищеварения: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механической обработке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Переваривание (химическая обработка)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Всасывание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Удаление </a:t>
            </a:r>
            <a:r>
              <a:rPr lang="ru-RU" sz="2800" dirty="0" err="1" smtClean="0">
                <a:solidFill>
                  <a:srgbClr val="0070C0"/>
                </a:solidFill>
              </a:rPr>
              <a:t>непереваренных</a:t>
            </a:r>
            <a:r>
              <a:rPr lang="ru-RU" sz="2800" dirty="0" smtClean="0">
                <a:solidFill>
                  <a:srgbClr val="0070C0"/>
                </a:solidFill>
              </a:rPr>
              <a:t> остатков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748483" cy="819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Выделение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282" y="928670"/>
            <a:ext cx="4500594" cy="5572164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процессе жизнедеятельности в организме образуются ненужные и вредные вещества, которые необходимо из него удалять.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Picture 5" descr="100_2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643338" cy="50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0099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Дыхание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142984"/>
            <a:ext cx="1643074" cy="1785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Кислород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1000108"/>
            <a:ext cx="2000232" cy="1643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Углекислый газ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14612" y="1214422"/>
            <a:ext cx="3408863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Организм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857356" y="1714488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15074" y="1571612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42910" y="4357694"/>
            <a:ext cx="1785950" cy="17145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кислород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2643174" y="4143380"/>
            <a:ext cx="2428892" cy="185738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Сложные вещества</a:t>
            </a:r>
            <a:endParaRPr lang="ru-RU" dirty="0"/>
          </a:p>
        </p:txBody>
      </p:sp>
      <p:sp>
        <p:nvSpPr>
          <p:cNvPr id="16" name="Двойная стрелка влево/вверх 15"/>
          <p:cNvSpPr/>
          <p:nvPr/>
        </p:nvSpPr>
        <p:spPr>
          <a:xfrm rot="8423621">
            <a:off x="5200838" y="4465118"/>
            <a:ext cx="1300258" cy="13567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15074" y="3714752"/>
            <a:ext cx="2571768" cy="10001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Простые вещества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72198" y="5643578"/>
            <a:ext cx="2571768" cy="10715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Энергия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14414" y="214290"/>
            <a:ext cx="6619899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2291" name="Picture 5" descr="naekran_ru_belie_kroliki_1680_652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205038"/>
            <a:ext cx="424815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6"/>
          <p:cNvSpPr>
            <a:spLocks noChangeShapeType="1"/>
          </p:cNvSpPr>
          <p:nvPr/>
        </p:nvSpPr>
        <p:spPr bwMode="auto">
          <a:xfrm flipH="1">
            <a:off x="4572000" y="1341438"/>
            <a:ext cx="6477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 flipH="1">
            <a:off x="5003800" y="1773238"/>
            <a:ext cx="7207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 flipH="1">
            <a:off x="5364163" y="2060575"/>
            <a:ext cx="10080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3132138" y="1341438"/>
            <a:ext cx="6477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2771775" y="1773238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4211638" y="5589588"/>
            <a:ext cx="86518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5003800" y="5157788"/>
            <a:ext cx="15128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>
            <a:off x="1547813" y="5516563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WordArt 15"/>
          <p:cNvSpPr>
            <a:spLocks noChangeArrowheads="1" noChangeShapeType="1" noTextEdit="1"/>
          </p:cNvSpPr>
          <p:nvPr/>
        </p:nvSpPr>
        <p:spPr bwMode="auto">
          <a:xfrm rot="3480487">
            <a:off x="2390775" y="2225675"/>
            <a:ext cx="10191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Кислород</a:t>
            </a:r>
          </a:p>
        </p:txBody>
      </p:sp>
      <p:sp>
        <p:nvSpPr>
          <p:cNvPr id="12301" name="WordArt 16"/>
          <p:cNvSpPr>
            <a:spLocks noChangeArrowheads="1" noChangeShapeType="1" noTextEdit="1"/>
          </p:cNvSpPr>
          <p:nvPr/>
        </p:nvSpPr>
        <p:spPr bwMode="auto">
          <a:xfrm rot="3264510">
            <a:off x="3138488" y="1911350"/>
            <a:ext cx="5334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Вода</a:t>
            </a:r>
          </a:p>
        </p:txBody>
      </p:sp>
      <p:sp>
        <p:nvSpPr>
          <p:cNvPr id="12302" name="WordArt 17"/>
          <p:cNvSpPr>
            <a:spLocks noChangeArrowheads="1" noChangeShapeType="1" noTextEdit="1"/>
          </p:cNvSpPr>
          <p:nvPr/>
        </p:nvSpPr>
        <p:spPr bwMode="auto">
          <a:xfrm rot="-3302393">
            <a:off x="4746626" y="1814512"/>
            <a:ext cx="6286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Жиры</a:t>
            </a:r>
          </a:p>
        </p:txBody>
      </p:sp>
      <p:sp>
        <p:nvSpPr>
          <p:cNvPr id="12303" name="WordArt 18"/>
          <p:cNvSpPr>
            <a:spLocks noChangeArrowheads="1" noChangeShapeType="1" noTextEdit="1"/>
          </p:cNvSpPr>
          <p:nvPr/>
        </p:nvSpPr>
        <p:spPr bwMode="auto">
          <a:xfrm rot="-3260100">
            <a:off x="5148263" y="2276475"/>
            <a:ext cx="6381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Белки</a:t>
            </a:r>
          </a:p>
        </p:txBody>
      </p:sp>
      <p:sp>
        <p:nvSpPr>
          <p:cNvPr id="12304" name="WordArt 19"/>
          <p:cNvSpPr>
            <a:spLocks noChangeArrowheads="1" noChangeShapeType="1" noTextEdit="1"/>
          </p:cNvSpPr>
          <p:nvPr/>
        </p:nvSpPr>
        <p:spPr bwMode="auto">
          <a:xfrm rot="-3027830">
            <a:off x="5554663" y="2662237"/>
            <a:ext cx="10287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Углеводы</a:t>
            </a:r>
          </a:p>
        </p:txBody>
      </p:sp>
      <p:sp>
        <p:nvSpPr>
          <p:cNvPr id="12305" name="WordArt 20"/>
          <p:cNvSpPr>
            <a:spLocks noChangeArrowheads="1" noChangeShapeType="1" noTextEdit="1"/>
          </p:cNvSpPr>
          <p:nvPr/>
        </p:nvSpPr>
        <p:spPr bwMode="auto">
          <a:xfrm rot="-2198117">
            <a:off x="1835150" y="5805488"/>
            <a:ext cx="5334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Вода</a:t>
            </a:r>
          </a:p>
        </p:txBody>
      </p:sp>
      <p:sp>
        <p:nvSpPr>
          <p:cNvPr id="12306" name="Line 22"/>
          <p:cNvSpPr>
            <a:spLocks noChangeShapeType="1"/>
          </p:cNvSpPr>
          <p:nvPr/>
        </p:nvSpPr>
        <p:spPr bwMode="auto">
          <a:xfrm>
            <a:off x="1619250" y="1773238"/>
            <a:ext cx="1008063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WordArt 23"/>
          <p:cNvSpPr>
            <a:spLocks noChangeArrowheads="1" noChangeShapeType="1" noTextEdit="1"/>
          </p:cNvSpPr>
          <p:nvPr/>
        </p:nvSpPr>
        <p:spPr bwMode="auto">
          <a:xfrm rot="3425685">
            <a:off x="657226" y="2232025"/>
            <a:ext cx="20383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Минеральные соли</a:t>
            </a:r>
          </a:p>
        </p:txBody>
      </p:sp>
      <p:sp>
        <p:nvSpPr>
          <p:cNvPr id="12308" name="WordArt 24"/>
          <p:cNvSpPr>
            <a:spLocks noChangeArrowheads="1" noChangeShapeType="1" noTextEdit="1"/>
          </p:cNvSpPr>
          <p:nvPr/>
        </p:nvSpPr>
        <p:spPr bwMode="auto">
          <a:xfrm rot="2359445">
            <a:off x="3563938" y="5876925"/>
            <a:ext cx="16287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Углекислый газ</a:t>
            </a:r>
          </a:p>
        </p:txBody>
      </p:sp>
      <p:sp>
        <p:nvSpPr>
          <p:cNvPr id="12309" name="WordArt 25"/>
          <p:cNvSpPr>
            <a:spLocks noChangeArrowheads="1" noChangeShapeType="1" noTextEdit="1"/>
          </p:cNvSpPr>
          <p:nvPr/>
        </p:nvSpPr>
        <p:spPr bwMode="auto">
          <a:xfrm rot="2058861">
            <a:off x="5219700" y="4797425"/>
            <a:ext cx="19431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 err="1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Непереваренные</a:t>
            </a:r>
            <a:endParaRPr lang="ru-RU" kern="10" dirty="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FF99CC"/>
              </a:solidFill>
              <a:latin typeface="Arial"/>
              <a:cs typeface="Arial"/>
            </a:endParaRPr>
          </a:p>
          <a:p>
            <a:pPr algn="ctr"/>
            <a:r>
              <a:rPr lang="ru-RU" kern="1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частицы пищи,</a:t>
            </a:r>
          </a:p>
          <a:p>
            <a:pPr algn="ctr"/>
            <a:r>
              <a:rPr lang="ru-RU" kern="1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продукты распада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500034" y="214290"/>
            <a:ext cx="8143932" cy="78581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</a:rPr>
              <a:t>Обмен веществ и энергии</a:t>
            </a:r>
            <a:endParaRPr lang="ru-RU" sz="3200" b="1" dirty="0">
              <a:ln w="1143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7816952" cy="6141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116632"/>
            <a:ext cx="6336704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Обмен веществ и энергии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>
          <a:xfrm>
            <a:off x="500034" y="1000108"/>
            <a:ext cx="4071966" cy="464347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Рост – </a:t>
            </a:r>
            <a:r>
              <a:rPr lang="ru-RU" sz="3200" b="1" dirty="0" smtClean="0">
                <a:solidFill>
                  <a:schemeClr val="tx1"/>
                </a:solidFill>
              </a:rPr>
              <a:t>количественное изменение, связанное с увеличением размеров организма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(можно измерить)</a:t>
            </a:r>
            <a:endParaRPr lang="ru-RU" sz="28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628" y="1000108"/>
            <a:ext cx="3857652" cy="47149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Развитие – </a:t>
            </a:r>
            <a:r>
              <a:rPr lang="ru-RU" sz="3200" b="1" dirty="0" smtClean="0">
                <a:solidFill>
                  <a:schemeClr val="tx1"/>
                </a:solidFill>
              </a:rPr>
              <a:t>качественное изменение организма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(измерить нельзя)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642910" y="142852"/>
            <a:ext cx="8001056" cy="85725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</a:rPr>
              <a:t>Размножение</a:t>
            </a:r>
            <a:endParaRPr lang="ru-RU" sz="3200" b="1" dirty="0">
              <a:ln w="11430"/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85852" y="1142984"/>
            <a:ext cx="2143140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8" y="1142984"/>
            <a:ext cx="2214578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5720" y="3000372"/>
            <a:ext cx="4143404" cy="328614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Бесполое -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учувствует одна особь, при этом образуются идентичные дочерние особи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857752" y="3071810"/>
            <a:ext cx="4071966" cy="3143272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Половое - </a:t>
            </a:r>
            <a:r>
              <a:rPr lang="ru-RU" sz="2800" b="1" dirty="0" smtClean="0">
                <a:solidFill>
                  <a:schemeClr val="tx1"/>
                </a:solidFill>
              </a:rPr>
              <a:t>учувствуют две особи, образующие специальные половые клетки – гаметы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500034" y="785794"/>
            <a:ext cx="7929618" cy="45005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Раздражимость - </a:t>
            </a:r>
            <a:r>
              <a:rPr lang="ru-RU" sz="3200" dirty="0" smtClean="0">
                <a:solidFill>
                  <a:schemeClr val="tx1"/>
                </a:solidFill>
              </a:rPr>
              <a:t>это способность организма отвечать на изменение условий среды обитания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Процессы жизнедеятельности живых организмов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1793" y="5282432"/>
            <a:ext cx="2772972" cy="11483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дыхание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08560" y="2344731"/>
            <a:ext cx="2739146" cy="13375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питание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142844" y="3714752"/>
            <a:ext cx="3214710" cy="130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размножение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40584" y="2151951"/>
            <a:ext cx="2628736" cy="12019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</a:rPr>
              <a:t>выделение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3148277" y="5642116"/>
            <a:ext cx="2300926" cy="11453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Рост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0584" y="3557883"/>
            <a:ext cx="2507672" cy="11672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Развитие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5960" y="2196871"/>
            <a:ext cx="2577541" cy="13588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Обмен веществ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34203" y="5282432"/>
            <a:ext cx="3536605" cy="13234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Раздражимость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57554" y="4330307"/>
            <a:ext cx="3312368" cy="936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пищеварение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428868"/>
            <a:ext cx="6929486" cy="14287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861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5205"/>
            <a:ext cx="6347714" cy="6497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Питание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428596" y="1714488"/>
            <a:ext cx="8317631" cy="3086084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9368" y="2420888"/>
            <a:ext cx="7992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Питание</a:t>
            </a:r>
            <a:r>
              <a:rPr lang="ru-RU" sz="3600" dirty="0" smtClean="0">
                <a:solidFill>
                  <a:schemeClr val="accent5"/>
                </a:solidFill>
              </a:rPr>
              <a:t> </a:t>
            </a:r>
            <a:r>
              <a:rPr lang="ru-RU" sz="3600" dirty="0" smtClean="0"/>
              <a:t>- процесс получения организмом веществ и энергии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	</a:t>
            </a:r>
            <a:endParaRPr lang="ru-RU" dirty="0"/>
          </a:p>
          <a:p>
            <a:pPr algn="ctr"/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8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94" y="245557"/>
            <a:ext cx="7490793" cy="10912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Типы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питания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27784" y="924033"/>
            <a:ext cx="796660" cy="36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76885" y="924033"/>
            <a:ext cx="1079291" cy="34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4509" y="1419236"/>
            <a:ext cx="3526430" cy="13894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Автотрофный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381765"/>
            <a:ext cx="3600400" cy="13894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Гетеротрофный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3027" y="4869160"/>
            <a:ext cx="4122949" cy="19888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Создают органические вещества (Растения)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88024" y="4869160"/>
            <a:ext cx="4176464" cy="19888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Питаются готовыми органическими веществами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(Животные, Грибы)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59894" y="2915249"/>
            <a:ext cx="3528392" cy="7413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Организмы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98357" y="2971162"/>
            <a:ext cx="1296144" cy="990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80495" y="2942257"/>
            <a:ext cx="1296144" cy="99079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096389"/>
            <a:ext cx="3096344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Автотрофы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9169" y="4077072"/>
            <a:ext cx="3160565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Гетеротрофы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62" y="1357298"/>
            <a:ext cx="7219519" cy="534677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7142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8572560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Фотосинтез</a:t>
            </a:r>
            <a:r>
              <a:rPr lang="ru-RU" sz="2000" dirty="0" smtClean="0">
                <a:solidFill>
                  <a:schemeClr val="tx1"/>
                </a:solidFill>
              </a:rPr>
              <a:t> – процесс образования органических соединений из неорганических (воды и углекислого газа) с использованием энергии Солнца.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2809" y="2613438"/>
            <a:ext cx="4831664" cy="5851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zabota.gov35.ru/upload/iblock/6ea/67hhwhn622bz9mokkz1xfzntpzasrb7o/5cb4eb369755903485c18604f1f3611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99025" cy="56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6872310" cy="785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Питание животных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42844" y="785794"/>
            <a:ext cx="8423796" cy="576121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000108"/>
            <a:ext cx="2928958" cy="1285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Животные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1000108"/>
            <a:ext cx="3000396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Растения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00430" y="928670"/>
            <a:ext cx="1857388" cy="135732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Энергия, вещества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3500438"/>
            <a:ext cx="4359615" cy="290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214686"/>
            <a:ext cx="2733778" cy="348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428868"/>
            <a:ext cx="2336595" cy="350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4098792" cy="307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2714644" cy="217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572008"/>
            <a:ext cx="2849250" cy="212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4381499" cy="32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57158" y="142852"/>
            <a:ext cx="2857520" cy="107157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Животные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357166"/>
            <a:ext cx="3143272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Животные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71868" y="0"/>
            <a:ext cx="1857388" cy="135732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Энергия, вещества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2329933" cy="350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143116"/>
            <a:ext cx="2838995" cy="266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357694"/>
            <a:ext cx="3116120" cy="221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142844" y="214290"/>
            <a:ext cx="3143272" cy="13573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«Трупы» животных, растений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214290"/>
            <a:ext cx="3286148" cy="1143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Животные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00430" y="285728"/>
            <a:ext cx="1928826" cy="142876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Энергия, вещества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663</TotalTime>
  <Words>280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Impact</vt:lpstr>
      <vt:lpstr>Times New Roman</vt:lpstr>
      <vt:lpstr>Trebuchet MS</vt:lpstr>
      <vt:lpstr>Wingdings 3</vt:lpstr>
      <vt:lpstr>Аспект</vt:lpstr>
      <vt:lpstr>Жизнедеятельность организмов</vt:lpstr>
      <vt:lpstr>Процессы жизнедеятельности живых организмов </vt:lpstr>
      <vt:lpstr>Питание</vt:lpstr>
      <vt:lpstr>Типы питания</vt:lpstr>
      <vt:lpstr>Презентация PowerPoint</vt:lpstr>
      <vt:lpstr>Презентация PowerPoint</vt:lpstr>
      <vt:lpstr>Питание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Пищеварение</vt:lpstr>
      <vt:lpstr>Выделение</vt:lpstr>
      <vt:lpstr>Дыхание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Жизнедеятельность организмов</dc:title>
  <dc:creator>главный мозг</dc:creator>
  <cp:lastModifiedBy>Пользователь</cp:lastModifiedBy>
  <cp:revision>60</cp:revision>
  <dcterms:created xsi:type="dcterms:W3CDTF">2012-04-27T13:52:38Z</dcterms:created>
  <dcterms:modified xsi:type="dcterms:W3CDTF">2023-12-11T06:26:22Z</dcterms:modified>
</cp:coreProperties>
</file>