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34F077-1CE4-4A34-8DEF-C7C3CC832906}" v="1041" dt="2023-12-04T20:37:39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CF2EB6D-C315-4CBE-C56D-E01DD8BB2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0675"/>
            <a:ext cx="9144000" cy="467756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/>
                <a:ea typeface="+mj-lt"/>
                <a:cs typeface="+mj-lt"/>
              </a:rPr>
              <a:t>Министерство образования и науки Республики Башкортостан государственное автономное профессиональное образовательное учреждение Уфимский топливно-энергетический колледж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80807045-E2C6-9E66-3CE2-0E9BAD810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2593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800" b="1" dirty="0">
                <a:latin typeface="Times New Roman"/>
                <a:cs typeface="Calibri"/>
              </a:rPr>
              <a:t>Исследовательская работа по теоретическим основам теплотехники и гидравлики:</a:t>
            </a:r>
          </a:p>
          <a:p>
            <a:r>
              <a:rPr lang="ru-RU" sz="2800" b="1" dirty="0">
                <a:latin typeface="Times New Roman"/>
                <a:cs typeface="Calibri"/>
              </a:rPr>
              <a:t> Котлы, котельные агрегаты и установки </a:t>
            </a:r>
            <a:endParaRPr lang="ru-RU" sz="2800" b="1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824F7-175A-D146-FF0E-1B2109DA77A6}"/>
              </a:ext>
            </a:extLst>
          </p:cNvPr>
          <p:cNvSpPr txBox="1"/>
          <p:nvPr/>
        </p:nvSpPr>
        <p:spPr>
          <a:xfrm>
            <a:off x="8573273" y="4214193"/>
            <a:ext cx="305542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>
                <a:latin typeface="Times New Roman"/>
                <a:cs typeface="Calibri"/>
              </a:rPr>
              <a:t>Выполнил студент группы 2ТС-1:</a:t>
            </a:r>
            <a:endParaRPr lang="ru-RU" sz="1400">
              <a:latin typeface="Times New Roman"/>
              <a:cs typeface="Calibri" panose="020F0502020204030204"/>
            </a:endParaRPr>
          </a:p>
          <a:p>
            <a:r>
              <a:rPr lang="ru-RU" sz="1400" err="1">
                <a:latin typeface="Times New Roman"/>
                <a:cs typeface="Calibri"/>
              </a:rPr>
              <a:t>Баймухаметов</a:t>
            </a:r>
            <a:r>
              <a:rPr lang="ru-RU" sz="1400" dirty="0">
                <a:latin typeface="Times New Roman"/>
                <a:cs typeface="Calibri"/>
              </a:rPr>
              <a:t> Д.В</a:t>
            </a:r>
          </a:p>
          <a:p>
            <a:r>
              <a:rPr lang="ru-RU" sz="1400" err="1">
                <a:latin typeface="Times New Roman"/>
                <a:cs typeface="Calibri"/>
              </a:rPr>
              <a:t>Проверила:Валеева</a:t>
            </a:r>
            <a:r>
              <a:rPr lang="ru-RU" sz="1400" dirty="0">
                <a:latin typeface="Times New Roman"/>
                <a:cs typeface="Calibri"/>
              </a:rPr>
              <a:t> З.А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CF8501-6100-0ACF-D4A9-40F131F25C2B}"/>
              </a:ext>
            </a:extLst>
          </p:cNvPr>
          <p:cNvSpPr txBox="1"/>
          <p:nvPr/>
        </p:nvSpPr>
        <p:spPr>
          <a:xfrm>
            <a:off x="5715000" y="5925292"/>
            <a:ext cx="1237012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>
                <a:latin typeface="Times New Roman"/>
                <a:cs typeface="Calibri"/>
              </a:rPr>
              <a:t>Уфа 2023</a:t>
            </a:r>
            <a:endParaRPr lang="ru-RU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EC01E-47A5-39EC-1D08-98ACF9F23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1C1C1C"/>
                </a:solidFill>
                <a:latin typeface="Times New Roman"/>
                <a:ea typeface="PT Sans"/>
                <a:cs typeface="PT Sans"/>
              </a:rPr>
              <a:t>Дополнительные элементы котлов:</a:t>
            </a:r>
            <a:endParaRPr lang="ru-RU" sz="2800" b="1" dirty="0">
              <a:latin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CB370F-4BD7-13DA-FC23-C2B60C44B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latin typeface="Times New Roman"/>
                <a:ea typeface="PT Sans"/>
                <a:cs typeface="PT Sans"/>
              </a:rPr>
              <a:t>Устройство парового котла не ограничивается основными элементами, которые уже были описаны выше. Иногда паровой котел может комплектоваться дополнительными устройствами, позволяющими повысить эффективность или функциональность системы.</a:t>
            </a:r>
            <a:endParaRPr lang="ru-RU" sz="24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9497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451FF1-BBFF-D18B-6F91-A1E59E59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latin typeface="Times New Roman"/>
                <a:ea typeface="+mj-lt"/>
                <a:cs typeface="+mj-lt"/>
              </a:rPr>
              <a:t>Пароперегреватель</a:t>
            </a:r>
            <a:r>
              <a:rPr lang="ru-RU" sz="2800" dirty="0">
                <a:latin typeface="Times New Roman"/>
                <a:ea typeface="+mj-lt"/>
                <a:cs typeface="+mj-lt"/>
              </a:rPr>
              <a:t>.</a:t>
            </a:r>
            <a:endParaRPr lang="ru-RU" sz="2800" dirty="0">
              <a:latin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6DD6A7-4C7A-CB40-B0E6-3ABF7230D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latin typeface="Times New Roman"/>
                <a:ea typeface="+mn-lt"/>
                <a:cs typeface="+mn-lt"/>
              </a:rPr>
              <a:t>Данный элемент позволяет разогреть пар до температуры свыше 100 градусов, что позволяет добиться большей экономичности за счет увеличения КПД агрегата. Пар при использовании перегревателя может достигать температуры в 500 градусов, причем его нагрев осуществляется уже в трубах, то есть после этапа испарения воды. Пароперегреватель может быть как встроенным, так и выполняться в формате отдельного устройства. Существуют конвекционные и радиационные устройства (второй тип имеет в 2-3 раза большую мощность).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134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выглядит как на открытом воздухе, земля, тележка, красный&#10;&#10;Автоматически созданное описание">
            <a:extLst>
              <a:ext uri="{FF2B5EF4-FFF2-40B4-BE49-F238E27FC236}">
                <a16:creationId xmlns:a16="http://schemas.microsoft.com/office/drawing/2014/main" id="{4E7DC9E3-FA65-9DAF-ED2B-8A12898F0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565" y="643466"/>
            <a:ext cx="857087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82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25F7F-FB36-8C69-700B-89E22DD04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ru-RU" sz="5000" b="1">
                <a:latin typeface="Times New Roman"/>
                <a:ea typeface="PT Sans"/>
                <a:cs typeface="PT Sans"/>
              </a:rPr>
              <a:t>Сепаратор пара:</a:t>
            </a:r>
            <a:endParaRPr lang="ru-RU" sz="5000">
              <a:latin typeface="Times New Roman"/>
            </a:endParaRP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57DD05-7C42-CEC6-0561-99C9531CA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200">
                <a:latin typeface="Times New Roman"/>
                <a:ea typeface="+mn-lt"/>
                <a:cs typeface="+mn-lt"/>
              </a:rPr>
              <a:t>Этот элемент парового котла позволяет устранить всю лишнюю влагу из пара и максимально его высушить. При использовании сепаратора КПД всего котла существенно повышается.</a:t>
            </a:r>
            <a:endParaRPr lang="ru-RU" sz="2200">
              <a:latin typeface="Times New Roman"/>
            </a:endParaRPr>
          </a:p>
        </p:txBody>
      </p:sp>
      <p:pic>
        <p:nvPicPr>
          <p:cNvPr id="4" name="Рисунок 3" descr="Изображение выглядит как мультфильм, игрушка&#10;&#10;Автоматически созданное описание">
            <a:extLst>
              <a:ext uri="{FF2B5EF4-FFF2-40B4-BE49-F238E27FC236}">
                <a16:creationId xmlns:a16="http://schemas.microsoft.com/office/drawing/2014/main" id="{55AFCC1C-CC82-6E0F-3D63-64940ADA0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361" y="129004"/>
            <a:ext cx="6792467" cy="595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05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C27C4-170C-49DF-0EFD-13F654CC3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ea typeface="PT Sans"/>
                <a:cs typeface="PT Sans"/>
              </a:rPr>
              <a:t>Паровой аккумулятор:</a:t>
            </a:r>
            <a:endParaRPr lang="ru-RU" sz="2800" dirty="0">
              <a:latin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10B1B3-C0F7-16DA-0B3B-7BE345876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95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latin typeface="Times New Roman"/>
                <a:ea typeface="+mn-lt"/>
                <a:cs typeface="+mn-lt"/>
              </a:rPr>
              <a:t>Аккумулятор пара представляет собой рабочий сосуд под избыточным давлением, в котором находится сконденсированный пар. Таким образом идет накопление не пара, а перегретой воды. При снижении рабочего давления в аккумуляторе перегретая вода мгновенно переходит в пар.</a:t>
            </a:r>
            <a:endParaRPr lang="ru-RU" sz="24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2747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Рисунок 1" descr="Изображение выглядит как цилиндр, Резервуар, самолет, серебряный&#10;&#10;Автоматически созданное описание">
            <a:extLst>
              <a:ext uri="{FF2B5EF4-FFF2-40B4-BE49-F238E27FC236}">
                <a16:creationId xmlns:a16="http://schemas.microsoft.com/office/drawing/2014/main" id="{74D2C414-63BC-D37D-63A2-914FDC75BF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622" b="3378"/>
          <a:stretch/>
        </p:blipFill>
        <p:spPr>
          <a:xfrm>
            <a:off x="20" y="5727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52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E4638-D1B9-9E41-33FF-5E03D45E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ea typeface="+mj-lt"/>
                <a:cs typeface="+mj-lt"/>
              </a:rPr>
              <a:t>Устройство для очистки воды:</a:t>
            </a:r>
            <a:endParaRPr lang="ru-RU" sz="2800" dirty="0">
              <a:latin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BA9C9C-87F5-9C01-3D43-1777CD3C6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>
                <a:latin typeface="PT Sans"/>
                <a:ea typeface="PT Sans"/>
                <a:cs typeface="PT Sans"/>
              </a:rPr>
              <a:t>Данное приспособление позволяет снизить насыщенность воды кислородом и различными химическими веществами. Своевременная подготовка воды дает возможность уменьшить воздействие коррозии на внутренние элементы котла и свести к минимуму количество отложений в системе.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580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60078-D2F8-2E0D-7689-B18BF33B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968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ea typeface="MPLUSRounded1c"/>
                <a:cs typeface="MPLUSRounded1c"/>
              </a:rPr>
              <a:t>Виды топлива наиболее эффективные для использования в паровых котельных:</a:t>
            </a:r>
            <a:endParaRPr lang="ru-RU" sz="2800" b="1" dirty="0">
              <a:latin typeface="Times New Roman"/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E2CB5D-A983-00B8-22BB-DB17BE8AE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solidFill>
                  <a:srgbClr val="030B12"/>
                </a:solidFill>
                <a:latin typeface="Times New Roman"/>
                <a:ea typeface="MPLUSRounded1c"/>
                <a:cs typeface="MPLUSRounded1c"/>
              </a:rPr>
              <a:t>Уголь - это наиболее распространенный вид топлива для паровых котельных установок. Уголь имеет высокую теплотворную способность и доступен по низкой цене, что делает его очень популярным среди производителей энергии. Однако, уголь может содержать вредные примеси, такие как серу и золу, которые могут негативно влиять на качество воздуха и окружающую среду.</a:t>
            </a:r>
          </a:p>
          <a:p>
            <a:r>
              <a:rPr lang="ru-RU" sz="2400" dirty="0">
                <a:solidFill>
                  <a:srgbClr val="030B12"/>
                </a:solidFill>
                <a:latin typeface="Times New Roman"/>
                <a:ea typeface="+mn-lt"/>
                <a:cs typeface="+mn-lt"/>
              </a:rPr>
              <a:t>Природный газ - это чистое и эффективное топливо для паровых котельных установок. Газ имеет высокую теплотворную способность и низкое содержание вредных примесей, что делает его более экологически чистым, чем уголь или мазут. Однако, использование природного газа может быть ограничено его доступностью и ценой.</a:t>
            </a:r>
            <a:endParaRPr lang="ru-RU" sz="2400" dirty="0">
              <a:solidFill>
                <a:srgbClr val="030B1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125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CAFE30-32E7-4335-6410-85821E753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344"/>
            <a:ext cx="10515600" cy="58396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solidFill>
                  <a:srgbClr val="030B12"/>
                </a:solidFill>
                <a:latin typeface="Times New Roman"/>
                <a:ea typeface="MPLUSRounded1c"/>
                <a:cs typeface="MPLUSRounded1c"/>
              </a:rPr>
              <a:t>Мазут - это топливо, получаемое из нефти, и оно может использоваться в паровых котельных установках. Мазут имеет высокую теплотворную способность, но может содержать вредные примеси, которые могут негативно влиять на качество воздуха и окружающую среду.</a:t>
            </a:r>
            <a:endParaRPr lang="ru-RU" sz="2400">
              <a:solidFill>
                <a:srgbClr val="030B12"/>
              </a:solidFill>
              <a:latin typeface="Times New Roman"/>
              <a:ea typeface="MPLUSRounded1c"/>
              <a:cs typeface="MPLUSRounded1c"/>
            </a:endParaRPr>
          </a:p>
          <a:p>
            <a:r>
              <a:rPr lang="ru-RU" sz="2400" dirty="0">
                <a:solidFill>
                  <a:srgbClr val="030B12"/>
                </a:solidFill>
                <a:latin typeface="Times New Roman"/>
                <a:ea typeface="+mn-lt"/>
                <a:cs typeface="+mn-lt"/>
              </a:rPr>
              <a:t>Древесные отходы - это биомасса, которая может использоваться в качестве топлива для паровых котельных установок. Древесные отходы имеют низкое содержание вредных примесей и считаются экологически чистым топливом. Однако, использование древесных отходов может быть ограничено их доступностью и стоимостью.</a:t>
            </a:r>
            <a:endParaRPr lang="ru-RU" sz="2400" dirty="0">
              <a:solidFill>
                <a:srgbClr val="030B12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30B12"/>
                </a:solidFill>
                <a:latin typeface="Times New Roman"/>
                <a:ea typeface="+mn-lt"/>
                <a:cs typeface="+mn-lt"/>
              </a:rPr>
              <a:t>   В целом, выбор топлива для паровой котельной установки зависит от многих факторов, таких как доступность, цена, технические характеристики котельной установки и требования к экологической безопасности.</a:t>
            </a:r>
            <a:endParaRPr lang="ru-RU" sz="2400">
              <a:latin typeface="Times New Roman"/>
              <a:cs typeface="Times New Roman"/>
            </a:endParaRPr>
          </a:p>
          <a:p>
            <a:endParaRPr lang="ru-RU" sz="2400" dirty="0">
              <a:solidFill>
                <a:srgbClr val="030B12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3841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E103B2-170D-2047-8388-B2BB2CE2F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/>
                <a:cs typeface="Calibri Light"/>
              </a:rPr>
              <a:t>Вывод.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AC7062-039C-5192-78A3-55CA65B43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latin typeface="Times New Roman"/>
                <a:ea typeface="+mn-lt"/>
                <a:cs typeface="+mn-lt"/>
              </a:rPr>
              <a:t>Паровые котлы – это достаточно мощные и эффективные устройства, оказывающиеся незаменимыми в ряде ситуаций. Бытовые паровые котлы дают возможность прогревать дом или выполнять какую-то работу, а промышленные агрегаты позволяют вырабатывать электрическую энергию в огромных количествах. В любом случае для эффективного решения поставленных задач назначение и устройство котла должны соответствовать друг другу.</a:t>
            </a:r>
            <a:endParaRPr lang="ru-RU" sz="24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145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E5D91-3318-1501-1DFC-267B089B5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42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/>
                <a:cs typeface="Times New Roman"/>
              </a:rPr>
              <a:t>Тема:</a:t>
            </a:r>
            <a:endParaRPr lang="ru-RU" sz="2800" b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1A656D-FDAF-175F-A7AE-D3484C945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/>
                <a:ea typeface="+mn-lt"/>
                <a:cs typeface="Times New Roman"/>
              </a:rPr>
              <a:t>Данная исследовательская работа рассматривает тему «Котлы и котельные установки».</a:t>
            </a:r>
            <a:br>
              <a:rPr lang="ru-RU" sz="2000" dirty="0">
                <a:latin typeface="Times New Roman"/>
                <a:ea typeface="+mn-lt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+mn-lt"/>
                <a:cs typeface="Times New Roman"/>
              </a:rPr>
              <a:t>Эта тема актуальна для специальности 13.02.02 теплоснабжение и теплотехническое оборудование. Исследовательская работа апробирована в дистанционном конкурсе "...".</a:t>
            </a:r>
            <a:endParaRPr lang="ru-RU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6214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4D25D-E8F2-A22F-7523-AD2F8DA2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/>
                <a:cs typeface="Calibri Light"/>
              </a:rPr>
              <a:t>Список источников.</a:t>
            </a:r>
            <a:endParaRPr lang="ru-RU" sz="3200" dirty="0">
              <a:latin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53BDF2-CAAB-FC67-1E20-0FCE5B8C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>
                <a:latin typeface="Times New Roman"/>
                <a:cs typeface="Calibri"/>
              </a:rPr>
              <a:t>Сайт Wikipedia 2018 год;</a:t>
            </a:r>
          </a:p>
          <a:p>
            <a:r>
              <a:rPr lang="ru-RU">
                <a:latin typeface="Times New Roman"/>
                <a:cs typeface="Calibri"/>
              </a:rPr>
              <a:t>Сайт </a:t>
            </a:r>
            <a:r>
              <a:rPr lang="ru-RU" err="1">
                <a:latin typeface="Times New Roman"/>
                <a:cs typeface="Calibri"/>
              </a:rPr>
              <a:t>teplospec</a:t>
            </a:r>
            <a:r>
              <a:rPr lang="ru-RU">
                <a:latin typeface="Times New Roman"/>
                <a:cs typeface="Calibri"/>
              </a:rPr>
              <a:t> 2019 год;</a:t>
            </a:r>
          </a:p>
          <a:p>
            <a:r>
              <a:rPr lang="ru-RU" dirty="0">
                <a:latin typeface="Times New Roman"/>
                <a:cs typeface="Calibri"/>
              </a:rPr>
              <a:t>Сайт </a:t>
            </a:r>
            <a:r>
              <a:rPr lang="ru-RU" dirty="0" err="1">
                <a:latin typeface="Times New Roman"/>
                <a:cs typeface="Calibri"/>
              </a:rPr>
              <a:t>makipa</a:t>
            </a:r>
            <a:r>
              <a:rPr lang="ru-RU" dirty="0">
                <a:latin typeface="Times New Roman"/>
                <a:cs typeface="Calibri"/>
              </a:rPr>
              <a:t> 2019 год;</a:t>
            </a:r>
          </a:p>
          <a:p>
            <a:r>
              <a:rPr lang="ru-RU" dirty="0">
                <a:latin typeface="Times New Roman"/>
                <a:cs typeface="Calibri"/>
              </a:rPr>
              <a:t>Сайт </a:t>
            </a:r>
            <a:r>
              <a:rPr lang="ru-RU" dirty="0" err="1">
                <a:latin typeface="Times New Roman"/>
                <a:ea typeface="+mn-lt"/>
                <a:cs typeface="+mn-lt"/>
              </a:rPr>
              <a:t>techcult</a:t>
            </a:r>
            <a:r>
              <a:rPr lang="ru-RU" dirty="0">
                <a:latin typeface="Times New Roman"/>
                <a:ea typeface="+mn-lt"/>
                <a:cs typeface="+mn-lt"/>
              </a:rPr>
              <a:t> 2020 год;</a:t>
            </a:r>
            <a:endParaRPr lang="ru-RU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57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3878F-E45D-1A5B-A58A-E09C2BC14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/>
                <a:cs typeface="Calibri Light"/>
              </a:rPr>
              <a:t>Цели и задачи:</a:t>
            </a:r>
            <a:endParaRPr lang="ru-RU" sz="2800" b="1">
              <a:latin typeface="Times New Roman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2C303E-4B45-1E6C-DE88-790621C9C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ru-RU" sz="1800" dirty="0">
                <a:latin typeface="Times New Roman"/>
                <a:cs typeface="Calibri" panose="020F0502020204030204"/>
              </a:rPr>
              <a:t>Изучить котлы, котельные агрегаты и установки.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Times New Roman"/>
                <a:cs typeface="Calibri" panose="020F0502020204030204"/>
              </a:rPr>
              <a:t>Рассмотреть работу котлов, котельных агрегатов и установок.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Times New Roman"/>
                <a:cs typeface="Calibri" panose="020F0502020204030204"/>
              </a:rPr>
              <a:t>Составить вывод по проделанной работе.</a:t>
            </a:r>
          </a:p>
          <a:p>
            <a:pPr marL="514350" indent="-514350">
              <a:buAutoNum type="arabicPeriod"/>
            </a:pPr>
            <a:endParaRPr lang="ru-RU" sz="1800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5150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CBC74-0453-C9AB-0FC2-85F158804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/>
                <a:cs typeface="Calibri Light"/>
              </a:rPr>
              <a:t>Котел:</a:t>
            </a:r>
            <a:endParaRPr lang="ru-RU" sz="2800" dirty="0">
              <a:latin typeface="Times New Roman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A00184-23AA-CE87-1DAF-F766D098E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000" i="0" dirty="0">
                <a:latin typeface="Times New Roman"/>
                <a:ea typeface="YS Text"/>
                <a:cs typeface="YS Text"/>
              </a:rPr>
              <a:t>Котлы</a:t>
            </a:r>
            <a:r>
              <a:rPr lang="ru-RU" sz="2000" b="0" i="0" dirty="0">
                <a:latin typeface="Times New Roman"/>
                <a:ea typeface="YS Text"/>
                <a:cs typeface="YS Text"/>
              </a:rPr>
              <a:t> — важное оборудование для производства электрической энергии и подогрева воды в бытовых и промышленных целях. Они являются ключевым элементом в трансформации химической энергии топлива в электрическую, их работа требует высокой точности и внимательности.</a:t>
            </a:r>
            <a:endParaRPr lang="ru-RU" sz="20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724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DC850-F15B-F035-3059-1950D7BC7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cs typeface="Calibri Light"/>
              </a:rPr>
              <a:t>Общие сведения о котлах и котельных установок:</a:t>
            </a:r>
            <a:endParaRPr lang="ru-RU" sz="2800" b="1" dirty="0">
              <a:latin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C51EFC-26FE-7D1E-DFA4-1C37D74DD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ru-RU" sz="1800" dirty="0">
                <a:latin typeface="Times New Roman"/>
                <a:ea typeface="Verdana"/>
                <a:cs typeface="Verdana"/>
              </a:rPr>
              <a:t>Котельная установка - это сооружение, в котором осуществляется нагрев рабочей жидкости для системы отопления или пароснабжения, расположенное в одном техническом помещении.</a:t>
            </a:r>
          </a:p>
          <a:p>
            <a:pPr marL="342900" indent="-342900">
              <a:buAutoNum type="arabicPeriod"/>
            </a:pPr>
            <a:r>
              <a:rPr lang="ru-RU" sz="1800" dirty="0">
                <a:latin typeface="Times New Roman"/>
                <a:ea typeface="+mn-lt"/>
                <a:cs typeface="+mn-lt"/>
              </a:rPr>
              <a:t>Основные элементы котельной установки - котел, топочное устройство, питательные и тягодутьевые устройства.</a:t>
            </a:r>
            <a:endParaRPr lang="ru-RU" sz="1800" dirty="0">
              <a:latin typeface="Times New Roman"/>
              <a:ea typeface="Verdan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172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Объект 3" descr="Изображение выглядит как машина, цилиндр, инжиниринг, двигатель&#10;&#10;Автоматически созданное описание">
            <a:extLst>
              <a:ext uri="{FF2B5EF4-FFF2-40B4-BE49-F238E27FC236}">
                <a16:creationId xmlns:a16="http://schemas.microsoft.com/office/drawing/2014/main" id="{9430F27A-A531-8860-B05C-6D02C375FC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120" b="-1"/>
          <a:stretch/>
        </p:blipFill>
        <p:spPr>
          <a:xfrm>
            <a:off x="4371327" y="10"/>
            <a:ext cx="9669642" cy="6857990"/>
          </a:xfrm>
          <a:prstGeom prst="rect">
            <a:avLst/>
          </a:prstGeom>
        </p:spPr>
      </p:pic>
      <p:sp>
        <p:nvSpPr>
          <p:cNvPr id="14" name="Rectangle 1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6AD10-3173-865A-A1D5-BE93EDB05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18" y="-4669"/>
            <a:ext cx="3822189" cy="1899912"/>
          </a:xfrm>
        </p:spPr>
        <p:txBody>
          <a:bodyPr>
            <a:normAutofit/>
          </a:bodyPr>
          <a:lstStyle/>
          <a:p>
            <a:r>
              <a:rPr lang="ru-RU" sz="4000" b="1"/>
              <a:t>Принцип работы парового котла</a:t>
            </a:r>
          </a:p>
          <a:p>
            <a:endParaRPr lang="ru-RU" sz="4000" b="1">
              <a:latin typeface="Times New Roman"/>
              <a:cs typeface="Calibri Light"/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1178C384-9838-517C-326D-C1A6B3B87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877" y="1246378"/>
            <a:ext cx="4371277" cy="4515967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ru-RU" sz="1800" baseline="0" dirty="0">
                <a:latin typeface="Times New Roman"/>
                <a:ea typeface="Segoe UI"/>
                <a:cs typeface="Segoe UI"/>
              </a:rPr>
              <a:t>Паровой котел – это устройство, генерирующее пар. Существует два вида вырабатываемого пара – насыщенный и перегретый. Температура насыщенного составляет 100 градусов, а давление – 100 кПа. Перегретый пар разогревается вплоть до 500 градусов, а величина давления при этом может превышать 26 МПа. Насыщенный пар используется в агрегатах бытового назначения, а перегретый ввиду своих особенностей применим только на объектах промышленного масштаба.</a:t>
            </a:r>
            <a:r>
              <a:rPr lang="ru-RU" sz="1800" dirty="0">
                <a:latin typeface="Times New Roman"/>
                <a:ea typeface="Segoe UI"/>
                <a:cs typeface="Segoe UI"/>
              </a:rPr>
              <a:t>​</a:t>
            </a:r>
          </a:p>
          <a:p>
            <a:pPr rtl="0"/>
            <a:r>
              <a:rPr lang="ru-RU" sz="1800" baseline="0" dirty="0">
                <a:latin typeface="Times New Roman"/>
                <a:ea typeface="Segoe UI"/>
                <a:cs typeface="Segoe UI"/>
              </a:rPr>
              <a:t>Сырьем для создания пара является вода, которая перерабатывается в котле, работающем на любом виде топлива. Созданный пар в процессе работы преобразуется в теплоноситель, доставляющий тепловую энергию на участок его применения.</a:t>
            </a:r>
            <a:endParaRPr lang="en-US"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002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D174E7-4F16-002B-6AE0-CA98066CE597}"/>
              </a:ext>
            </a:extLst>
          </p:cNvPr>
          <p:cNvSpPr txBox="1"/>
          <p:nvPr/>
        </p:nvSpPr>
        <p:spPr>
          <a:xfrm>
            <a:off x="112059" y="98051"/>
            <a:ext cx="5785036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 sz="1400" dirty="0">
              <a:cs typeface="Calibri"/>
            </a:endParaRPr>
          </a:p>
          <a:p>
            <a:r>
              <a:rPr lang="ru-RU" sz="2800" b="1" dirty="0">
                <a:latin typeface="Times New Roman"/>
                <a:cs typeface="Calibri"/>
              </a:rPr>
              <a:t>Схема принципа работы парового котла</a:t>
            </a:r>
          </a:p>
        </p:txBody>
      </p:sp>
      <p:pic>
        <p:nvPicPr>
          <p:cNvPr id="9" name="Объект 8" descr="Изображение выглядит как текст, снимок экрана, диаграмм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7C8F2AE3-D5CF-EC92-2EF7-697334B21B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8067" y="996390"/>
            <a:ext cx="10613894" cy="5550367"/>
          </a:xfrm>
        </p:spPr>
      </p:pic>
    </p:spTree>
    <p:extLst>
      <p:ext uri="{BB962C8B-B14F-4D97-AF65-F5344CB8AC3E}">
        <p14:creationId xmlns:p14="http://schemas.microsoft.com/office/powerpoint/2010/main" val="3594674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79924-1FAC-BB19-A203-0C8995A5C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1C1C1C"/>
                </a:solidFill>
                <a:latin typeface="Times New Roman"/>
                <a:cs typeface="Times New Roman"/>
              </a:rPr>
              <a:t>Устройство парового котла:</a:t>
            </a:r>
            <a:endParaRPr lang="ru-RU" sz="2800" b="1" dirty="0">
              <a:latin typeface="Times New Roman"/>
              <a:cs typeface="Times New Roman"/>
            </a:endParaRPr>
          </a:p>
          <a:p>
            <a:endParaRPr lang="ru-RU" dirty="0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70FEBD-A615-607D-F74C-54D2FD04F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007"/>
            <a:ext cx="10515600" cy="4732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latin typeface="Times New Roman"/>
                <a:ea typeface="PT Sans"/>
                <a:cs typeface="PT Sans"/>
              </a:rPr>
              <a:t>Конструктивно паровой котел – это емкость, в которой происходит процесс преобразования воды в пар. Емкость обычно выполняется из трубы, диаметр которой может варьироваться в достаточно широких пределах. Помимо заполненной трубы, схема парового котла включает в себя топочную камеру, предназначенную для сжигания топлива.</a:t>
            </a:r>
          </a:p>
          <a:p>
            <a:endParaRPr lang="ru-RU" sz="20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831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30B3C7-0727-4BAF-E342-4C87F90E2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83478"/>
            <a:ext cx="10515600" cy="52814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baseline="0" dirty="0">
                <a:latin typeface="Times New Roman"/>
                <a:ea typeface="Arial"/>
                <a:cs typeface="Arial"/>
              </a:rPr>
              <a:t>Топка может иметь определенные особенности, которые напрямую зависят от используемого вида топлива. Например, твердотопливные топочные камеры в нижней части оборудуются колосниковой решеткой, сквозь которую в камеру поступает кислород. В верхней части конструкции устанавливается традиционный дымоход, создающий тягу и обеспечивающий нормальное горение. В случае использования жидких энергоносителей или газа топочная камера снабжается горелкой.</a:t>
            </a:r>
            <a:r>
              <a:rPr lang="ru-RU" dirty="0">
                <a:latin typeface="Times New Roman"/>
                <a:ea typeface="Arial"/>
                <a:cs typeface="Arial"/>
              </a:rPr>
              <a:t> </a:t>
            </a:r>
            <a:r>
              <a:rPr lang="ru-RU" dirty="0">
                <a:latin typeface="Times New Roman"/>
                <a:ea typeface="+mn-lt"/>
                <a:cs typeface="+mn-lt"/>
              </a:rPr>
              <a:t>В любом случае выделяемый при сгорании топлива газ подступает к заполненной водой емкости, отдает ей свое тепло и выводится в атмосферу дымоходом. Вода в определенный момент начинает кипеть и превращаться в пар, который направляется в верхнюю часть емкости, а потом – в трубы.</a:t>
            </a:r>
            <a:r>
              <a:rPr lang="en-US" dirty="0">
                <a:latin typeface="Times New Roman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endParaRPr lang="ru-RU" sz="2000" dirty="0">
              <a:latin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0941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Министерство образования и науки Республики Башкортостан государственное автономное профессиональное образовательное учреждение Уфимский топливно-энергетический колледж</vt:lpstr>
      <vt:lpstr>Тема:</vt:lpstr>
      <vt:lpstr>Цели и задачи:</vt:lpstr>
      <vt:lpstr>Котел:</vt:lpstr>
      <vt:lpstr>Общие сведения о котлах и котельных установок:</vt:lpstr>
      <vt:lpstr>Принцип работы парового котла </vt:lpstr>
      <vt:lpstr>Презентация PowerPoint</vt:lpstr>
      <vt:lpstr>Устройство парового котла: </vt:lpstr>
      <vt:lpstr>Презентация PowerPoint</vt:lpstr>
      <vt:lpstr>Дополнительные элементы котлов:</vt:lpstr>
      <vt:lpstr>Пароперегреватель.</vt:lpstr>
      <vt:lpstr>Презентация PowerPoint</vt:lpstr>
      <vt:lpstr>Сепаратор пара:</vt:lpstr>
      <vt:lpstr>Паровой аккумулятор:</vt:lpstr>
      <vt:lpstr>Презентация PowerPoint</vt:lpstr>
      <vt:lpstr>Устройство для очистки воды:</vt:lpstr>
      <vt:lpstr>Виды топлива наиболее эффективные для использования в паровых котельных:</vt:lpstr>
      <vt:lpstr>Презентация PowerPoint</vt:lpstr>
      <vt:lpstr>Вывод.</vt:lpstr>
      <vt:lpstr>Список источников.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487</cp:revision>
  <dcterms:created xsi:type="dcterms:W3CDTF">2023-12-04T18:13:31Z</dcterms:created>
  <dcterms:modified xsi:type="dcterms:W3CDTF">2023-12-04T20:37:53Z</dcterms:modified>
</cp:coreProperties>
</file>