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5" r:id="rId4"/>
    <p:sldId id="256" r:id="rId5"/>
    <p:sldId id="259" r:id="rId6"/>
    <p:sldId id="260" r:id="rId7"/>
    <p:sldId id="264" r:id="rId8"/>
    <p:sldId id="266" r:id="rId9"/>
    <p:sldId id="261" r:id="rId10"/>
    <p:sldId id="262" r:id="rId11"/>
    <p:sldId id="263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784-A3FD-418D-A237-8C6CFB49EA2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F5D-9CDF-4166-BA71-50ED07C7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7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784-A3FD-418D-A237-8C6CFB49EA2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F5D-9CDF-4166-BA71-50ED07C7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784-A3FD-418D-A237-8C6CFB49EA2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F5D-9CDF-4166-BA71-50ED07C7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784-A3FD-418D-A237-8C6CFB49EA2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F5D-9CDF-4166-BA71-50ED07C7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3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784-A3FD-418D-A237-8C6CFB49EA2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F5D-9CDF-4166-BA71-50ED07C7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3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784-A3FD-418D-A237-8C6CFB49EA2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F5D-9CDF-4166-BA71-50ED07C7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2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784-A3FD-418D-A237-8C6CFB49EA2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F5D-9CDF-4166-BA71-50ED07C7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7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784-A3FD-418D-A237-8C6CFB49EA2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F5D-9CDF-4166-BA71-50ED07C7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4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784-A3FD-418D-A237-8C6CFB49EA2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F5D-9CDF-4166-BA71-50ED07C7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3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784-A3FD-418D-A237-8C6CFB49EA2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F5D-9CDF-4166-BA71-50ED07C7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8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9784-A3FD-418D-A237-8C6CFB49EA2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F5D-9CDF-4166-BA71-50ED07C7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8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19784-A3FD-418D-A237-8C6CFB49EA2E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5F5D-9CDF-4166-BA71-50ED07C7C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0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ivo.garant.ru/#/document/406065157/paragraph/940: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 «Формирование функциональной </a:t>
            </a:r>
          </a:p>
          <a:p>
            <a:pPr algn="ctr"/>
            <a:r>
              <a:rPr lang="ru-RU" sz="4400" b="1" dirty="0"/>
              <a:t>грамотности у детей с умственной </a:t>
            </a:r>
            <a:r>
              <a:rPr lang="ru-RU" sz="4400" b="1" dirty="0" smtClean="0"/>
              <a:t>отсталостью и ОВЗ»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0874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Программы отдельных учебных предметов, коррекционных курсов должны содержать:</a:t>
            </a:r>
          </a:p>
          <a:p>
            <a:endParaRPr lang="ru-RU" b="1" dirty="0" smtClean="0"/>
          </a:p>
          <a:p>
            <a:r>
              <a:rPr lang="ru-RU" b="1" dirty="0" smtClean="0"/>
              <a:t>1) пояснительную записку, в которой конкретизируются общие цели при получении НОО с учетом специфики учебного предмета, коррекционного курса;</a:t>
            </a:r>
          </a:p>
          <a:p>
            <a:endParaRPr lang="ru-RU" b="1" dirty="0" smtClean="0"/>
          </a:p>
          <a:p>
            <a:r>
              <a:rPr lang="ru-RU" b="1" dirty="0" smtClean="0"/>
              <a:t>2) общую характеристику учебного предмета, коррекционного курса;</a:t>
            </a:r>
          </a:p>
          <a:p>
            <a:endParaRPr lang="ru-RU" b="1" dirty="0" smtClean="0"/>
          </a:p>
          <a:p>
            <a:r>
              <a:rPr lang="ru-RU" b="1" dirty="0" smtClean="0"/>
              <a:t>3) описание места учебного предмета, коррекционного курса в учебном плане;</a:t>
            </a:r>
          </a:p>
          <a:p>
            <a:endParaRPr lang="ru-RU" b="1" dirty="0" smtClean="0"/>
          </a:p>
          <a:p>
            <a:r>
              <a:rPr lang="ru-RU" b="1" dirty="0" smtClean="0"/>
              <a:t>4) описание ценностных ориентиров содержания учебного предмета;</a:t>
            </a:r>
          </a:p>
          <a:p>
            <a:endParaRPr lang="ru-RU" b="1" dirty="0" smtClean="0"/>
          </a:p>
          <a:p>
            <a:r>
              <a:rPr lang="ru-RU" b="1" dirty="0" smtClean="0"/>
              <a:t>5) личностные, </a:t>
            </a:r>
            <a:r>
              <a:rPr lang="ru-RU" b="1" dirty="0" err="1" smtClean="0"/>
              <a:t>метапредметные</a:t>
            </a:r>
            <a:r>
              <a:rPr lang="ru-RU" b="1" dirty="0" smtClean="0"/>
              <a:t> и предметные результаты освоения конкретного учебного предмета, коррекционного курса (в зависимости от варианта АООП НОО программы отдельных учебных предметов, коррекционных курсов должны содержать только личностные и предметные результаты, указанные в приложениях NN 1 - 8 к настоящему Стандарту);</a:t>
            </a:r>
          </a:p>
          <a:p>
            <a:endParaRPr lang="ru-RU" b="1" dirty="0" smtClean="0"/>
          </a:p>
          <a:p>
            <a:r>
              <a:rPr lang="ru-RU" b="1" dirty="0" smtClean="0"/>
              <a:t>6) содержание учебного предмета, коррекционного курса;</a:t>
            </a:r>
          </a:p>
          <a:p>
            <a:endParaRPr lang="ru-RU" b="1" dirty="0" smtClean="0"/>
          </a:p>
          <a:p>
            <a:r>
              <a:rPr lang="ru-RU" b="1" dirty="0" smtClean="0"/>
              <a:t>7) тематическое планирование с определением основных видов учебной деятельности обучающихся;</a:t>
            </a:r>
          </a:p>
          <a:p>
            <a:endParaRPr lang="ru-RU" b="1" dirty="0" smtClean="0"/>
          </a:p>
          <a:p>
            <a:r>
              <a:rPr lang="ru-RU" b="1" dirty="0" smtClean="0"/>
              <a:t>8) описание материально-технического обеспечения образовательного процесса.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61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5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7687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Михайлов Станислав </a:t>
            </a:r>
          </a:p>
          <a:p>
            <a:pPr algn="ctr"/>
            <a:r>
              <a:rPr lang="ru-RU" b="1" dirty="0"/>
              <a:t>Учитель Першина Елена Владимировна</a:t>
            </a:r>
          </a:p>
          <a:p>
            <a:pPr algn="ctr"/>
            <a:r>
              <a:rPr lang="ru-RU" b="1" dirty="0"/>
              <a:t>"</a:t>
            </a:r>
            <a:r>
              <a:rPr lang="ru-RU" b="1" dirty="0" err="1"/>
              <a:t>Микрозелень</a:t>
            </a:r>
            <a:r>
              <a:rPr lang="ru-RU" b="1" dirty="0"/>
              <a:t>, витамины на твоем окне"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880" y="836712"/>
            <a:ext cx="158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Проект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590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5"/>
          <a:stretch/>
        </p:blipFill>
        <p:spPr bwMode="auto">
          <a:xfrm>
            <a:off x="0" y="1484784"/>
            <a:ext cx="9144000" cy="526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912479"/>
            <a:ext cx="1583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озологии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82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17" y="1700808"/>
            <a:ext cx="934503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96" y="116633"/>
            <a:ext cx="9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Приказ Министерства образования и науки РФ от 19 декабря 2014 г. N 1599</a:t>
            </a:r>
          </a:p>
          <a:p>
            <a:pPr algn="ctr"/>
            <a:r>
              <a:rPr lang="ru-RU" b="1" dirty="0" smtClean="0"/>
              <a:t>"Об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нарушениями)»</a:t>
            </a:r>
            <a:endParaRPr lang="ru-RU" b="1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изменениями и дополнениями от: 8 ноября 2022 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5877272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/>
              <a:t>http://ivo.garant.ru/#/document/70860670/paragraph/1/doclist/383/showentries/0/highlight/</a:t>
            </a:r>
            <a:r>
              <a:rPr lang="ru-RU" sz="900" b="1" dirty="0"/>
              <a:t>Приказ%20Министерства%20образования%20и%20науки%20РФ%20от%2019%20декабря%202014%</a:t>
            </a:r>
            <a:r>
              <a:rPr lang="en-US" sz="900" b="1" dirty="0"/>
              <a:t>C2%A0</a:t>
            </a:r>
            <a:r>
              <a:rPr lang="ru-RU" sz="900" b="1" dirty="0"/>
              <a:t>г.%20№%</a:t>
            </a:r>
            <a:r>
              <a:rPr lang="en-US" sz="900" b="1" dirty="0"/>
              <a:t>C2%A01599%20%20</a:t>
            </a:r>
            <a:r>
              <a:rPr lang="ru-RU" sz="900" b="1" dirty="0" smtClean="0"/>
              <a:t>Об%20утверждении%20федерального%20государственного%20образовательного%20стандарта%20образования%20обучающихся%20с%20умственной%20отсталостью%20%20интеллектуальными%20нарушениями:1</a:t>
            </a:r>
          </a:p>
          <a:p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1852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99392"/>
            <a:ext cx="11159208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774" y="2420888"/>
            <a:ext cx="7527062" cy="266429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6066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4"/>
              </a:rPr>
              <a:t>http://ivo.garant.ru/#/</a:t>
            </a:r>
            <a:r>
              <a:rPr lang="en-US" sz="1100" dirty="0" smtClean="0">
                <a:hlinkClick r:id="rId4"/>
              </a:rPr>
              <a:t>document/406065157/paragraph/940:2</a:t>
            </a:r>
            <a:endParaRPr lang="ru-RU" sz="1100" dirty="0" smtClean="0"/>
          </a:p>
          <a:p>
            <a:endParaRPr lang="ru-RU" sz="1100" dirty="0"/>
          </a:p>
        </p:txBody>
      </p:sp>
      <p:sp>
        <p:nvSpPr>
          <p:cNvPr id="3" name="Стрелка влево 2"/>
          <p:cNvSpPr/>
          <p:nvPr/>
        </p:nvSpPr>
        <p:spPr>
          <a:xfrm>
            <a:off x="4110712" y="3715949"/>
            <a:ext cx="576064" cy="252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286" y="4484523"/>
            <a:ext cx="60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0008" y="3967977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Федеральные </a:t>
            </a:r>
          </a:p>
          <a:p>
            <a:pPr algn="ctr"/>
            <a:r>
              <a:rPr lang="ru-RU" dirty="0" smtClean="0"/>
              <a:t>рабочие программы</a:t>
            </a:r>
            <a:endParaRPr lang="ru-RU" dirty="0"/>
          </a:p>
        </p:txBody>
      </p:sp>
      <p:sp>
        <p:nvSpPr>
          <p:cNvPr id="7" name="Левая круглая скобка 6"/>
          <p:cNvSpPr/>
          <p:nvPr/>
        </p:nvSpPr>
        <p:spPr>
          <a:xfrm>
            <a:off x="4945079" y="3753036"/>
            <a:ext cx="251984" cy="1076214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16067"/>
          <a:stretch/>
        </p:blipFill>
        <p:spPr bwMode="auto">
          <a:xfrm>
            <a:off x="-324544" y="1087467"/>
            <a:ext cx="9874775" cy="576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1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1337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/>
              <a:t>11.1. Пояснительная записка</a:t>
            </a:r>
          </a:p>
          <a:p>
            <a:r>
              <a:rPr lang="ru-RU" sz="2600" b="1" dirty="0" smtClean="0"/>
              <a:t>11.2</a:t>
            </a:r>
            <a:r>
              <a:rPr lang="ru-RU" sz="2600" b="1" dirty="0"/>
              <a:t>. Содержание учебного предмета "Русский язык":</a:t>
            </a:r>
          </a:p>
          <a:p>
            <a:r>
              <a:rPr lang="ru-RU" sz="2600" dirty="0"/>
              <a:t>11.2.1. Раздел "Подготовка к усвоению грамоты</a:t>
            </a:r>
            <a:r>
              <a:rPr lang="ru-RU" sz="2600" dirty="0" smtClean="0"/>
              <a:t>".</a:t>
            </a:r>
          </a:p>
          <a:p>
            <a:r>
              <a:rPr lang="ru-RU" sz="2600" dirty="0"/>
              <a:t>11.2.2. Раздел "Обучение грамоте</a:t>
            </a:r>
            <a:r>
              <a:rPr lang="ru-RU" sz="2600" dirty="0" smtClean="0"/>
              <a:t>":</a:t>
            </a:r>
          </a:p>
          <a:p>
            <a:r>
              <a:rPr lang="ru-RU" sz="2600" dirty="0"/>
              <a:t>11.2.3. Раздел "Практические грамматические упражнения и развитие речи</a:t>
            </a:r>
            <a:r>
              <a:rPr lang="ru-RU" sz="2600" dirty="0" smtClean="0"/>
              <a:t>".</a:t>
            </a:r>
          </a:p>
          <a:p>
            <a:r>
              <a:rPr lang="ru-RU" sz="2600" dirty="0"/>
              <a:t>11.2.4. Раздел "Чтение и развитие речи</a:t>
            </a:r>
            <a:r>
              <a:rPr lang="ru-RU" sz="2600" dirty="0" smtClean="0"/>
              <a:t>":</a:t>
            </a:r>
          </a:p>
          <a:p>
            <a:r>
              <a:rPr lang="ru-RU" sz="2600" dirty="0"/>
              <a:t>11.2.5. Раздел "Речевая практика</a:t>
            </a:r>
            <a:r>
              <a:rPr lang="ru-RU" sz="2600" dirty="0" smtClean="0"/>
              <a:t>":</a:t>
            </a:r>
          </a:p>
          <a:p>
            <a:r>
              <a:rPr lang="ru-RU" sz="2600" b="1" dirty="0"/>
              <a:t>11.3. Планируемые предметные результаты освоения </a:t>
            </a:r>
            <a:r>
              <a:rPr lang="ru-RU" sz="2600" dirty="0"/>
              <a:t>учебного предмета "Русский язык</a:t>
            </a:r>
            <a:r>
              <a:rPr lang="ru-RU" sz="2600" dirty="0" smtClean="0"/>
              <a:t>":</a:t>
            </a:r>
          </a:p>
          <a:p>
            <a:r>
              <a:rPr lang="ru-RU" sz="2600" dirty="0"/>
              <a:t>Освоение обучающимися ФАООП УО (вариант 1) предполагает достижение ими двух видов результатов: личностных </a:t>
            </a:r>
            <a:endParaRPr lang="ru-RU" sz="2600" dirty="0" smtClean="0"/>
          </a:p>
          <a:p>
            <a:r>
              <a:rPr lang="ru-RU" sz="2600" dirty="0" smtClean="0"/>
              <a:t>и предметных</a:t>
            </a:r>
          </a:p>
          <a:p>
            <a:r>
              <a:rPr lang="ru-RU" sz="2600" u="sng" dirty="0"/>
              <a:t>11.3.1. Минимальный уровень</a:t>
            </a:r>
            <a:r>
              <a:rPr lang="ru-RU" sz="2600" u="sng" dirty="0" smtClean="0"/>
              <a:t>:</a:t>
            </a:r>
          </a:p>
          <a:p>
            <a:r>
              <a:rPr lang="ru-RU" sz="2600" u="sng" dirty="0"/>
              <a:t>11.3.2. Достаточный уровень: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2360" y="13997"/>
            <a:ext cx="77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ФАОП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63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1337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ФАООП </a:t>
            </a:r>
            <a:r>
              <a:rPr lang="ru-RU" sz="2400" b="1" dirty="0"/>
              <a:t>УО (вариант 1) определяет два уровня овладения предметными результатами: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    минимальный </a:t>
            </a:r>
          </a:p>
          <a:p>
            <a:pPr algn="just"/>
            <a:r>
              <a:rPr lang="ru-RU" sz="2400" b="1" dirty="0" smtClean="0"/>
              <a:t>    и </a:t>
            </a:r>
            <a:r>
              <a:rPr lang="ru-RU" sz="2400" b="1" dirty="0"/>
              <a:t>достаточный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algn="just"/>
            <a:r>
              <a:rPr lang="ru-RU" sz="2400" b="1" dirty="0"/>
              <a:t>Минимальный уровень является обязательным для большинства обучающихся с умственной отсталостью. Вместе с тем, отсутствие достижения этого уровня отдельными обучающимися по отдельным предметам не является препятствием к получению ими образования по этому варианту программы. В том случае, если обучающийся не достигает минимального уровня овладения предметными результатами по всем или большинству учебных предметов, то по рекомендации психолого-медико-педагогической комиссии и с согласия родителей (законных представителей) образовательная организация может перевести обучающегося на обучение по индивидуальному плану или на АООП (вариант 2).</a:t>
            </a:r>
            <a:endParaRPr lang="ru-RU" sz="2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812360" y="13997"/>
            <a:ext cx="775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ФАОП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80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825" y="394692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Содержательный раздел определяет общее содержание НОО обучающихся с ОВЗ и включает следующие программы, ориентированные на достижение личностных, предметных и </a:t>
            </a:r>
            <a:r>
              <a:rPr lang="ru-RU" b="1" dirty="0" err="1" smtClean="0"/>
              <a:t>метапредметных</a:t>
            </a:r>
            <a:r>
              <a:rPr lang="ru-RU" b="1" dirty="0" smtClean="0"/>
              <a:t> результатов (в зависимости от варианта АООП НОО содержательный раздел может быть ориентирован на достижение только личностных и предметных результатов) в соответствии с приложениями NN 1 - 8 к настоящему Стандарту:</a:t>
            </a:r>
          </a:p>
          <a:p>
            <a:endParaRPr lang="ru-RU" b="1" dirty="0" smtClean="0"/>
          </a:p>
          <a:p>
            <a:r>
              <a:rPr lang="ru-RU" b="1" dirty="0" smtClean="0"/>
              <a:t>программу формирования универсальных учебных действий у обучающихся (в зависимости от варианта АООП НОО - базовых учебных действий в соответствии с приложениями NN 1 - 8 к настоящему Стандарту при получении НОО;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программы отдельных учебных предметов, курсов коррекционно-развивающей области и курсов внеурочной деятельности;</a:t>
            </a:r>
          </a:p>
          <a:p>
            <a:endParaRPr lang="ru-RU" b="1" dirty="0" smtClean="0"/>
          </a:p>
          <a:p>
            <a:r>
              <a:rPr lang="ru-RU" b="1" dirty="0" smtClean="0"/>
              <a:t>программу духовно-нравственного развития, воспитания обучающихся с ОВЗ при получении НОО (в зависимости от варианта АООП НОО - нравственного развития, воспитания обучающихся с ОВЗ в соответствии с приложениями NN 1 - 8 к настоящему Стандарту);</a:t>
            </a:r>
          </a:p>
          <a:p>
            <a:endParaRPr lang="ru-RU" b="1" dirty="0" smtClean="0"/>
          </a:p>
          <a:p>
            <a:r>
              <a:rPr lang="ru-RU" b="1" dirty="0" smtClean="0"/>
              <a:t>программу формирования экологической культуры, здорового и безопасного образа жизни;</a:t>
            </a:r>
          </a:p>
          <a:p>
            <a:endParaRPr lang="ru-RU" b="1" dirty="0" smtClean="0"/>
          </a:p>
          <a:p>
            <a:r>
              <a:rPr lang="ru-RU" b="1" dirty="0" smtClean="0"/>
              <a:t>программу коррекционной работы; программу внеурочной деятельности.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92841" y="0"/>
            <a:ext cx="1908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УО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90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597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Ровинская ЕВ</dc:creator>
  <cp:lastModifiedBy>Ровинская ЕВ</cp:lastModifiedBy>
  <cp:revision>19</cp:revision>
  <dcterms:created xsi:type="dcterms:W3CDTF">2023-04-07T05:40:23Z</dcterms:created>
  <dcterms:modified xsi:type="dcterms:W3CDTF">2023-12-20T08:56:35Z</dcterms:modified>
</cp:coreProperties>
</file>