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sldIdLst>
    <p:sldId id="256" r:id="rId2"/>
    <p:sldId id="257" r:id="rId3"/>
    <p:sldId id="258" r:id="rId4"/>
    <p:sldId id="259" r:id="rId5"/>
    <p:sldId id="298" r:id="rId6"/>
    <p:sldId id="317" r:id="rId7"/>
    <p:sldId id="296" r:id="rId8"/>
    <p:sldId id="320" r:id="rId9"/>
    <p:sldId id="319" r:id="rId10"/>
    <p:sldId id="318" r:id="rId11"/>
    <p:sldId id="311" r:id="rId12"/>
    <p:sldId id="316" r:id="rId13"/>
    <p:sldId id="314" r:id="rId14"/>
    <p:sldId id="313" r:id="rId15"/>
    <p:sldId id="315" r:id="rId16"/>
    <p:sldId id="303" r:id="rId17"/>
    <p:sldId id="31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3D6"/>
    <a:srgbClr val="1D338F"/>
    <a:srgbClr val="5516F4"/>
    <a:srgbClr val="120AAA"/>
    <a:srgbClr val="150CC4"/>
    <a:srgbClr val="3B9137"/>
    <a:srgbClr val="4F1CB4"/>
    <a:srgbClr val="BC750C"/>
    <a:srgbClr val="3B3D85"/>
    <a:srgbClr val="FF7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830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03732-71AE-412F-BE4D-752BB5A87AF8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AD6C-517A-4DA2-AE28-CC6229B7CCE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://www.maam.ru/detskijsad/konspekt-interaktivno1-igry-viktoriny-" TargetMode="External"/><Relationship Id="rId7" Type="http://schemas.openxmlformats.org/officeDocument/2006/relationships/image" Target="../media/image42.jpeg"/><Relationship Id="rId2" Type="http://schemas.openxmlformats.org/officeDocument/2006/relationships/hyperlink" Target="https://www.maam.ru/users/308449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s://disk.yandex.ru/i/8DS5u9MTU0iDXw" TargetMode="External"/><Relationship Id="rId4" Type="http://schemas.openxmlformats.org/officeDocument/2006/relationships/hyperlink" Target="https://fond21veka.ru/publication/12/22/491643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ad-dou4.caduk.ru/" TargetMode="External"/><Relationship Id="rId2" Type="http://schemas.openxmlformats.org/officeDocument/2006/relationships/hyperlink" Target="https://www.maam.ru/users/308449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inwalls.ru/pic/201305/640x480/winwalls.ru-41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1" y="-31749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79712" y="288494"/>
            <a:ext cx="64983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Муниципальное</a:t>
            </a:r>
            <a:r>
              <a:rPr kumimoji="0" lang="ru-RU" altLang="ru-RU" sz="16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автономное дошкольное образовательное учреждение детский сад № 4 «Родничок»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740" y="3020481"/>
            <a:ext cx="490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Нозимовой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Хушнуды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Абдурауфовны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7664" y="1812167"/>
            <a:ext cx="3079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ln w="1143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7904" y="6341668"/>
            <a:ext cx="205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Радужный, 2023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09" y="228600"/>
            <a:ext cx="1103490" cy="1123645"/>
          </a:xfrm>
          <a:prstGeom prst="rect">
            <a:avLst/>
          </a:prstGeom>
        </p:spPr>
      </p:pic>
      <p:pic>
        <p:nvPicPr>
          <p:cNvPr id="10" name="Рисунок 9" descr="C:\Users\Nina\Desktop\Новая папка (2)\KUYH9771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75" t="6886" r="3300" b="9605"/>
          <a:stretch/>
        </p:blipFill>
        <p:spPr bwMode="auto">
          <a:xfrm>
            <a:off x="5546969" y="1282098"/>
            <a:ext cx="3144473" cy="4643501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0587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755576" y="116632"/>
            <a:ext cx="7056784" cy="43204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0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4675" y="620688"/>
            <a:ext cx="607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КОНКУРСАХ 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79511" y="1424824"/>
            <a:ext cx="82267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2123728" y="1460245"/>
            <a:ext cx="81732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 flipV="1">
            <a:off x="179511" y="3854556"/>
            <a:ext cx="75871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 flipV="1">
            <a:off x="1965250" y="3977680"/>
            <a:ext cx="81119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 flipV="1">
            <a:off x="4791085" y="1292716"/>
            <a:ext cx="68023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9166335" y="1616242"/>
            <a:ext cx="67379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 flipV="1">
            <a:off x="5178979" y="4065188"/>
            <a:ext cx="84035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 flipV="1">
            <a:off x="8673693" y="3838531"/>
            <a:ext cx="72066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684873"/>
              </p:ext>
            </p:extLst>
          </p:nvPr>
        </p:nvGraphicFramePr>
        <p:xfrm>
          <a:off x="251520" y="1213438"/>
          <a:ext cx="8568951" cy="5196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1425553534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3021096419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4004713870"/>
                    </a:ext>
                  </a:extLst>
                </a:gridCol>
              </a:tblGrid>
              <a:tr h="1108792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конкурс «Моя Югра» Номинация: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«Осенних красок хоровод». Название работы: «Осенний листик», 2023 г.</a:t>
                      </a:r>
                    </a:p>
                    <a:p>
                      <a:pPr algn="ctr"/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творческий конкурс «Твори! Участвуй! Побеждай!». Номинация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«Осенняя мастерская» (конкурс поделок из природного материала).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Название работы: «Осенний лес.», 2023 г.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Международный конкурс «Твори! Участвуй! Побеждай!». Номинация: С любовью к Пушкину (Конкурс поделок). Название работы «Сказка о рыбаке и рыбке», 2023 г.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21940"/>
                  </a:ext>
                </a:extLst>
              </a:tr>
              <a:tr h="38246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308718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B7F2A3-F708-426F-8ED2-F4079B6E3D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248" y="2708920"/>
            <a:ext cx="2603494" cy="36396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09E6F0-8011-4B1B-93DB-6D50A676F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65" y="2698476"/>
            <a:ext cx="2585028" cy="36605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800B16-8F76-4E37-990D-96B23C7712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3" y="2700313"/>
            <a:ext cx="2581813" cy="36396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6275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83668" y="103868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24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ДЕЯТЕЛЬНОСТЬ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692696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Тема деятельности  в рамках профессионального самообразования: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«Теоретические и методические основы организации игровой деятельности детей в группах младшего дошкольного возраста»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580" y="1343079"/>
            <a:ext cx="86363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1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1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Совершенствование профессиональной деятельности и повышение профессиональной компетентности в вопросах развития игровой деятельности в </a:t>
            </a:r>
            <a:r>
              <a:rPr lang="ru-RU" sz="1400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воспитательно</a:t>
            </a:r>
            <a:r>
              <a:rPr lang="ru-RU" sz="1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-образовательном процессе детей младшего дошкольного возраста.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1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Повысить собственный уровень знаний путём изучения необходимой литературы.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Разработать перспективный план работы с детьми.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Изготовить и пополнить центр сенсорного развития дидактическими играми и пособиями. </a:t>
            </a:r>
          </a:p>
          <a:p>
            <a:pPr indent="228600" algn="just"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Подготовить наглядный материал для родителей (законных представителей) по развитию игровой деятельности у детей младшего дошкольного возраста.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01" r="2881" b="7821"/>
          <a:stretch/>
        </p:blipFill>
        <p:spPr>
          <a:xfrm rot="16200000" flipV="1">
            <a:off x="389657" y="3574681"/>
            <a:ext cx="1921759" cy="2206463"/>
          </a:xfrm>
          <a:prstGeom prst="rect">
            <a:avLst/>
          </a:prstGeom>
          <a:ln>
            <a:solidFill>
              <a:srgbClr val="3453D6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5350"/>
          <a:stretch/>
        </p:blipFill>
        <p:spPr>
          <a:xfrm>
            <a:off x="2543512" y="4077072"/>
            <a:ext cx="2139702" cy="1966672"/>
          </a:xfrm>
          <a:prstGeom prst="rect">
            <a:avLst/>
          </a:prstGeom>
          <a:ln>
            <a:solidFill>
              <a:srgbClr val="3453D6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4300"/>
          <a:stretch/>
        </p:blipFill>
        <p:spPr>
          <a:xfrm>
            <a:off x="4814692" y="3717033"/>
            <a:ext cx="1972100" cy="1877413"/>
          </a:xfrm>
          <a:prstGeom prst="rect">
            <a:avLst/>
          </a:prstGeom>
          <a:ln>
            <a:solidFill>
              <a:srgbClr val="3453D6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" t="12201" r="2985" b="10101"/>
          <a:stretch/>
        </p:blipFill>
        <p:spPr>
          <a:xfrm rot="16200000">
            <a:off x="7026807" y="3968536"/>
            <a:ext cx="1872209" cy="2089282"/>
          </a:xfrm>
          <a:prstGeom prst="rect">
            <a:avLst/>
          </a:prstGeom>
          <a:ln>
            <a:solidFill>
              <a:srgbClr val="3453D6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7506" y="5718449"/>
            <a:ext cx="1746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D338F"/>
                </a:solidFill>
                <a:latin typeface="Arial Black" panose="020B0A04020102020204" pitchFamily="34" charset="0"/>
              </a:rPr>
              <a:t>Д/И «Веселый конструктор»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5035" y="6173822"/>
            <a:ext cx="1746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D338F"/>
                </a:solidFill>
                <a:latin typeface="Arial Black" panose="020B0A04020102020204" pitchFamily="34" charset="0"/>
              </a:rPr>
              <a:t>Д/И «Больше, меньше»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4692" y="5715102"/>
            <a:ext cx="2103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D338F"/>
                </a:solidFill>
                <a:latin typeface="Arial Black" panose="020B0A04020102020204" pitchFamily="34" charset="0"/>
              </a:rPr>
              <a:t>Д/И «Геометрическое лото»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8123" y="6065379"/>
            <a:ext cx="1957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D338F"/>
                </a:solidFill>
                <a:latin typeface="Arial Black" panose="020B0A04020102020204" pitchFamily="34" charset="0"/>
              </a:rPr>
              <a:t>Д/И «Что лишнее</a:t>
            </a:r>
            <a:r>
              <a:rPr lang="en-US" sz="1200" b="1" dirty="0">
                <a:solidFill>
                  <a:srgbClr val="1D338F"/>
                </a:solidFill>
                <a:latin typeface="Arial Black" panose="020B0A04020102020204" pitchFamily="34" charset="0"/>
              </a:rPr>
              <a:t>?</a:t>
            </a:r>
            <a:r>
              <a:rPr lang="ru-RU" sz="1200" b="1" dirty="0">
                <a:solidFill>
                  <a:srgbClr val="1D338F"/>
                </a:solidFill>
                <a:latin typeface="Arial Black" panose="020B0A040201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417519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1AB2E2-384E-4A3B-B06E-7434F025AC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1150" r="8651" b="14300"/>
          <a:stretch/>
        </p:blipFill>
        <p:spPr>
          <a:xfrm>
            <a:off x="5727172" y="3364395"/>
            <a:ext cx="3254890" cy="21697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5A4202-9CF6-476C-8E36-695CB51349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2201" r="17713" b="2612"/>
          <a:stretch/>
        </p:blipFill>
        <p:spPr>
          <a:xfrm>
            <a:off x="3416829" y="4406641"/>
            <a:ext cx="2529341" cy="22550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583668" y="103868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24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ДЕЯТЕЛЬНОСТЬ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692696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28073" y="565533"/>
            <a:ext cx="84138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Представила открытое занятие на уровне ДОУ по формированию элементарных математических  представлений в группе общеразвивающей направленности  от 3 до 4 лет № 6 «Солнышко» по теме: «Путешествие в страну математики» 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1302278"/>
            <a:ext cx="8658962" cy="1986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Закрепить и систематизировать элементарные математические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представления у детей.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4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Продолжать формировать умение различать и называть геометрические фигуры. Закреплять умение различать контрастные по величине предметы, используя при этом слова «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большой», «маленький»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«длинный», «короткий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Закрепить понятие количества предметов используя слова 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«один»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«много», «ни одного»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Совершенствовать знания детей цвета и формы.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4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речь, наблюдательность, мыслительную активность.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4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Воспитывать доброту и отзывчивость, умение действовать сообща.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2FC417-28F8-4E0F-BC31-001BA14D49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9" t="16785" r="5594" b="8616"/>
          <a:stretch/>
        </p:blipFill>
        <p:spPr>
          <a:xfrm>
            <a:off x="185674" y="3429030"/>
            <a:ext cx="3254890" cy="21051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72783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39552" y="10386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ПЕДАГОГИЧЕСКАЯ ДЕЯТЕЛЬНОСТЬ, </a:t>
            </a:r>
          </a:p>
          <a:p>
            <a:pPr marL="45720" indent="0" algn="ctr">
              <a:buNone/>
            </a:pPr>
            <a:r>
              <a:rPr lang="ru-RU" sz="24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ОБЖ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16519" b="10322"/>
          <a:stretch/>
        </p:blipFill>
        <p:spPr>
          <a:xfrm>
            <a:off x="215437" y="2420888"/>
            <a:ext cx="2592288" cy="2529683"/>
          </a:xfrm>
          <a:prstGeom prst="rect">
            <a:avLst/>
          </a:prstGeom>
          <a:ln>
            <a:solidFill>
              <a:srgbClr val="3453D6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37135" y="5067150"/>
            <a:ext cx="2404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Беседа-инструктаж с обучающимися о безопасном поведении при встрече с собакой. 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967" r="11147"/>
          <a:stretch/>
        </p:blipFill>
        <p:spPr>
          <a:xfrm>
            <a:off x="6530879" y="2447308"/>
            <a:ext cx="2520280" cy="2529683"/>
          </a:xfrm>
          <a:prstGeom prst="rect">
            <a:avLst/>
          </a:prstGeom>
          <a:ln>
            <a:solidFill>
              <a:srgbClr val="3453D6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646503" y="5054300"/>
            <a:ext cx="2439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с воспитанниками в рамках акции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 бросай меня на даче»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99" y="2145040"/>
            <a:ext cx="3475748" cy="2606811"/>
          </a:xfrm>
          <a:prstGeom prst="rect">
            <a:avLst/>
          </a:prstGeom>
          <a:ln>
            <a:solidFill>
              <a:srgbClr val="3453D6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2948862" y="4891648"/>
            <a:ext cx="3529546" cy="1870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Всероссийской акции «Мои безопасные каникулы», приуроченной ко «Дню защиты детей», в целях профилактики детского травматизма, провела совместно с представителем пожарной части, командиром отделения, прапорщиком внутренней службы 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Курбанисмаиловым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Э. М.  профилактическую беседу с воспитанниками по правилам пожарной безопасности и правилам безопасности на водных объектах в летний период.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7135" y="1081914"/>
            <a:ext cx="865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Принимаю активное участие в воспитании у детей навыков безопасного поведения в дорожно-транспортной среде, пожарной безопасности, безопасности в быту, на улице и в близи водоемов.</a:t>
            </a:r>
          </a:p>
        </p:txBody>
      </p:sp>
    </p:spTree>
    <p:extLst>
      <p:ext uri="{BB962C8B-B14F-4D97-AF65-F5344CB8AC3E}">
        <p14:creationId xmlns:p14="http://schemas.microsoft.com/office/powerpoint/2010/main" val="3618586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43608" y="18864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20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 ОЗДОРОВИТЕЛЬНАЯ ДЕЯТЕЛЬНОСТЬ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3" r="3640"/>
          <a:stretch/>
        </p:blipFill>
        <p:spPr>
          <a:xfrm>
            <a:off x="4990333" y="2012110"/>
            <a:ext cx="3816424" cy="2681310"/>
          </a:xfrm>
          <a:prstGeom prst="rect">
            <a:avLst/>
          </a:prstGeom>
          <a:ln>
            <a:solidFill>
              <a:srgbClr val="3453D6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230478" y="4823290"/>
            <a:ext cx="32716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ВФСК ГТО  заключительного теста (испытания) «шестиминутный бег (м)» в АУ ДОСШ «Сибирь» города Радужный у юных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ГТОшников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МАДОУ ДС № 4 «Родничок»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5" t="24082" r="6147" b="3117"/>
          <a:stretch/>
        </p:blipFill>
        <p:spPr>
          <a:xfrm>
            <a:off x="323527" y="1988840"/>
            <a:ext cx="4148119" cy="2694917"/>
          </a:xfrm>
          <a:prstGeom prst="rect">
            <a:avLst/>
          </a:prstGeom>
          <a:ln>
            <a:solidFill>
              <a:srgbClr val="3453D6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25379" y="4823290"/>
            <a:ext cx="374441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старших и подготовительных групп в МАДОУ ДС №4 "Родничок" проходили испытания ГТО: наклон вперёд на гимнастической скамье, прыжки в длину с места, поднимание туловища из положения лежа на спине (количество раз за 30 сек.), бег на 10 метров, челночный бег 3х10.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446" y="836712"/>
            <a:ext cx="817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Организовала подготовку и участие старших дошкольников МАДОУ ДС № 4 «Родничок» в ГТО. Большинство воспитанников, выполнившие нормативы своей ступени,  заработали знаки отличия ВФСК ГТО.</a:t>
            </a:r>
          </a:p>
        </p:txBody>
      </p:sp>
    </p:spTree>
    <p:extLst>
      <p:ext uri="{BB962C8B-B14F-4D97-AF65-F5344CB8AC3E}">
        <p14:creationId xmlns:p14="http://schemas.microsoft.com/office/powerpoint/2010/main" val="1677212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EE4301-BB71-4DE4-B949-528625332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45" y="1583459"/>
            <a:ext cx="2582270" cy="3523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123728" y="116632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24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4"/>
          <a:srcRect l="10262" t="20524" r="62801" b="13341"/>
          <a:stretch/>
        </p:blipFill>
        <p:spPr bwMode="auto">
          <a:xfrm>
            <a:off x="134901" y="1599416"/>
            <a:ext cx="2520280" cy="352281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157192"/>
            <a:ext cx="2376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 проекта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Формирование у детей осознанного выполнения правил поведения, обеспечивающих сохранность их жизни и здоровья в современных условиях улицы и транспорта.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702679"/>
            <a:ext cx="8424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Повысила собственный уровень знаний по теме: «Организация проектной деятельности в ходе реализации основной образовательной программы  дошкольного образования». Разработала и реализовала следующие краткосрочные проекты:</a:t>
            </a:r>
            <a:endParaRPr lang="ru-RU" sz="1600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5"/>
          <a:srcRect l="22319" t="16419" r="8156" b="12429"/>
          <a:stretch/>
        </p:blipFill>
        <p:spPr bwMode="auto">
          <a:xfrm>
            <a:off x="2713596" y="1846862"/>
            <a:ext cx="3592860" cy="2172261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45885" y="4019123"/>
            <a:ext cx="3386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представление детей о профессиональной деятельности взрослых, о значимости труда в повседневной жизни для каждого из нас.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C01AD-1EE1-40B8-8C57-8C4117E89FE4}"/>
              </a:ext>
            </a:extLst>
          </p:cNvPr>
          <p:cNvSpPr txBox="1"/>
          <p:nvPr/>
        </p:nvSpPr>
        <p:spPr>
          <a:xfrm>
            <a:off x="6516218" y="5157192"/>
            <a:ext cx="2689774" cy="819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Цель проекта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познакомить детей с красотой осенней природы.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47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2"/>
          <p:cNvSpPr txBox="1">
            <a:spLocks/>
          </p:cNvSpPr>
          <p:nvPr/>
        </p:nvSpPr>
        <p:spPr>
          <a:xfrm>
            <a:off x="1115616" y="116632"/>
            <a:ext cx="705678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КОПИЛКА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5292080" y="18547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10077" y="577559"/>
            <a:ext cx="6345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 НА ОБРАЗОВАТЕЛЬНЫХ САЙТАХ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289971"/>
              </p:ext>
            </p:extLst>
          </p:nvPr>
        </p:nvGraphicFramePr>
        <p:xfrm>
          <a:off x="251520" y="924912"/>
          <a:ext cx="8640960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1380">
                  <a:extLst>
                    <a:ext uri="{9D8B030D-6E8A-4147-A177-3AD203B41FA5}">
                      <a16:colId xmlns:a16="http://schemas.microsoft.com/office/drawing/2014/main" val="360978414"/>
                    </a:ext>
                  </a:extLst>
                </a:gridCol>
                <a:gridCol w="2479580">
                  <a:extLst>
                    <a:ext uri="{9D8B030D-6E8A-4147-A177-3AD203B41FA5}">
                      <a16:colId xmlns:a16="http://schemas.microsoft.com/office/drawing/2014/main" val="39308409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опыта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Ссылка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326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 сайт в сетевом образовательном сообществе 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MAAM.RU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sng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https://www.maam.ru/users/3084491</a:t>
                      </a:r>
                      <a:endParaRPr lang="ru-RU" sz="1200" b="1" u="sng" dirty="0">
                        <a:solidFill>
                          <a:srgbClr val="0563C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41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Опубликовала конспект интерактивной игры-викторины «Знатоки русского языка» на Международном образовательном портале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Маам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(2023 г.)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http://www.maam.ru/detskijsad/konspekt-interaktivno1-igry-viktoriny-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4"/>
                        </a:rPr>
                        <a:t>2/491643/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6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Опубликовала информационно-познавательный проект по профориентации «Профессия Полицейский» в сетевом издании «ФОНД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 ВЕКА»  (2023 г.)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4"/>
                        </a:rPr>
                        <a:t>https://fond21veka.ru/publication/12/2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528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Опубликовала конспект занятия по ФЭМП «Путешествие в страну математики» на Международном образовательном портале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Маам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(2023 г.)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https://disk.yandex.ru/i/8DS5u9MTU0iDXw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207632"/>
                  </a:ext>
                </a:extLst>
              </a:tr>
            </a:tbl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 flipV="1">
            <a:off x="611560" y="3767076"/>
            <a:ext cx="71997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CB6D32-787A-44D1-88EC-1B421FD8C3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30" y="3586582"/>
            <a:ext cx="2239895" cy="30827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B97F2C-109C-40FD-9EF6-9957342AFB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98" y="3586581"/>
            <a:ext cx="2239895" cy="30827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770717-9885-4DB4-8959-F1B9D7654A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7" y="3572997"/>
            <a:ext cx="2239894" cy="31683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79442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6924" y="2586935"/>
            <a:ext cx="4957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453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79511" y="1424824"/>
            <a:ext cx="82267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2123728" y="1460245"/>
            <a:ext cx="81732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 flipV="1">
            <a:off x="179511" y="3854556"/>
            <a:ext cx="75871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 flipV="1">
            <a:off x="1965250" y="3977680"/>
            <a:ext cx="81119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9166335" y="1616242"/>
            <a:ext cx="67379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88640"/>
            <a:ext cx="8424936" cy="57606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000" b="1" dirty="0">
                <a:solidFill>
                  <a:srgbClr val="5516F4"/>
                </a:solidFill>
                <a:latin typeface="Times New Roman" pitchFamily="18" charset="0"/>
                <a:cs typeface="Times New Roman" pitchFamily="18" charset="0"/>
              </a:rPr>
              <a:t>ПОРТРЕТ ПЕДАГОГИЧЕСКОГО РАБОТНИКА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5536" y="908720"/>
            <a:ext cx="8568952" cy="56166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Нозимова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Хушнуда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Абдурауфовна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воспитатель</a:t>
            </a:r>
          </a:p>
          <a:p>
            <a:pPr marL="0" indent="0">
              <a:buFont typeface="Georgia" pitchFamily="18" charset="0"/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рождения: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14.11.1999г</a:t>
            </a:r>
          </a:p>
          <a:p>
            <a:pPr marL="0" indent="0">
              <a:buFont typeface="Georgia" pitchFamily="18" charset="0"/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</a:t>
            </a:r>
          </a:p>
          <a:p>
            <a:pPr marL="0" indent="0">
              <a:buFont typeface="Georgia" pitchFamily="18" charset="0"/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</a:t>
            </a:r>
          </a:p>
          <a:p>
            <a:pPr marL="0" indent="0">
              <a:buFont typeface="Georgia" pitchFamily="18" charset="0"/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должности: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год </a:t>
            </a:r>
          </a:p>
          <a:p>
            <a:pPr marL="0" indent="0">
              <a:buFont typeface="Georgia" pitchFamily="18" charset="0"/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личный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abdusamatowa.hushnuda@yandex.ru</a:t>
            </a:r>
            <a:endParaRPr lang="en-US" sz="1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блог, сайт в  сетевых сообществах: </a:t>
            </a:r>
          </a:p>
          <a:p>
            <a:pPr marL="0" indent="0">
              <a:buNone/>
            </a:pP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https://www.maam.ru/users/3084491</a:t>
            </a:r>
            <a:endParaRPr lang="ru-RU" sz="18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 образовательной организации: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628462, Российская Федерация, Уральский федеральный округ, Ханты-Мансийский АО - Югра, г. Радужный, 6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дом 6</a:t>
            </a:r>
          </a:p>
          <a:p>
            <a:pPr marL="4572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http://rad-dou4.caduk.ru/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Georgia" pitchFamily="18" charset="0"/>
              <a:buNone/>
            </a:pP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902833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1153" y="676104"/>
            <a:ext cx="4536504" cy="46523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ОБРАЗОВАНИИ</a:t>
            </a: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467544" y="188640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5516F4"/>
                </a:solidFill>
                <a:latin typeface="Times New Roman" pitchFamily="18" charset="0"/>
                <a:cs typeface="Times New Roman" pitchFamily="18" charset="0"/>
              </a:rPr>
              <a:t>ПОРТРЕТ ПЕДАГОГИЧЕСКОГО РАБОТНИКА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699715"/>
              </p:ext>
            </p:extLst>
          </p:nvPr>
        </p:nvGraphicFramePr>
        <p:xfrm>
          <a:off x="323528" y="1232855"/>
          <a:ext cx="871296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>
                  <a:extLst>
                    <a:ext uri="{9D8B030D-6E8A-4147-A177-3AD203B41FA5}">
                      <a16:colId xmlns:a16="http://schemas.microsoft.com/office/drawing/2014/main" val="1426365828"/>
                    </a:ext>
                  </a:extLst>
                </a:gridCol>
              </a:tblGrid>
              <a:tr h="622743">
                <a:tc>
                  <a:txBody>
                    <a:bodyPr/>
                    <a:lstStyle/>
                    <a:p>
                      <a:pPr algn="just"/>
                      <a:r>
                        <a:rPr lang="ru-RU" sz="1400" b="0" u="sng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 образование, Автономное учреждение профессионального образования Ханты-Мансийского автономного округа – Югры «Ханты-Мансийский технолого-педагогический колледж» г. </a:t>
                      </a:r>
                      <a:r>
                        <a:rPr lang="ru-RU" sz="1400" b="0" u="sng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Хантый-Мансийск</a:t>
                      </a:r>
                      <a:r>
                        <a:rPr lang="ru-RU" sz="1400" b="0" u="sng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 специальности «Воспитатель дошкольного возраста.» 2019г.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699999"/>
                  </a:ext>
                </a:extLst>
              </a:tr>
              <a:tr h="62274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sng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переподготовка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Автономная некоммерческая организация дополнительного профессионального образования «Гуманитарно-технический университет» по  программе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«Инструктор по физической культуре»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2022 г.   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559885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2A35C5-3666-4E98-87EA-CB06E546A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0" y="3200375"/>
            <a:ext cx="4406203" cy="31056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DFDD6F-DF06-47DB-BD31-06738EC8E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3200375"/>
            <a:ext cx="4334578" cy="31051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53638147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145" y="683779"/>
            <a:ext cx="7056784" cy="43204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0003" y="1187835"/>
            <a:ext cx="85600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КПК – Автономная некоммерческая организация дополнительного профессионального образования «Веста» г. Сургут. Тема: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«Методика преподавания шахмат для школьников и дошкольников с использованием интернет технологий»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 часа. (Удостоверение № 860600000149 от 02.05.2023)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КПК – ООО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«Высшая школа делового администрирования» г. Екатеринбург. Тема: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«Содержание и технологии деятельности воспитателя ДОО в соответствии с федеральной образовательной программой»,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часа. (Удостоверение № 4379617059 от 13.06.2023)</a:t>
            </a:r>
          </a:p>
          <a:p>
            <a:pPr algn="just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КПК – Институт развития образования г. Ханты-Мансийск Тема: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функциональной грамотности дошкольников в условиях реализации ФГОС ДО»,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16 часа. (Удостоверение № 861666047198, 2022 )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467544" y="188640"/>
            <a:ext cx="842493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000" b="1" dirty="0">
                <a:solidFill>
                  <a:srgbClr val="5516F4"/>
                </a:solidFill>
                <a:latin typeface="Times New Roman" pitchFamily="18" charset="0"/>
                <a:cs typeface="Times New Roman" pitchFamily="18" charset="0"/>
              </a:rPr>
              <a:t>ЛИЧНЫЕ ДОСТИЖЕНИЯ ПЕДАГОГА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3A451B-091E-4C2B-8AF5-51DA2A7FA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6" y="4581127"/>
            <a:ext cx="3037825" cy="20882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5E8792-DD23-4E4F-BEBD-8C03B7C575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5991" y="3103516"/>
            <a:ext cx="2098826" cy="3037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EEC899-53FE-4EB1-A359-5ABF43D6E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79" y="4032010"/>
            <a:ext cx="2957775" cy="20882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25538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1111" y="529455"/>
            <a:ext cx="5533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ПРОФЕССИОНАЛЬНЫХ КОНКУРСАХ 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1115616" y="116632"/>
            <a:ext cx="705678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ДОСТИЖЕНИЯ ПЕДАГОГА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3528" y="1031249"/>
            <a:ext cx="78877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835696" y="2132854"/>
            <a:ext cx="64302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3175039" y="2057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322354" y="3448490"/>
            <a:ext cx="83983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5292080" y="18547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6210137" y="4107863"/>
            <a:ext cx="792689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97125"/>
              </p:ext>
            </p:extLst>
          </p:nvPr>
        </p:nvGraphicFramePr>
        <p:xfrm>
          <a:off x="323528" y="1280832"/>
          <a:ext cx="8568951" cy="5541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1842369822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4233457808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3187954421"/>
                    </a:ext>
                  </a:extLst>
                </a:gridCol>
              </a:tblGrid>
              <a:tr h="1566123"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конкурс «Моя Югра» - Номинация: </a:t>
                      </a:r>
                      <a:r>
                        <a:rPr lang="ru-RU" sz="1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Номинация: Лучшая презентация» – «Профессия инспектор ГИБДД», 2023 г.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</a:p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конкурс «Моя Югра» - Номинация: «Лучший конспект занятия» - «Знаток русского языка»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2023 г. 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конкурс «Моя Югра» - Номинация: </a:t>
                      </a:r>
                      <a:r>
                        <a:rPr lang="ru-RU" sz="1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Номинация: «Окна победы» – «День победы», 2023 г.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</a:p>
                    <a:p>
                      <a:pPr algn="ctr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085505"/>
                  </a:ext>
                </a:extLst>
              </a:tr>
              <a:tr h="3742717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950264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B5AB6B-1B7C-4610-96C1-1CE25D1829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09" y="2952268"/>
            <a:ext cx="2561197" cy="3598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81CACF-307C-40C9-AFDB-EE1EF5EC01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9" y="2948142"/>
            <a:ext cx="2561197" cy="3641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ACC4A2-467D-4FF8-853A-CC5BA1326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879" y="2899898"/>
            <a:ext cx="2578832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8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1111" y="529455"/>
            <a:ext cx="5533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ПРОФЕССИОНАЛЬНЫХ КОНКУРСАХ 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1115616" y="116632"/>
            <a:ext cx="705678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Arial" pitchFamily="34" charset="0"/>
              <a:buNone/>
            </a:pPr>
            <a:r>
              <a:rPr lang="ru-RU" sz="20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ДОСТИЖЕНИЯ ПЕДАГОГА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3528" y="1031249"/>
            <a:ext cx="78877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835696" y="2132854"/>
            <a:ext cx="64302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3175039" y="2057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322354" y="3448490"/>
            <a:ext cx="839836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5292080" y="18547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6210137" y="4107863"/>
            <a:ext cx="792689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217680"/>
              </p:ext>
            </p:extLst>
          </p:nvPr>
        </p:nvGraphicFramePr>
        <p:xfrm>
          <a:off x="323528" y="1054108"/>
          <a:ext cx="8568951" cy="5754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1842369822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4233457808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3187954421"/>
                    </a:ext>
                  </a:extLst>
                </a:gridCol>
              </a:tblGrid>
              <a:tr h="156612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конкурс «Твори! Участвуй! Побеждай!»- Номинация: Лучший конспект занятий – «Один, много, мало.», 2023 г.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место)</a:t>
                      </a:r>
                    </a:p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конкурс видеоматериалов направленный на формирование профилактики экстремизма и неонацизма в номинации «Радужный – территория дружбы",   2022 г.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 место)</a:t>
                      </a:r>
                    </a:p>
                    <a:p>
                      <a:pPr algn="ctr"/>
                      <a:endParaRPr lang="ru-RU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педагогический конкурс «Мое лучшее мероприятие» - Номинация: Лучший конспект занятия - «информационно-познавательный проект по профориентации профессия «Полицейский»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2023 г.</a:t>
                      </a:r>
                    </a:p>
                    <a:p>
                      <a:pPr algn="ctr"/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(Участник) 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085505"/>
                  </a:ext>
                </a:extLst>
              </a:tr>
              <a:tr h="3742717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950264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03838B-DCF3-4768-BF3E-43CC1031E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37" y="2669971"/>
            <a:ext cx="2560328" cy="3611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40C38F-451E-4FD9-8951-F81A729CB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129" y="3037833"/>
            <a:ext cx="2597653" cy="36113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07C351-F971-44E3-808D-AB80CF880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33" y="2695014"/>
            <a:ext cx="2584928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34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755576" y="116632"/>
            <a:ext cx="7056784" cy="43204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0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4675" y="620688"/>
            <a:ext cx="607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КОНКУРСАХ 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79511" y="1424824"/>
            <a:ext cx="82267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2123728" y="1460245"/>
            <a:ext cx="81732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 flipV="1">
            <a:off x="179511" y="3854556"/>
            <a:ext cx="75871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 flipV="1">
            <a:off x="1965250" y="3977680"/>
            <a:ext cx="81119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 flipV="1">
            <a:off x="4791085" y="1292716"/>
            <a:ext cx="68023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9166335" y="1616242"/>
            <a:ext cx="67379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 flipV="1">
            <a:off x="5178979" y="4065188"/>
            <a:ext cx="84035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 flipV="1">
            <a:off x="8673693" y="3838531"/>
            <a:ext cx="72066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504798"/>
              </p:ext>
            </p:extLst>
          </p:nvPr>
        </p:nvGraphicFramePr>
        <p:xfrm>
          <a:off x="251520" y="1213438"/>
          <a:ext cx="8568951" cy="493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1425553534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3021096419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4004713870"/>
                    </a:ext>
                  </a:extLst>
                </a:gridCol>
              </a:tblGrid>
              <a:tr h="1108792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детских рисунков на уровне МАДОУ Номинация: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«Безопасный труд глазами детей». 2023 г.</a:t>
                      </a:r>
                    </a:p>
                    <a:p>
                      <a:pPr algn="ctr"/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место)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детских рисунков на уровне МАДОУ Номинация: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«Безопасный труд глазами детей». 2023 г.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(Участник)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Конкурс детских рисунков на уровне МАДОУ Номинация: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«Безопасный труд глазами детей». 2023 г.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(Участник)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21940"/>
                  </a:ext>
                </a:extLst>
              </a:tr>
              <a:tr h="38246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308718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34BB46-503F-430A-B85F-9155D204F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27" y="2420888"/>
            <a:ext cx="2557200" cy="36167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46757C-0C92-4ABE-8A4A-5E9FF3FE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5" y="2420889"/>
            <a:ext cx="2557200" cy="36167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B90F762-1000-473F-B1DD-1B51E50C4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30" y="2420888"/>
            <a:ext cx="2557201" cy="36167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49195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755576" y="116632"/>
            <a:ext cx="7056784" cy="43204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0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4675" y="620688"/>
            <a:ext cx="607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КОНКУРСАХ 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79511" y="1424824"/>
            <a:ext cx="82267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2123728" y="1460245"/>
            <a:ext cx="81732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 flipV="1">
            <a:off x="179511" y="3854556"/>
            <a:ext cx="75871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 flipV="1">
            <a:off x="1965250" y="3977680"/>
            <a:ext cx="81119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 flipV="1">
            <a:off x="4791085" y="1292716"/>
            <a:ext cx="68023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9166335" y="1616242"/>
            <a:ext cx="67379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 flipV="1">
            <a:off x="5178979" y="4065188"/>
            <a:ext cx="84035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 flipV="1">
            <a:off x="8673693" y="3838531"/>
            <a:ext cx="72066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1213438"/>
          <a:ext cx="8568951" cy="5013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1425553534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3021096419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4004713870"/>
                    </a:ext>
                  </a:extLst>
                </a:gridCol>
              </a:tblGrid>
              <a:tr h="1108792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конкурс «Моя Югра» Номинация: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«Каждый день лета как праздник». Название работы: Выразительное чтение «День защиты детей», 2023 г.</a:t>
                      </a:r>
                    </a:p>
                    <a:p>
                      <a:pPr algn="ctr"/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конкурс «Моя Югра» Номинация: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«Каждый день лета как праздник». Название работы: Выразительное чтение «День защиты детей», 2023 г.</a:t>
                      </a:r>
                    </a:p>
                    <a:p>
                      <a:pPr algn="ctr"/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конкурс «Моя Югра» Номинация: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«Букет для мамы». Название работы: «Букет любимой мамочке», 2023 г.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21940"/>
                  </a:ext>
                </a:extLst>
              </a:tr>
              <a:tr h="38246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308718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74E0CA-ED8B-49FD-87D5-E2370A730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90" y="2478396"/>
            <a:ext cx="2585029" cy="36396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7F0A22-27CF-42F8-8441-4EA142AC1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33" y="2492896"/>
            <a:ext cx="2609314" cy="36640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453A51-5093-4D10-AC34-02929E5233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95" y="2478396"/>
            <a:ext cx="2611998" cy="36881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99662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755576" y="116632"/>
            <a:ext cx="7056784" cy="43204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000" b="1" dirty="0">
                <a:solidFill>
                  <a:srgbClr val="5516F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4675" y="620688"/>
            <a:ext cx="607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 КОНКУРСАХ 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179511" y="1424824"/>
            <a:ext cx="82267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2123728" y="1460245"/>
            <a:ext cx="81732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 flipV="1">
            <a:off x="179511" y="3854556"/>
            <a:ext cx="75871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 flipV="1">
            <a:off x="1965250" y="3977680"/>
            <a:ext cx="81119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 flipV="1">
            <a:off x="4791085" y="1292716"/>
            <a:ext cx="68023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9166335" y="1616242"/>
            <a:ext cx="67379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 flipV="1">
            <a:off x="5178979" y="4065188"/>
            <a:ext cx="84035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 flipV="1">
            <a:off x="8673693" y="3838531"/>
            <a:ext cx="72066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909453"/>
              </p:ext>
            </p:extLst>
          </p:nvPr>
        </p:nvGraphicFramePr>
        <p:xfrm>
          <a:off x="251520" y="1213438"/>
          <a:ext cx="8568951" cy="493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1425553534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3021096419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4004713870"/>
                    </a:ext>
                  </a:extLst>
                </a:gridCol>
              </a:tblGrid>
              <a:tr h="1108792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конкурс «Моя Югра» Номинация: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«Зимний пейзаж». Название работы: «Зимний двор» 2022 г.</a:t>
                      </a:r>
                    </a:p>
                    <a:p>
                      <a:pPr algn="ctr"/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конкурс «Моя Югра» Номинация: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«Подвиг Ленинграда». Название работы: Выразительное чтение, 2023 г.</a:t>
                      </a:r>
                    </a:p>
                    <a:p>
                      <a:pPr algn="ctr"/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конкурс «Моя Югра» Номинация: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«Лучшая открытка для мамы». Название работы: «Поздравляю мама!», 2023 г.</a:t>
                      </a:r>
                    </a:p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место)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21940"/>
                  </a:ext>
                </a:extLst>
              </a:tr>
              <a:tr h="38246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308718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3B1F08-D791-4F0A-A196-958AC98D0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1" y="2564904"/>
            <a:ext cx="2499865" cy="3537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94C082-2F93-47B2-A588-5B4A19141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83" y="2544713"/>
            <a:ext cx="2499864" cy="34933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88AD1-FB9F-4BD1-8B74-F5D611163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67" y="2544713"/>
            <a:ext cx="2484065" cy="347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453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5082</TotalTime>
  <Words>1568</Words>
  <Application>Microsoft Office PowerPoint</Application>
  <PresentationFormat>Экран (4:3)</PresentationFormat>
  <Paragraphs>136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</dc:creator>
  <cp:lastModifiedBy>Admin</cp:lastModifiedBy>
  <cp:revision>442</cp:revision>
  <dcterms:created xsi:type="dcterms:W3CDTF">2015-04-04T08:35:54Z</dcterms:created>
  <dcterms:modified xsi:type="dcterms:W3CDTF">2023-12-06T15:39:08Z</dcterms:modified>
</cp:coreProperties>
</file>