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Old Standard TT"/>
      <p:regular r:id="rId31"/>
      <p:bold r:id="rId32"/>
      <p: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ldStandardTT-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ldStandardTT-italic.fntdata"/><Relationship Id="rId10" Type="http://schemas.openxmlformats.org/officeDocument/2006/relationships/slide" Target="slides/slide5.xml"/><Relationship Id="rId32" Type="http://schemas.openxmlformats.org/officeDocument/2006/relationships/font" Target="fonts/OldStandardTT-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90357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9035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a13d7e413b_1_6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a13d7e413b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a13d7e413b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a13d7e413b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a3d652096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a3d652096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a3d652096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a3d652096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a3d652096b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a3d652096b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a3d652096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a3d652096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a3d652096b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a3d652096b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a3d652096b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a3d652096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a3d652096b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a3d652096b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a3d652096b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a3d652096b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6f90357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6f9035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a3d652096b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a3d652096b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a3d652096b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a3d652096b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a3d652096b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a3d652096b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c6f90357f_0_4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c6f90357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a3d652096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a3d652096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a3d65209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a3d65209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c6f90357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c6f90357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c6f90357f_0_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c6f90357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a13d7e413b_1_1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a13d7e413b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a13d7e413b_1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a13d7e413b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c6f90357f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c6f90357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a13d7e413b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a13d7e413b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c6f90357f_0_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c6f90357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1.jpg"/><Relationship Id="rId5"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hyperlink" Target="https://www.nektonnasos.ru" TargetMode="External"/><Relationship Id="rId4" Type="http://schemas.openxmlformats.org/officeDocument/2006/relationships/hyperlink" Target="https://makipa.ru" TargetMode="External"/><Relationship Id="rId5" Type="http://schemas.openxmlformats.org/officeDocument/2006/relationships/hyperlink" Target="https://oilpump.r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07125" y="2098075"/>
            <a:ext cx="8118600" cy="152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sz="2800"/>
              <a:t>Исследовательская работа по дисциплине “Теоретические основы теплотехники” </a:t>
            </a:r>
            <a:endParaRPr sz="2800"/>
          </a:p>
          <a:p>
            <a:pPr indent="0" lvl="0" marL="0" rtl="0" algn="ctr">
              <a:spcBef>
                <a:spcPts val="0"/>
              </a:spcBef>
              <a:spcAft>
                <a:spcPts val="0"/>
              </a:spcAft>
              <a:buNone/>
            </a:pPr>
            <a:r>
              <a:rPr lang="ru" sz="2800"/>
              <a:t>на тему:</a:t>
            </a:r>
            <a:endParaRPr sz="2800"/>
          </a:p>
          <a:p>
            <a:pPr indent="0" lvl="0" marL="0" rtl="0" algn="ctr">
              <a:spcBef>
                <a:spcPts val="0"/>
              </a:spcBef>
              <a:spcAft>
                <a:spcPts val="0"/>
              </a:spcAft>
              <a:buNone/>
            </a:pPr>
            <a:r>
              <a:rPr lang="ru" sz="2800"/>
              <a:t>“Питательные насосы”</a:t>
            </a:r>
            <a:endParaRPr sz="2800"/>
          </a:p>
        </p:txBody>
      </p:sp>
      <p:sp>
        <p:nvSpPr>
          <p:cNvPr id="60" name="Google Shape;60;p13"/>
          <p:cNvSpPr txBox="1"/>
          <p:nvPr>
            <p:ph idx="1" type="subTitle"/>
          </p:nvPr>
        </p:nvSpPr>
        <p:spPr>
          <a:xfrm>
            <a:off x="5268025" y="3620875"/>
            <a:ext cx="3428700" cy="7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600">
                <a:solidFill>
                  <a:schemeClr val="accent1"/>
                </a:solidFill>
              </a:rPr>
              <a:t>Выполнил студент группы 2ТС-1:</a:t>
            </a:r>
            <a:endParaRPr sz="1600">
              <a:solidFill>
                <a:schemeClr val="accent1"/>
              </a:solidFill>
            </a:endParaRPr>
          </a:p>
          <a:p>
            <a:pPr indent="0" lvl="0" marL="0" rtl="0" algn="l">
              <a:spcBef>
                <a:spcPts val="0"/>
              </a:spcBef>
              <a:spcAft>
                <a:spcPts val="0"/>
              </a:spcAft>
              <a:buNone/>
            </a:pPr>
            <a:r>
              <a:rPr lang="ru" sz="1600">
                <a:solidFill>
                  <a:schemeClr val="accent1"/>
                </a:solidFill>
              </a:rPr>
              <a:t>Надербаева Гулия Гилмановна</a:t>
            </a:r>
            <a:endParaRPr sz="1600">
              <a:solidFill>
                <a:schemeClr val="accent1"/>
              </a:solidFill>
            </a:endParaRPr>
          </a:p>
          <a:p>
            <a:pPr indent="0" lvl="0" marL="0" rtl="0" algn="l">
              <a:spcBef>
                <a:spcPts val="0"/>
              </a:spcBef>
              <a:spcAft>
                <a:spcPts val="0"/>
              </a:spcAft>
              <a:buNone/>
            </a:pPr>
            <a:r>
              <a:rPr lang="ru" sz="1600">
                <a:solidFill>
                  <a:schemeClr val="accent1"/>
                </a:solidFill>
              </a:rPr>
              <a:t>Руководитель: Валеева З.А</a:t>
            </a:r>
            <a:endParaRPr sz="1600">
              <a:solidFill>
                <a:schemeClr val="accent1"/>
              </a:solidFill>
            </a:endParaRPr>
          </a:p>
        </p:txBody>
      </p:sp>
      <p:sp>
        <p:nvSpPr>
          <p:cNvPr id="61" name="Google Shape;61;p13"/>
          <p:cNvSpPr txBox="1"/>
          <p:nvPr/>
        </p:nvSpPr>
        <p:spPr>
          <a:xfrm>
            <a:off x="1260800" y="272225"/>
            <a:ext cx="64185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700">
                <a:solidFill>
                  <a:schemeClr val="dk1"/>
                </a:solidFill>
                <a:latin typeface="Old Standard TT"/>
                <a:ea typeface="Old Standard TT"/>
                <a:cs typeface="Old Standard TT"/>
                <a:sym typeface="Old Standard TT"/>
              </a:rPr>
              <a:t>Министерство образования и науки Республики Башкортостан</a:t>
            </a:r>
            <a:endParaRPr sz="1700">
              <a:solidFill>
                <a:schemeClr val="dk1"/>
              </a:solidFill>
              <a:latin typeface="Old Standard TT"/>
              <a:ea typeface="Old Standard TT"/>
              <a:cs typeface="Old Standard TT"/>
              <a:sym typeface="Old Standard TT"/>
            </a:endParaRPr>
          </a:p>
          <a:p>
            <a:pPr indent="0" lvl="0" marL="0" rtl="0" algn="ctr">
              <a:spcBef>
                <a:spcPts val="0"/>
              </a:spcBef>
              <a:spcAft>
                <a:spcPts val="0"/>
              </a:spcAft>
              <a:buNone/>
            </a:pPr>
            <a:r>
              <a:rPr lang="ru" sz="1700">
                <a:solidFill>
                  <a:schemeClr val="dk1"/>
                </a:solidFill>
                <a:latin typeface="Old Standard TT"/>
                <a:ea typeface="Old Standard TT"/>
                <a:cs typeface="Old Standard TT"/>
                <a:sym typeface="Old Standard TT"/>
              </a:rPr>
              <a:t>ГАПОУ Уфимский топливно-энергетический колледж</a:t>
            </a:r>
            <a:endParaRPr sz="17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800">
              <a:solidFill>
                <a:schemeClr val="dk1"/>
              </a:solidFill>
              <a:latin typeface="Old Standard TT"/>
              <a:ea typeface="Old Standard TT"/>
              <a:cs typeface="Old Standard TT"/>
              <a:sym typeface="Old Standard TT"/>
            </a:endParaRPr>
          </a:p>
        </p:txBody>
      </p:sp>
      <p:sp>
        <p:nvSpPr>
          <p:cNvPr id="62" name="Google Shape;62;p13"/>
          <p:cNvSpPr txBox="1"/>
          <p:nvPr/>
        </p:nvSpPr>
        <p:spPr>
          <a:xfrm>
            <a:off x="6203725" y="1260800"/>
            <a:ext cx="2493000" cy="3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700">
                <a:solidFill>
                  <a:schemeClr val="dk1"/>
                </a:solidFill>
                <a:latin typeface="Times New Roman"/>
                <a:ea typeface="Times New Roman"/>
                <a:cs typeface="Times New Roman"/>
                <a:sym typeface="Times New Roman"/>
              </a:rPr>
              <a:t>Специальность:13.02.02</a:t>
            </a:r>
            <a:endParaRPr sz="2100">
              <a:solidFill>
                <a:schemeClr val="dk1"/>
              </a:solidFill>
              <a:latin typeface="Old Standard TT"/>
              <a:ea typeface="Old Standard TT"/>
              <a:cs typeface="Old Standard TT"/>
              <a:sym typeface="Old Standard TT"/>
            </a:endParaRPr>
          </a:p>
        </p:txBody>
      </p:sp>
      <p:sp>
        <p:nvSpPr>
          <p:cNvPr id="63" name="Google Shape;63;p13"/>
          <p:cNvSpPr txBox="1"/>
          <p:nvPr/>
        </p:nvSpPr>
        <p:spPr>
          <a:xfrm>
            <a:off x="4070175" y="4548450"/>
            <a:ext cx="1192500" cy="3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600">
                <a:solidFill>
                  <a:schemeClr val="lt1"/>
                </a:solidFill>
                <a:latin typeface="Old Standard TT"/>
                <a:ea typeface="Old Standard TT"/>
                <a:cs typeface="Old Standard TT"/>
                <a:sym typeface="Old Standard TT"/>
              </a:rPr>
              <a:t>Уфа 2023</a:t>
            </a:r>
            <a:endParaRPr sz="1600">
              <a:solidFill>
                <a:schemeClr val="lt1"/>
              </a:solidFill>
              <a:latin typeface="Old Standard TT"/>
              <a:ea typeface="Old Standard TT"/>
              <a:cs typeface="Old Standard TT"/>
              <a:sym typeface="Old Standard T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270250"/>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3200"/>
              <a:t>Принцип работы</a:t>
            </a:r>
            <a:endParaRPr sz="3200"/>
          </a:p>
        </p:txBody>
      </p:sp>
      <p:sp>
        <p:nvSpPr>
          <p:cNvPr id="123" name="Google Shape;123;p22"/>
          <p:cNvSpPr txBox="1"/>
          <p:nvPr>
            <p:ph idx="1" type="body"/>
          </p:nvPr>
        </p:nvSpPr>
        <p:spPr>
          <a:xfrm>
            <a:off x="311700" y="955725"/>
            <a:ext cx="3999900" cy="1773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ru" sz="1800">
                <a:solidFill>
                  <a:srgbClr val="212529"/>
                </a:solidFill>
                <a:highlight>
                  <a:schemeClr val="accent1"/>
                </a:highlight>
              </a:rPr>
              <a:t>Надежная работа питательного насоса обеспечивается правильным и своевременным обслуживанием. От исправности и надежности такого оборудования зависит безаварийная работа паровых котлов.</a:t>
            </a:r>
            <a:endParaRPr sz="2100">
              <a:highlight>
                <a:schemeClr val="accent1"/>
              </a:highlight>
            </a:endParaRPr>
          </a:p>
          <a:p>
            <a:pPr indent="0" lvl="0" marL="457200" rtl="0" algn="l">
              <a:spcBef>
                <a:spcPts val="1600"/>
              </a:spcBef>
              <a:spcAft>
                <a:spcPts val="1600"/>
              </a:spcAft>
              <a:buNone/>
            </a:pPr>
            <a:r>
              <a:t/>
            </a:r>
            <a:endParaRPr sz="1600"/>
          </a:p>
        </p:txBody>
      </p:sp>
      <p:pic>
        <p:nvPicPr>
          <p:cNvPr id="124" name="Google Shape;124;p22"/>
          <p:cNvPicPr preferRelativeResize="0"/>
          <p:nvPr/>
        </p:nvPicPr>
        <p:blipFill>
          <a:blip r:embed="rId3">
            <a:alphaModFix/>
          </a:blip>
          <a:stretch>
            <a:fillRect/>
          </a:stretch>
        </p:blipFill>
        <p:spPr>
          <a:xfrm>
            <a:off x="311700" y="2869475"/>
            <a:ext cx="3240527" cy="2133675"/>
          </a:xfrm>
          <a:prstGeom prst="rect">
            <a:avLst/>
          </a:prstGeom>
          <a:noFill/>
          <a:ln>
            <a:noFill/>
          </a:ln>
        </p:spPr>
      </p:pic>
      <p:sp>
        <p:nvSpPr>
          <p:cNvPr id="125" name="Google Shape;125;p22"/>
          <p:cNvSpPr txBox="1"/>
          <p:nvPr/>
        </p:nvSpPr>
        <p:spPr>
          <a:xfrm>
            <a:off x="4660400" y="2356150"/>
            <a:ext cx="3999900" cy="264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800">
                <a:solidFill>
                  <a:srgbClr val="212529"/>
                </a:solidFill>
                <a:highlight>
                  <a:schemeClr val="accent1"/>
                </a:highlight>
                <a:latin typeface="Old Standard TT"/>
                <a:ea typeface="Old Standard TT"/>
                <a:cs typeface="Old Standard TT"/>
                <a:sym typeface="Old Standard TT"/>
              </a:rPr>
              <a:t>Остановка и прекращение работы питательного насоса может привести не только к отключению другого оборудования станции, но и к повреждению котельного агрегата. Поэтому оборудование этого типа должно обеспечивать выполнения требований высокой надежности.</a:t>
            </a:r>
            <a:endParaRPr sz="2100">
              <a:solidFill>
                <a:schemeClr val="dk1"/>
              </a:solidFill>
              <a:highlight>
                <a:schemeClr val="accent1"/>
              </a:highlight>
              <a:latin typeface="Old Standard TT"/>
              <a:ea typeface="Old Standard TT"/>
              <a:cs typeface="Old Standard TT"/>
              <a:sym typeface="Old Standard TT"/>
            </a:endParaRPr>
          </a:p>
        </p:txBody>
      </p:sp>
      <p:pic>
        <p:nvPicPr>
          <p:cNvPr id="126" name="Google Shape;126;p22"/>
          <p:cNvPicPr preferRelativeResize="0"/>
          <p:nvPr/>
        </p:nvPicPr>
        <p:blipFill>
          <a:blip r:embed="rId4">
            <a:alphaModFix/>
          </a:blip>
          <a:stretch>
            <a:fillRect/>
          </a:stretch>
        </p:blipFill>
        <p:spPr>
          <a:xfrm>
            <a:off x="5124579" y="342525"/>
            <a:ext cx="3071549" cy="2015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3"/>
          <p:cNvPicPr preferRelativeResize="0"/>
          <p:nvPr/>
        </p:nvPicPr>
        <p:blipFill>
          <a:blip r:embed="rId3">
            <a:alphaModFix amt="20000"/>
          </a:blip>
          <a:stretch>
            <a:fillRect/>
          </a:stretch>
        </p:blipFill>
        <p:spPr>
          <a:xfrm>
            <a:off x="0" y="0"/>
            <a:ext cx="9143999" cy="5728925"/>
          </a:xfrm>
          <a:prstGeom prst="rect">
            <a:avLst/>
          </a:prstGeom>
          <a:noFill/>
          <a:ln>
            <a:noFill/>
          </a:ln>
        </p:spPr>
      </p:pic>
      <p:sp>
        <p:nvSpPr>
          <p:cNvPr id="132" name="Google Shape;132;p23"/>
          <p:cNvSpPr txBox="1"/>
          <p:nvPr>
            <p:ph type="title"/>
          </p:nvPr>
        </p:nvSpPr>
        <p:spPr>
          <a:xfrm>
            <a:off x="512700" y="255100"/>
            <a:ext cx="8118600" cy="80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ru" sz="3900"/>
              <a:t>Требования к питательным насосам</a:t>
            </a:r>
            <a:endParaRPr sz="3900"/>
          </a:p>
        </p:txBody>
      </p:sp>
      <p:sp>
        <p:nvSpPr>
          <p:cNvPr id="133" name="Google Shape;133;p23"/>
          <p:cNvSpPr txBox="1"/>
          <p:nvPr/>
        </p:nvSpPr>
        <p:spPr>
          <a:xfrm>
            <a:off x="3118600" y="2571750"/>
            <a:ext cx="6686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latin typeface="Old Standard TT"/>
              <a:ea typeface="Old Standard TT"/>
              <a:cs typeface="Old Standard TT"/>
              <a:sym typeface="Old Standard TT"/>
            </a:endParaRPr>
          </a:p>
        </p:txBody>
      </p:sp>
      <p:sp>
        <p:nvSpPr>
          <p:cNvPr id="134" name="Google Shape;134;p23"/>
          <p:cNvSpPr txBox="1"/>
          <p:nvPr/>
        </p:nvSpPr>
        <p:spPr>
          <a:xfrm>
            <a:off x="512625" y="1163750"/>
            <a:ext cx="8118600" cy="3384900"/>
          </a:xfrm>
          <a:prstGeom prst="rect">
            <a:avLst/>
          </a:prstGeom>
          <a:noFill/>
          <a:ln>
            <a:noFill/>
          </a:ln>
        </p:spPr>
        <p:txBody>
          <a:bodyPr anchorCtr="0" anchor="t" bIns="91425" lIns="91425" spcFirstLastPara="1" rIns="91425" wrap="square" tIns="91425">
            <a:noAutofit/>
          </a:bodyPr>
          <a:lstStyle/>
          <a:p>
            <a:pPr indent="190500" lvl="0" marL="0" rtl="0" algn="just">
              <a:lnSpc>
                <a:spcPct val="100000"/>
              </a:lnSpc>
              <a:spcBef>
                <a:spcPts val="0"/>
              </a:spcBef>
              <a:spcAft>
                <a:spcPts val="0"/>
              </a:spcAft>
              <a:buClr>
                <a:schemeClr val="dk1"/>
              </a:buClr>
              <a:buSzPts val="1100"/>
              <a:buFont typeface="Arial"/>
              <a:buNone/>
            </a:pPr>
            <a:r>
              <a:rPr lang="ru" sz="1600">
                <a:solidFill>
                  <a:schemeClr val="accent1"/>
                </a:solidFill>
                <a:latin typeface="Old Standard TT"/>
                <a:ea typeface="Old Standard TT"/>
                <a:cs typeface="Old Standard TT"/>
                <a:sym typeface="Old Standard TT"/>
              </a:rPr>
              <a:t>Питательные насосы для котлов должны соответствовать ряду специфических требований:</a:t>
            </a:r>
            <a:endParaRPr sz="1600">
              <a:solidFill>
                <a:schemeClr val="accent1"/>
              </a:solidFill>
              <a:latin typeface="Old Standard TT"/>
              <a:ea typeface="Old Standard TT"/>
              <a:cs typeface="Old Standard TT"/>
              <a:sym typeface="Old Standard TT"/>
            </a:endParaRPr>
          </a:p>
          <a:p>
            <a:pPr indent="190500" lvl="0" marL="0" rtl="0" algn="just">
              <a:lnSpc>
                <a:spcPct val="100000"/>
              </a:lnSpc>
              <a:spcBef>
                <a:spcPts val="1200"/>
              </a:spcBef>
              <a:spcAft>
                <a:spcPts val="0"/>
              </a:spcAft>
              <a:buClr>
                <a:schemeClr val="dk1"/>
              </a:buClr>
              <a:buSzPts val="1100"/>
              <a:buFont typeface="Arial"/>
              <a:buNone/>
            </a:pPr>
            <a:r>
              <a:rPr b="1" lang="ru" sz="1600">
                <a:solidFill>
                  <a:schemeClr val="accent1"/>
                </a:solidFill>
                <a:latin typeface="Old Standard TT"/>
                <a:ea typeface="Old Standard TT"/>
                <a:cs typeface="Old Standard TT"/>
                <a:sym typeface="Old Standard TT"/>
              </a:rPr>
              <a:t>1</a:t>
            </a:r>
            <a:r>
              <a:rPr lang="ru" sz="1600">
                <a:solidFill>
                  <a:schemeClr val="accent1"/>
                </a:solidFill>
                <a:latin typeface="Old Standard TT"/>
                <a:ea typeface="Old Standard TT"/>
                <a:cs typeface="Old Standard TT"/>
                <a:sym typeface="Old Standard TT"/>
              </a:rPr>
              <a:t>. Конструкция насоса должна иметь внешнюю и внутреннюю герметичность и допускать температурное расширение при переменной температуре перекачиваемой жидкости.</a:t>
            </a:r>
            <a:endParaRPr sz="1600">
              <a:solidFill>
                <a:schemeClr val="accent1"/>
              </a:solidFill>
              <a:latin typeface="Old Standard TT"/>
              <a:ea typeface="Old Standard TT"/>
              <a:cs typeface="Old Standard TT"/>
              <a:sym typeface="Old Standard TT"/>
            </a:endParaRPr>
          </a:p>
          <a:p>
            <a:pPr indent="190500" lvl="0" marL="0" rtl="0" algn="just">
              <a:lnSpc>
                <a:spcPct val="100000"/>
              </a:lnSpc>
              <a:spcBef>
                <a:spcPts val="1200"/>
              </a:spcBef>
              <a:spcAft>
                <a:spcPts val="0"/>
              </a:spcAft>
              <a:buClr>
                <a:schemeClr val="dk1"/>
              </a:buClr>
              <a:buSzPts val="1100"/>
              <a:buFont typeface="Arial"/>
              <a:buNone/>
            </a:pPr>
            <a:r>
              <a:rPr b="1" lang="ru" sz="1600">
                <a:solidFill>
                  <a:schemeClr val="accent1"/>
                </a:solidFill>
                <a:latin typeface="Old Standard TT"/>
                <a:ea typeface="Old Standard TT"/>
                <a:cs typeface="Old Standard TT"/>
                <a:sym typeface="Old Standard TT"/>
              </a:rPr>
              <a:t>2</a:t>
            </a:r>
            <a:r>
              <a:rPr lang="ru" sz="1600">
                <a:solidFill>
                  <a:schemeClr val="accent1"/>
                </a:solidFill>
                <a:latin typeface="Old Standard TT"/>
                <a:ea typeface="Old Standard TT"/>
                <a:cs typeface="Old Standard TT"/>
                <a:sym typeface="Old Standard TT"/>
              </a:rPr>
              <a:t>. Насос питательной воды должен быть динамически устойчивым во всем диапазоне рабочих режимов.</a:t>
            </a:r>
            <a:endParaRPr sz="1600">
              <a:solidFill>
                <a:schemeClr val="accent1"/>
              </a:solidFill>
              <a:latin typeface="Old Standard TT"/>
              <a:ea typeface="Old Standard TT"/>
              <a:cs typeface="Old Standard TT"/>
              <a:sym typeface="Old Standard TT"/>
            </a:endParaRPr>
          </a:p>
          <a:p>
            <a:pPr indent="190500" lvl="0" marL="0" rtl="0" algn="just">
              <a:lnSpc>
                <a:spcPct val="100000"/>
              </a:lnSpc>
              <a:spcBef>
                <a:spcPts val="1200"/>
              </a:spcBef>
              <a:spcAft>
                <a:spcPts val="0"/>
              </a:spcAft>
              <a:buClr>
                <a:schemeClr val="dk1"/>
              </a:buClr>
              <a:buSzPts val="1100"/>
              <a:buFont typeface="Arial"/>
              <a:buNone/>
            </a:pPr>
            <a:r>
              <a:rPr b="1" lang="ru" sz="1600">
                <a:solidFill>
                  <a:schemeClr val="accent1"/>
                </a:solidFill>
                <a:latin typeface="Old Standard TT"/>
                <a:ea typeface="Old Standard TT"/>
                <a:cs typeface="Old Standard TT"/>
                <a:sym typeface="Old Standard TT"/>
              </a:rPr>
              <a:t>3</a:t>
            </a:r>
            <a:r>
              <a:rPr lang="ru" sz="1600">
                <a:solidFill>
                  <a:schemeClr val="accent1"/>
                </a:solidFill>
                <a:latin typeface="Old Standard TT"/>
                <a:ea typeface="Old Standard TT"/>
                <a:cs typeface="Old Standard TT"/>
                <a:sym typeface="Old Standard TT"/>
              </a:rPr>
              <a:t>. Насосы должны работать надежно и длительно без заметного снижения параметров и замены основных деталей и узлов.</a:t>
            </a:r>
            <a:endParaRPr sz="1600">
              <a:solidFill>
                <a:schemeClr val="accent1"/>
              </a:solidFill>
              <a:latin typeface="Old Standard TT"/>
              <a:ea typeface="Old Standard TT"/>
              <a:cs typeface="Old Standard TT"/>
              <a:sym typeface="Old Standard TT"/>
            </a:endParaRPr>
          </a:p>
          <a:p>
            <a:pPr indent="190500" lvl="0" marL="0" rtl="0" algn="just">
              <a:lnSpc>
                <a:spcPct val="100000"/>
              </a:lnSpc>
              <a:spcBef>
                <a:spcPts val="1200"/>
              </a:spcBef>
              <a:spcAft>
                <a:spcPts val="1200"/>
              </a:spcAft>
              <a:buNone/>
            </a:pPr>
            <a:r>
              <a:rPr b="1" lang="ru" sz="1600">
                <a:solidFill>
                  <a:schemeClr val="accent1"/>
                </a:solidFill>
                <a:latin typeface="Old Standard TT"/>
                <a:ea typeface="Old Standard TT"/>
                <a:cs typeface="Old Standard TT"/>
                <a:sym typeface="Old Standard TT"/>
              </a:rPr>
              <a:t>4</a:t>
            </a:r>
            <a:r>
              <a:rPr lang="ru" sz="1600">
                <a:solidFill>
                  <a:schemeClr val="accent1"/>
                </a:solidFill>
                <a:latin typeface="Old Standard TT"/>
                <a:ea typeface="Old Standard TT"/>
                <a:cs typeface="Old Standard TT"/>
                <a:sym typeface="Old Standard TT"/>
              </a:rPr>
              <a:t>. Для устойчивой работы в системе, особенно при параллельном включении в систему, насосы должны иметь стабильную форму напорной характеристики в интервале подач от 30% до номинальной.</a:t>
            </a:r>
            <a:endParaRPr sz="1600">
              <a:solidFill>
                <a:schemeClr val="accent1"/>
              </a:solidFill>
              <a:latin typeface="Old Standard TT"/>
              <a:ea typeface="Old Standard TT"/>
              <a:cs typeface="Old Standard TT"/>
              <a:sym typeface="Old Standard T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490200" y="225200"/>
            <a:ext cx="4081800" cy="270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ru" sz="4000">
                <a:solidFill>
                  <a:schemeClr val="dk1"/>
                </a:solidFill>
                <a:highlight>
                  <a:schemeClr val="lt2"/>
                </a:highlight>
              </a:rPr>
              <a:t>Условное обозначение питательного насоса</a:t>
            </a:r>
            <a:endParaRPr/>
          </a:p>
        </p:txBody>
      </p:sp>
      <p:sp>
        <p:nvSpPr>
          <p:cNvPr id="140" name="Google Shape;140;p24"/>
          <p:cNvSpPr txBox="1"/>
          <p:nvPr/>
        </p:nvSpPr>
        <p:spPr>
          <a:xfrm>
            <a:off x="4572000" y="501100"/>
            <a:ext cx="3979200" cy="397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ru" sz="1800">
                <a:solidFill>
                  <a:schemeClr val="dk1"/>
                </a:solidFill>
                <a:highlight>
                  <a:schemeClr val="lt2"/>
                </a:highlight>
                <a:latin typeface="Old Standard TT"/>
                <a:ea typeface="Old Standard TT"/>
                <a:cs typeface="Old Standard TT"/>
                <a:sym typeface="Old Standard TT"/>
              </a:rPr>
              <a:t>Для консольного типа оборудования характерно размещение электропривода на раме, а колеса на вале электродвигателя. Условное обозначение такого типа:</a:t>
            </a:r>
            <a:endParaRPr sz="1800">
              <a:solidFill>
                <a:schemeClr val="dk1"/>
              </a:solidFill>
              <a:highlight>
                <a:schemeClr val="lt2"/>
              </a:highlight>
              <a:latin typeface="Old Standard TT"/>
              <a:ea typeface="Old Standard TT"/>
              <a:cs typeface="Old Standard TT"/>
              <a:sym typeface="Old Standard TT"/>
            </a:endParaRPr>
          </a:p>
          <a:p>
            <a:pPr indent="-342900" lvl="0" marL="457200" rtl="0" algn="l">
              <a:lnSpc>
                <a:spcPct val="115000"/>
              </a:lnSpc>
              <a:spcBef>
                <a:spcPts val="1200"/>
              </a:spcBef>
              <a:spcAft>
                <a:spcPts val="0"/>
              </a:spcAft>
              <a:buClr>
                <a:schemeClr val="dk1"/>
              </a:buClr>
              <a:buSzPts val="1800"/>
              <a:buFont typeface="Old Standard TT"/>
              <a:buChar char="●"/>
            </a:pPr>
            <a:r>
              <a:rPr lang="ru" sz="1800">
                <a:solidFill>
                  <a:schemeClr val="dk1"/>
                </a:solidFill>
                <a:highlight>
                  <a:schemeClr val="lt2"/>
                </a:highlight>
                <a:latin typeface="Old Standard TT"/>
                <a:ea typeface="Old Standard TT"/>
                <a:cs typeface="Old Standard TT"/>
                <a:sym typeface="Old Standard TT"/>
              </a:rPr>
              <a:t>K Q-H;</a:t>
            </a:r>
            <a:endParaRPr sz="1800">
              <a:solidFill>
                <a:schemeClr val="dk1"/>
              </a:solidFill>
              <a:highlight>
                <a:schemeClr val="lt2"/>
              </a:highlight>
              <a:latin typeface="Old Standard TT"/>
              <a:ea typeface="Old Standard TT"/>
              <a:cs typeface="Old Standard TT"/>
              <a:sym typeface="Old Standard TT"/>
            </a:endParaRPr>
          </a:p>
          <a:p>
            <a:pPr indent="-342900" lvl="0" marL="457200" rtl="0" algn="l">
              <a:lnSpc>
                <a:spcPct val="115000"/>
              </a:lnSpc>
              <a:spcBef>
                <a:spcPts val="0"/>
              </a:spcBef>
              <a:spcAft>
                <a:spcPts val="0"/>
              </a:spcAft>
              <a:buClr>
                <a:schemeClr val="dk1"/>
              </a:buClr>
              <a:buSzPts val="1800"/>
              <a:buFont typeface="Old Standard TT"/>
              <a:buChar char="●"/>
            </a:pPr>
            <a:r>
              <a:rPr lang="ru" sz="1800">
                <a:solidFill>
                  <a:schemeClr val="dk1"/>
                </a:solidFill>
                <a:highlight>
                  <a:schemeClr val="lt2"/>
                </a:highlight>
                <a:latin typeface="Old Standard TT"/>
                <a:ea typeface="Old Standard TT"/>
                <a:cs typeface="Old Standard TT"/>
                <a:sym typeface="Old Standard TT"/>
              </a:rPr>
              <a:t>К Q/Н (привод соединён через муфту);</a:t>
            </a:r>
            <a:endParaRPr sz="1800">
              <a:solidFill>
                <a:schemeClr val="dk1"/>
              </a:solidFill>
              <a:highlight>
                <a:schemeClr val="lt2"/>
              </a:highlight>
              <a:latin typeface="Old Standard TT"/>
              <a:ea typeface="Old Standard TT"/>
              <a:cs typeface="Old Standard TT"/>
              <a:sym typeface="Old Standard TT"/>
            </a:endParaRPr>
          </a:p>
          <a:p>
            <a:pPr indent="-342900" lvl="0" marL="457200" rtl="0" algn="l">
              <a:lnSpc>
                <a:spcPct val="115000"/>
              </a:lnSpc>
              <a:spcBef>
                <a:spcPts val="0"/>
              </a:spcBef>
              <a:spcAft>
                <a:spcPts val="0"/>
              </a:spcAft>
              <a:buClr>
                <a:schemeClr val="dk1"/>
              </a:buClr>
              <a:buSzPts val="1800"/>
              <a:buFont typeface="Old Standard TT"/>
              <a:buChar char="●"/>
            </a:pPr>
            <a:r>
              <a:rPr lang="ru" sz="1800">
                <a:solidFill>
                  <a:schemeClr val="dk1"/>
                </a:solidFill>
                <a:highlight>
                  <a:schemeClr val="lt2"/>
                </a:highlight>
                <a:latin typeface="Old Standard TT"/>
                <a:ea typeface="Old Standard TT"/>
                <a:cs typeface="Old Standard TT"/>
                <a:sym typeface="Old Standard TT"/>
              </a:rPr>
              <a:t>КМ Q-H (рабочее колесо сверху на вале двигателя).</a:t>
            </a:r>
            <a:endParaRPr sz="1800">
              <a:solidFill>
                <a:schemeClr val="dk1"/>
              </a:solidFill>
              <a:highlight>
                <a:schemeClr val="lt2"/>
              </a:highlight>
              <a:latin typeface="Old Standard TT"/>
              <a:ea typeface="Old Standard TT"/>
              <a:cs typeface="Old Standard TT"/>
              <a:sym typeface="Old Standard TT"/>
            </a:endParaRPr>
          </a:p>
        </p:txBody>
      </p:sp>
      <p:pic>
        <p:nvPicPr>
          <p:cNvPr id="141" name="Google Shape;141;p24"/>
          <p:cNvPicPr preferRelativeResize="0"/>
          <p:nvPr/>
        </p:nvPicPr>
        <p:blipFill>
          <a:blip r:embed="rId3">
            <a:alphaModFix/>
          </a:blip>
          <a:stretch>
            <a:fillRect/>
          </a:stretch>
        </p:blipFill>
        <p:spPr>
          <a:xfrm>
            <a:off x="490200" y="2926875"/>
            <a:ext cx="3823350" cy="1545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5" name="Shape 145"/>
        <p:cNvGrpSpPr/>
        <p:nvPr/>
      </p:nvGrpSpPr>
      <p:grpSpPr>
        <a:xfrm>
          <a:off x="0" y="0"/>
          <a:ext cx="0" cy="0"/>
          <a:chOff x="0" y="0"/>
          <a:chExt cx="0" cy="0"/>
        </a:xfrm>
      </p:grpSpPr>
      <p:sp>
        <p:nvSpPr>
          <p:cNvPr id="146" name="Google Shape;146;p25"/>
          <p:cNvSpPr txBox="1"/>
          <p:nvPr/>
        </p:nvSpPr>
        <p:spPr>
          <a:xfrm>
            <a:off x="251700" y="212000"/>
            <a:ext cx="6251700" cy="448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ru" sz="1800">
                <a:solidFill>
                  <a:schemeClr val="dk1"/>
                </a:solidFill>
                <a:highlight>
                  <a:schemeClr val="lt2"/>
                </a:highlight>
                <a:latin typeface="Old Standard TT"/>
                <a:ea typeface="Old Standard TT"/>
                <a:cs typeface="Old Standard TT"/>
                <a:sym typeface="Old Standard TT"/>
              </a:rPr>
              <a:t>Следующий тип – это секционное гидрооборудование. Имеют большой напор, поток воды поступает через ряд колес, которые лежат на одном уровне. Их условное обозначение:</a:t>
            </a:r>
            <a:endParaRPr sz="1800">
              <a:solidFill>
                <a:schemeClr val="dk1"/>
              </a:solidFill>
              <a:highlight>
                <a:schemeClr val="lt2"/>
              </a:highlight>
              <a:latin typeface="Old Standard TT"/>
              <a:ea typeface="Old Standard TT"/>
              <a:cs typeface="Old Standard TT"/>
              <a:sym typeface="Old Standard TT"/>
            </a:endParaRPr>
          </a:p>
          <a:p>
            <a:pPr indent="-342900" lvl="0" marL="457200" rtl="0" algn="l">
              <a:lnSpc>
                <a:spcPct val="115000"/>
              </a:lnSpc>
              <a:spcBef>
                <a:spcPts val="1200"/>
              </a:spcBef>
              <a:spcAft>
                <a:spcPts val="0"/>
              </a:spcAft>
              <a:buClr>
                <a:schemeClr val="dk1"/>
              </a:buClr>
              <a:buSzPts val="1800"/>
              <a:buFont typeface="Old Standard TT"/>
              <a:buChar char="●"/>
            </a:pPr>
            <a:r>
              <a:rPr lang="ru" sz="1800">
                <a:solidFill>
                  <a:schemeClr val="dk1"/>
                </a:solidFill>
                <a:highlight>
                  <a:schemeClr val="lt2"/>
                </a:highlight>
                <a:latin typeface="Old Standard TT"/>
                <a:ea typeface="Old Standard TT"/>
                <a:cs typeface="Old Standard TT"/>
                <a:sym typeface="Old Standard TT"/>
              </a:rPr>
              <a:t>ЦНС Q–H.</a:t>
            </a:r>
            <a:endParaRPr sz="1800">
              <a:solidFill>
                <a:schemeClr val="dk1"/>
              </a:solidFill>
              <a:highlight>
                <a:schemeClr val="lt2"/>
              </a:highlight>
              <a:latin typeface="Old Standard TT"/>
              <a:ea typeface="Old Standard TT"/>
              <a:cs typeface="Old Standard TT"/>
              <a:sym typeface="Old Standard TT"/>
            </a:endParaRPr>
          </a:p>
          <a:p>
            <a:pPr indent="0" lvl="0" marL="0" rtl="0" algn="l">
              <a:lnSpc>
                <a:spcPct val="115000"/>
              </a:lnSpc>
              <a:spcBef>
                <a:spcPts val="1200"/>
              </a:spcBef>
              <a:spcAft>
                <a:spcPts val="0"/>
              </a:spcAft>
              <a:buNone/>
            </a:pPr>
            <a:r>
              <a:rPr lang="ru" sz="1800">
                <a:solidFill>
                  <a:schemeClr val="dk1"/>
                </a:solidFill>
                <a:highlight>
                  <a:schemeClr val="lt2"/>
                </a:highlight>
                <a:latin typeface="Old Standard TT"/>
                <a:ea typeface="Old Standard TT"/>
                <a:cs typeface="Old Standard TT"/>
                <a:sym typeface="Old Standard TT"/>
              </a:rPr>
              <a:t>Насосы с двусторонним входом характеризуются немаленькими подачами. В них размещена двусторонняя крыльчатка. Условное обозначение:</a:t>
            </a:r>
            <a:endParaRPr sz="1800">
              <a:solidFill>
                <a:schemeClr val="dk1"/>
              </a:solidFill>
              <a:highlight>
                <a:schemeClr val="lt2"/>
              </a:highlight>
              <a:latin typeface="Old Standard TT"/>
              <a:ea typeface="Old Standard TT"/>
              <a:cs typeface="Old Standard TT"/>
              <a:sym typeface="Old Standard TT"/>
            </a:endParaRPr>
          </a:p>
          <a:p>
            <a:pPr indent="-342900" lvl="0" marL="457200" rtl="0" algn="l">
              <a:lnSpc>
                <a:spcPct val="115000"/>
              </a:lnSpc>
              <a:spcBef>
                <a:spcPts val="1200"/>
              </a:spcBef>
              <a:spcAft>
                <a:spcPts val="0"/>
              </a:spcAft>
              <a:buClr>
                <a:schemeClr val="dk1"/>
              </a:buClr>
              <a:buSzPts val="1800"/>
              <a:buFont typeface="Old Standard TT"/>
              <a:buChar char="●"/>
            </a:pPr>
            <a:r>
              <a:rPr lang="ru" sz="1800">
                <a:solidFill>
                  <a:schemeClr val="dk1"/>
                </a:solidFill>
                <a:highlight>
                  <a:schemeClr val="lt2"/>
                </a:highlight>
                <a:latin typeface="Old Standard TT"/>
                <a:ea typeface="Old Standard TT"/>
                <a:cs typeface="Old Standard TT"/>
                <a:sym typeface="Old Standard TT"/>
              </a:rPr>
              <a:t>Д Q–H.</a:t>
            </a:r>
            <a:endParaRPr sz="1800">
              <a:solidFill>
                <a:schemeClr val="dk1"/>
              </a:solidFill>
              <a:highlight>
                <a:schemeClr val="lt2"/>
              </a:highlight>
              <a:latin typeface="Old Standard TT"/>
              <a:ea typeface="Old Standard TT"/>
              <a:cs typeface="Old Standard TT"/>
              <a:sym typeface="Old Standard TT"/>
            </a:endParaRPr>
          </a:p>
          <a:p>
            <a:pPr indent="0" lvl="0" marL="0" rtl="0" algn="l">
              <a:lnSpc>
                <a:spcPct val="115000"/>
              </a:lnSpc>
              <a:spcBef>
                <a:spcPts val="1200"/>
              </a:spcBef>
              <a:spcAft>
                <a:spcPts val="0"/>
              </a:spcAft>
              <a:buNone/>
            </a:pPr>
            <a:r>
              <a:rPr lang="ru" sz="1800">
                <a:solidFill>
                  <a:schemeClr val="dk1"/>
                </a:solidFill>
                <a:highlight>
                  <a:schemeClr val="lt2"/>
                </a:highlight>
                <a:latin typeface="Old Standard TT"/>
                <a:ea typeface="Old Standard TT"/>
                <a:cs typeface="Old Standard TT"/>
                <a:sym typeface="Old Standard TT"/>
              </a:rPr>
              <a:t>Последний тип – вертикальный. Имеет большие габариты, большую подачу и малый напор. Условное обозначение:</a:t>
            </a:r>
            <a:endParaRPr sz="1800">
              <a:solidFill>
                <a:schemeClr val="dk1"/>
              </a:solidFill>
              <a:highlight>
                <a:schemeClr val="lt2"/>
              </a:highlight>
              <a:latin typeface="Old Standard TT"/>
              <a:ea typeface="Old Standard TT"/>
              <a:cs typeface="Old Standard TT"/>
              <a:sym typeface="Old Standard TT"/>
            </a:endParaRPr>
          </a:p>
          <a:p>
            <a:pPr indent="-342900" lvl="0" marL="457200" rtl="0" algn="l">
              <a:lnSpc>
                <a:spcPct val="115000"/>
              </a:lnSpc>
              <a:spcBef>
                <a:spcPts val="1200"/>
              </a:spcBef>
              <a:spcAft>
                <a:spcPts val="0"/>
              </a:spcAft>
              <a:buClr>
                <a:schemeClr val="dk1"/>
              </a:buClr>
              <a:buSzPts val="1800"/>
              <a:buFont typeface="Old Standard TT"/>
              <a:buChar char="●"/>
            </a:pPr>
            <a:r>
              <a:rPr lang="ru" sz="1800">
                <a:solidFill>
                  <a:schemeClr val="dk1"/>
                </a:solidFill>
                <a:highlight>
                  <a:schemeClr val="lt2"/>
                </a:highlight>
                <a:latin typeface="Old Standard TT"/>
                <a:ea typeface="Old Standard TT"/>
                <a:cs typeface="Old Standard TT"/>
                <a:sym typeface="Old Standard TT"/>
              </a:rPr>
              <a:t>dВ – Q/H (d – диаметр входного патрубка).</a:t>
            </a:r>
            <a:endParaRPr sz="1800">
              <a:solidFill>
                <a:schemeClr val="dk1"/>
              </a:solidFill>
              <a:highlight>
                <a:schemeClr val="lt2"/>
              </a:highlight>
              <a:latin typeface="Old Standard TT"/>
              <a:ea typeface="Old Standard TT"/>
              <a:cs typeface="Old Standard TT"/>
              <a:sym typeface="Old Standard TT"/>
            </a:endParaRPr>
          </a:p>
          <a:p>
            <a:pPr indent="0" lvl="0" marL="0" rtl="0" algn="l">
              <a:lnSpc>
                <a:spcPct val="115000"/>
              </a:lnSpc>
              <a:spcBef>
                <a:spcPts val="1200"/>
              </a:spcBef>
              <a:spcAft>
                <a:spcPts val="0"/>
              </a:spcAft>
              <a:buNone/>
            </a:pPr>
            <a:r>
              <a:t/>
            </a:r>
            <a:endParaRPr sz="1800">
              <a:solidFill>
                <a:schemeClr val="dk1"/>
              </a:solidFill>
              <a:highlight>
                <a:schemeClr val="lt2"/>
              </a:highlight>
              <a:latin typeface="Old Standard TT"/>
              <a:ea typeface="Old Standard TT"/>
              <a:cs typeface="Old Standard TT"/>
              <a:sym typeface="Old Standard TT"/>
            </a:endParaRPr>
          </a:p>
          <a:p>
            <a:pPr indent="0" lvl="0" marL="0" rtl="0" algn="l">
              <a:spcBef>
                <a:spcPts val="1200"/>
              </a:spcBef>
              <a:spcAft>
                <a:spcPts val="0"/>
              </a:spcAft>
              <a:buNone/>
            </a:pPr>
            <a:r>
              <a:t/>
            </a:r>
            <a:endParaRPr sz="1800">
              <a:solidFill>
                <a:schemeClr val="dk1"/>
              </a:solidFill>
              <a:latin typeface="Old Standard TT"/>
              <a:ea typeface="Old Standard TT"/>
              <a:cs typeface="Old Standard TT"/>
              <a:sym typeface="Old Standard TT"/>
            </a:endParaRPr>
          </a:p>
        </p:txBody>
      </p:sp>
      <p:pic>
        <p:nvPicPr>
          <p:cNvPr id="147" name="Google Shape;147;p25"/>
          <p:cNvPicPr preferRelativeResize="0"/>
          <p:nvPr/>
        </p:nvPicPr>
        <p:blipFill rotWithShape="1">
          <a:blip r:embed="rId3">
            <a:alphaModFix/>
          </a:blip>
          <a:srcRect b="0" l="26996" r="25044" t="0"/>
          <a:stretch/>
        </p:blipFill>
        <p:spPr>
          <a:xfrm>
            <a:off x="6678600" y="212009"/>
            <a:ext cx="2335800" cy="1873163"/>
          </a:xfrm>
          <a:prstGeom prst="rect">
            <a:avLst/>
          </a:prstGeom>
          <a:noFill/>
          <a:ln>
            <a:noFill/>
          </a:ln>
        </p:spPr>
      </p:pic>
      <p:pic>
        <p:nvPicPr>
          <p:cNvPr id="148" name="Google Shape;148;p25"/>
          <p:cNvPicPr preferRelativeResize="0"/>
          <p:nvPr/>
        </p:nvPicPr>
        <p:blipFill>
          <a:blip r:embed="rId4">
            <a:alphaModFix/>
          </a:blip>
          <a:stretch>
            <a:fillRect/>
          </a:stretch>
        </p:blipFill>
        <p:spPr>
          <a:xfrm>
            <a:off x="6678600" y="2183950"/>
            <a:ext cx="2335800" cy="1167900"/>
          </a:xfrm>
          <a:prstGeom prst="rect">
            <a:avLst/>
          </a:prstGeom>
          <a:noFill/>
          <a:ln>
            <a:noFill/>
          </a:ln>
        </p:spPr>
      </p:pic>
      <p:pic>
        <p:nvPicPr>
          <p:cNvPr id="149" name="Google Shape;149;p25"/>
          <p:cNvPicPr preferRelativeResize="0"/>
          <p:nvPr/>
        </p:nvPicPr>
        <p:blipFill rotWithShape="1">
          <a:blip r:embed="rId5">
            <a:alphaModFix/>
          </a:blip>
          <a:srcRect b="0" l="22352" r="20406" t="0"/>
          <a:stretch/>
        </p:blipFill>
        <p:spPr>
          <a:xfrm>
            <a:off x="6678600" y="3514803"/>
            <a:ext cx="2313000" cy="13987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265500" y="1522275"/>
            <a:ext cx="4045200" cy="1812900"/>
          </a:xfrm>
          <a:prstGeom prst="rect">
            <a:avLst/>
          </a:prstGeom>
        </p:spPr>
        <p:txBody>
          <a:bodyPr anchorCtr="0" anchor="b" bIns="91425" lIns="91425" spcFirstLastPara="1" rIns="91425" wrap="square" tIns="91425">
            <a:noAutofit/>
          </a:bodyPr>
          <a:lstStyle/>
          <a:p>
            <a:pPr indent="0" lvl="0" marL="0" rtl="0" algn="ctr">
              <a:lnSpc>
                <a:spcPct val="115000"/>
              </a:lnSpc>
              <a:spcBef>
                <a:spcPts val="4500"/>
              </a:spcBef>
              <a:spcAft>
                <a:spcPts val="2500"/>
              </a:spcAft>
              <a:buClr>
                <a:schemeClr val="dk1"/>
              </a:buClr>
              <a:buSzPts val="1100"/>
              <a:buFont typeface="Arial"/>
              <a:buNone/>
            </a:pPr>
            <a:r>
              <a:rPr b="1" lang="ru" sz="2500">
                <a:highlight>
                  <a:schemeClr val="accent1"/>
                </a:highlight>
              </a:rPr>
              <a:t>Структура условного обозначения питательного насоса</a:t>
            </a:r>
            <a:endParaRPr b="1" sz="2500">
              <a:highlight>
                <a:schemeClr val="accent1"/>
              </a:highlight>
            </a:endParaRPr>
          </a:p>
        </p:txBody>
      </p:sp>
      <p:sp>
        <p:nvSpPr>
          <p:cNvPr id="155" name="Google Shape;155;p26"/>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56" name="Google Shape;156;p26"/>
          <p:cNvSpPr txBox="1"/>
          <p:nvPr>
            <p:ph idx="2" type="body"/>
          </p:nvPr>
        </p:nvSpPr>
        <p:spPr>
          <a:xfrm>
            <a:off x="4951550" y="724200"/>
            <a:ext cx="3837000" cy="3695100"/>
          </a:xfrm>
          <a:prstGeom prst="rect">
            <a:avLst/>
          </a:prstGeom>
        </p:spPr>
        <p:txBody>
          <a:bodyPr anchorCtr="0" anchor="ctr" bIns="91425" lIns="91425" spcFirstLastPara="1" rIns="91425" wrap="square" tIns="91425">
            <a:noAutofit/>
          </a:bodyPr>
          <a:lstStyle/>
          <a:p>
            <a:pPr indent="0" lvl="0" marL="0" rtl="0" algn="l">
              <a:spcBef>
                <a:spcPts val="4500"/>
              </a:spcBef>
              <a:spcAft>
                <a:spcPts val="0"/>
              </a:spcAft>
              <a:buClr>
                <a:schemeClr val="dk1"/>
              </a:buClr>
              <a:buSzPts val="1100"/>
              <a:buFont typeface="Arial"/>
              <a:buNone/>
            </a:pPr>
            <a:r>
              <a:t/>
            </a:r>
            <a:endParaRPr sz="1300">
              <a:solidFill>
                <a:srgbClr val="292929"/>
              </a:solidFill>
              <a:highlight>
                <a:srgbClr val="F0F1F6"/>
              </a:highlight>
              <a:latin typeface="Arial"/>
              <a:ea typeface="Arial"/>
              <a:cs typeface="Arial"/>
              <a:sym typeface="Arial"/>
            </a:endParaRPr>
          </a:p>
          <a:p>
            <a:pPr indent="0" lvl="0" marL="0" rtl="0" algn="l">
              <a:lnSpc>
                <a:spcPct val="163636"/>
              </a:lnSpc>
              <a:spcBef>
                <a:spcPts val="2500"/>
              </a:spcBef>
              <a:spcAft>
                <a:spcPts val="0"/>
              </a:spcAft>
              <a:buClr>
                <a:schemeClr val="dk1"/>
              </a:buClr>
              <a:buSzPts val="1100"/>
              <a:buFont typeface="Arial"/>
              <a:buNone/>
            </a:pPr>
            <a:r>
              <a:rPr lang="ru">
                <a:highlight>
                  <a:schemeClr val="dk1"/>
                </a:highlight>
              </a:rPr>
              <a:t>ПЭН 380-200-5 УХЛ3 где,</a:t>
            </a:r>
            <a:endParaRPr>
              <a:highlight>
                <a:schemeClr val="dk1"/>
              </a:highlight>
            </a:endParaRPr>
          </a:p>
          <a:p>
            <a:pPr indent="-342900" lvl="0" marL="457200" rtl="0" algn="l">
              <a:lnSpc>
                <a:spcPct val="150000"/>
              </a:lnSpc>
              <a:spcBef>
                <a:spcPts val="1100"/>
              </a:spcBef>
              <a:spcAft>
                <a:spcPts val="0"/>
              </a:spcAft>
              <a:buSzPts val="1800"/>
              <a:buChar char="●"/>
            </a:pPr>
            <a:r>
              <a:rPr lang="ru">
                <a:highlight>
                  <a:schemeClr val="dk1"/>
                </a:highlight>
              </a:rPr>
              <a:t>П – питательный;</a:t>
            </a:r>
            <a:endParaRPr>
              <a:highlight>
                <a:schemeClr val="dk1"/>
              </a:highlight>
            </a:endParaRPr>
          </a:p>
          <a:p>
            <a:pPr indent="-342900" lvl="0" marL="457200" rtl="0" algn="l">
              <a:lnSpc>
                <a:spcPct val="150000"/>
              </a:lnSpc>
              <a:spcBef>
                <a:spcPts val="0"/>
              </a:spcBef>
              <a:spcAft>
                <a:spcPts val="0"/>
              </a:spcAft>
              <a:buSzPts val="1800"/>
              <a:buChar char="●"/>
            </a:pPr>
            <a:r>
              <a:rPr lang="ru">
                <a:highlight>
                  <a:schemeClr val="dk1"/>
                </a:highlight>
              </a:rPr>
              <a:t> Э – электрический;</a:t>
            </a:r>
            <a:endParaRPr>
              <a:highlight>
                <a:schemeClr val="dk1"/>
              </a:highlight>
            </a:endParaRPr>
          </a:p>
          <a:p>
            <a:pPr indent="-342900" lvl="0" marL="457200" rtl="0" algn="l">
              <a:lnSpc>
                <a:spcPct val="150000"/>
              </a:lnSpc>
              <a:spcBef>
                <a:spcPts val="0"/>
              </a:spcBef>
              <a:spcAft>
                <a:spcPts val="0"/>
              </a:spcAft>
              <a:buSzPts val="1800"/>
              <a:buChar char="●"/>
            </a:pPr>
            <a:r>
              <a:rPr lang="ru">
                <a:highlight>
                  <a:schemeClr val="dk1"/>
                </a:highlight>
              </a:rPr>
              <a:t>Н – насос;</a:t>
            </a:r>
            <a:endParaRPr>
              <a:highlight>
                <a:schemeClr val="dk1"/>
              </a:highlight>
            </a:endParaRPr>
          </a:p>
          <a:p>
            <a:pPr indent="-342900" lvl="0" marL="457200" rtl="0" algn="l">
              <a:lnSpc>
                <a:spcPct val="150000"/>
              </a:lnSpc>
              <a:spcBef>
                <a:spcPts val="0"/>
              </a:spcBef>
              <a:spcAft>
                <a:spcPts val="0"/>
              </a:spcAft>
              <a:buSzPts val="1800"/>
              <a:buChar char="●"/>
            </a:pPr>
            <a:r>
              <a:rPr lang="ru">
                <a:highlight>
                  <a:schemeClr val="dk1"/>
                </a:highlight>
              </a:rPr>
              <a:t> 380 – номинальная подача, м3/час;</a:t>
            </a:r>
            <a:endParaRPr>
              <a:highlight>
                <a:schemeClr val="dk1"/>
              </a:highlight>
            </a:endParaRPr>
          </a:p>
          <a:p>
            <a:pPr indent="-342900" lvl="0" marL="457200" rtl="0" algn="l">
              <a:lnSpc>
                <a:spcPct val="150000"/>
              </a:lnSpc>
              <a:spcBef>
                <a:spcPts val="0"/>
              </a:spcBef>
              <a:spcAft>
                <a:spcPts val="0"/>
              </a:spcAft>
              <a:buSzPts val="1800"/>
              <a:buChar char="●"/>
            </a:pPr>
            <a:r>
              <a:rPr lang="ru">
                <a:highlight>
                  <a:schemeClr val="dk1"/>
                </a:highlight>
              </a:rPr>
              <a:t> 200 – номинальный напор, м;</a:t>
            </a:r>
            <a:endParaRPr>
              <a:highlight>
                <a:schemeClr val="dk1"/>
              </a:highlight>
            </a:endParaRPr>
          </a:p>
          <a:p>
            <a:pPr indent="-342900" lvl="0" marL="457200" rtl="0" algn="l">
              <a:lnSpc>
                <a:spcPct val="150000"/>
              </a:lnSpc>
              <a:spcBef>
                <a:spcPts val="0"/>
              </a:spcBef>
              <a:spcAft>
                <a:spcPts val="0"/>
              </a:spcAft>
              <a:buSzPts val="1800"/>
              <a:buChar char="●"/>
            </a:pPr>
            <a:r>
              <a:rPr lang="ru">
                <a:highlight>
                  <a:schemeClr val="dk1"/>
                </a:highlight>
              </a:rPr>
              <a:t> 5 – количество ступеней;</a:t>
            </a:r>
            <a:endParaRPr>
              <a:highlight>
                <a:schemeClr val="dk1"/>
              </a:highlight>
            </a:endParaRPr>
          </a:p>
          <a:p>
            <a:pPr indent="-342900" lvl="0" marL="457200" rtl="0" algn="l">
              <a:lnSpc>
                <a:spcPct val="150000"/>
              </a:lnSpc>
              <a:spcBef>
                <a:spcPts val="0"/>
              </a:spcBef>
              <a:spcAft>
                <a:spcPts val="0"/>
              </a:spcAft>
              <a:buSzPts val="1800"/>
              <a:buChar char="●"/>
            </a:pPr>
            <a:r>
              <a:rPr lang="ru">
                <a:highlight>
                  <a:schemeClr val="dk1"/>
                </a:highlight>
              </a:rPr>
              <a:t> УХЛ3 – климатическое исполнение.</a:t>
            </a:r>
            <a:endParaRPr>
              <a:highlight>
                <a:schemeClr val="dk1"/>
              </a:highlight>
            </a:endParaRPr>
          </a:p>
          <a:p>
            <a:pPr indent="0" lvl="0" marL="0" rtl="0" algn="l">
              <a:spcBef>
                <a:spcPts val="4500"/>
              </a:spcBef>
              <a:spcAft>
                <a:spcPts val="0"/>
              </a:spcAft>
              <a:buClr>
                <a:schemeClr val="dk1"/>
              </a:buClr>
              <a:buSzPts val="1100"/>
              <a:buFont typeface="Arial"/>
              <a:buNone/>
            </a:pPr>
            <a:r>
              <a:t/>
            </a:r>
            <a:endParaRPr sz="1300">
              <a:solidFill>
                <a:srgbClr val="292929"/>
              </a:solidFill>
              <a:highlight>
                <a:srgbClr val="F0F1F6"/>
              </a:highlight>
              <a:latin typeface="Arial"/>
              <a:ea typeface="Arial"/>
              <a:cs typeface="Arial"/>
              <a:sym typeface="Arial"/>
            </a:endParaRPr>
          </a:p>
          <a:p>
            <a:pPr indent="0" lvl="0" marL="0" rtl="0" algn="l">
              <a:spcBef>
                <a:spcPts val="25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0" name="Shape 160"/>
        <p:cNvGrpSpPr/>
        <p:nvPr/>
      </p:nvGrpSpPr>
      <p:grpSpPr>
        <a:xfrm>
          <a:off x="0" y="0"/>
          <a:ext cx="0" cy="0"/>
          <a:chOff x="0" y="0"/>
          <a:chExt cx="0" cy="0"/>
        </a:xfrm>
      </p:grpSpPr>
      <p:pic>
        <p:nvPicPr>
          <p:cNvPr id="161" name="Google Shape;161;p27"/>
          <p:cNvPicPr preferRelativeResize="0"/>
          <p:nvPr/>
        </p:nvPicPr>
        <p:blipFill rotWithShape="1">
          <a:blip r:embed="rId3">
            <a:alphaModFix amt="25000"/>
          </a:blip>
          <a:srcRect b="0" l="0" r="0" t="-24455"/>
          <a:stretch/>
        </p:blipFill>
        <p:spPr>
          <a:xfrm>
            <a:off x="-216825" y="-1351550"/>
            <a:ext cx="9440476" cy="6495050"/>
          </a:xfrm>
          <a:prstGeom prst="rect">
            <a:avLst/>
          </a:prstGeom>
          <a:noFill/>
          <a:ln>
            <a:noFill/>
          </a:ln>
        </p:spPr>
      </p:pic>
      <p:sp>
        <p:nvSpPr>
          <p:cNvPr id="162" name="Google Shape;162;p27"/>
          <p:cNvSpPr txBox="1"/>
          <p:nvPr/>
        </p:nvSpPr>
        <p:spPr>
          <a:xfrm>
            <a:off x="396250" y="153175"/>
            <a:ext cx="8347800" cy="89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3500">
                <a:solidFill>
                  <a:schemeClr val="accent1"/>
                </a:solidFill>
                <a:latin typeface="Old Standard TT"/>
                <a:ea typeface="Old Standard TT"/>
                <a:cs typeface="Old Standard TT"/>
                <a:sym typeface="Old Standard TT"/>
              </a:rPr>
              <a:t>Особенности насоса</a:t>
            </a:r>
            <a:endParaRPr sz="3500">
              <a:solidFill>
                <a:schemeClr val="accent1"/>
              </a:solidFill>
              <a:latin typeface="Old Standard TT"/>
              <a:ea typeface="Old Standard TT"/>
              <a:cs typeface="Old Standard TT"/>
              <a:sym typeface="Old Standard TT"/>
            </a:endParaRPr>
          </a:p>
        </p:txBody>
      </p:sp>
      <p:sp>
        <p:nvSpPr>
          <p:cNvPr id="163" name="Google Shape;163;p27"/>
          <p:cNvSpPr txBox="1"/>
          <p:nvPr/>
        </p:nvSpPr>
        <p:spPr>
          <a:xfrm>
            <a:off x="396250" y="948200"/>
            <a:ext cx="8347800" cy="393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ru" sz="1800">
                <a:solidFill>
                  <a:schemeClr val="accent1"/>
                </a:solidFill>
                <a:latin typeface="Old Standard TT"/>
                <a:ea typeface="Old Standard TT"/>
                <a:cs typeface="Old Standard TT"/>
                <a:sym typeface="Old Standard TT"/>
              </a:rPr>
              <a:t>Из всех элементов вспомогательного оборудования питательные насосы являются наиболее сложными агрегатами. У крупных блочных установок питательный агрегат по своему назначению может быть отнесен к основному тепломеханическому оборудованию энергоблока.</a:t>
            </a:r>
            <a:endParaRPr sz="1800">
              <a:solidFill>
                <a:schemeClr val="accent1"/>
              </a:solidFill>
              <a:latin typeface="Old Standard TT"/>
              <a:ea typeface="Old Standard TT"/>
              <a:cs typeface="Old Standard TT"/>
              <a:sym typeface="Old Standard TT"/>
            </a:endParaRPr>
          </a:p>
          <a:p>
            <a:pPr indent="0" lvl="0" marL="0" rtl="0" algn="l">
              <a:lnSpc>
                <a:spcPct val="100000"/>
              </a:lnSpc>
              <a:spcBef>
                <a:spcPts val="1100"/>
              </a:spcBef>
              <a:spcAft>
                <a:spcPts val="0"/>
              </a:spcAft>
              <a:buClr>
                <a:schemeClr val="dk1"/>
              </a:buClr>
              <a:buSzPts val="1100"/>
              <a:buFont typeface="Arial"/>
              <a:buNone/>
            </a:pPr>
            <a:r>
              <a:rPr lang="ru" sz="1800">
                <a:solidFill>
                  <a:schemeClr val="accent1"/>
                </a:solidFill>
                <a:latin typeface="Old Standard TT"/>
                <a:ea typeface="Old Standard TT"/>
                <a:cs typeface="Old Standard TT"/>
                <a:sym typeface="Old Standard TT"/>
              </a:rPr>
              <a:t>Устройства этого типа обладают хорошими весовыми характеристиками. Однако при больших напорах возникает опасность нарушения плотности соединения секций, вследствие чего для давлений свыше 14,7 МПа (150 кгс/см2) широкое распространение нашли агрегаты двухкорпусного типа.</a:t>
            </a:r>
            <a:endParaRPr sz="1800">
              <a:solidFill>
                <a:schemeClr val="accent1"/>
              </a:solidFill>
              <a:latin typeface="Old Standard TT"/>
              <a:ea typeface="Old Standard TT"/>
              <a:cs typeface="Old Standard TT"/>
              <a:sym typeface="Old Standard TT"/>
            </a:endParaRPr>
          </a:p>
          <a:p>
            <a:pPr indent="0" lvl="0" marL="0" rtl="0" algn="l">
              <a:lnSpc>
                <a:spcPct val="100000"/>
              </a:lnSpc>
              <a:spcBef>
                <a:spcPts val="1100"/>
              </a:spcBef>
              <a:spcAft>
                <a:spcPts val="0"/>
              </a:spcAft>
              <a:buClr>
                <a:schemeClr val="dk1"/>
              </a:buClr>
              <a:buSzPts val="1100"/>
              <a:buFont typeface="Arial"/>
              <a:buNone/>
            </a:pPr>
            <a:r>
              <a:rPr lang="ru" sz="1800">
                <a:solidFill>
                  <a:schemeClr val="accent1"/>
                </a:solidFill>
                <a:latin typeface="Old Standard TT"/>
                <a:ea typeface="Old Standard TT"/>
                <a:cs typeface="Old Standard TT"/>
                <a:sym typeface="Old Standard TT"/>
              </a:rPr>
              <a:t>Осевое усилие в современных питательных установках направлено в сторону всасывания и составляет величину порядка нескольких тонн.</a:t>
            </a:r>
            <a:endParaRPr sz="1800">
              <a:solidFill>
                <a:schemeClr val="accent1"/>
              </a:solidFill>
              <a:latin typeface="Old Standard TT"/>
              <a:ea typeface="Old Standard TT"/>
              <a:cs typeface="Old Standard TT"/>
              <a:sym typeface="Old Standard TT"/>
            </a:endParaRPr>
          </a:p>
          <a:p>
            <a:pPr indent="0" lvl="0" marL="0" rtl="0" algn="l">
              <a:lnSpc>
                <a:spcPct val="100000"/>
              </a:lnSpc>
              <a:spcBef>
                <a:spcPts val="1100"/>
              </a:spcBef>
              <a:spcAft>
                <a:spcPts val="1100"/>
              </a:spcAft>
              <a:buClr>
                <a:schemeClr val="dk1"/>
              </a:buClr>
              <a:buSzPts val="1100"/>
              <a:buFont typeface="Arial"/>
              <a:buNone/>
            </a:pPr>
            <a:r>
              <a:rPr lang="ru" sz="1800">
                <a:solidFill>
                  <a:schemeClr val="accent1"/>
                </a:solidFill>
                <a:latin typeface="Old Standard TT"/>
                <a:ea typeface="Old Standard TT"/>
                <a:cs typeface="Old Standard TT"/>
                <a:sym typeface="Old Standard TT"/>
              </a:rPr>
              <a:t>Для эффективной работы в котельных установках необходимо установить больше 2-ух питательных насосов с различными приводами.</a:t>
            </a:r>
            <a:endParaRPr sz="1800">
              <a:solidFill>
                <a:schemeClr val="accent1"/>
              </a:solidFill>
              <a:latin typeface="Old Standard TT"/>
              <a:ea typeface="Old Standard TT"/>
              <a:cs typeface="Old Standard TT"/>
              <a:sym typeface="Old Standard T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ru" sz="2000">
                <a:highlight>
                  <a:srgbClr val="FFFFFF"/>
                </a:highlight>
              </a:rPr>
              <a:t>КАК ЧАСТО ДОЛЖНЫ ТЕСТИРОВАТЬСЯ РЕЗЕРВНЫЕ ПИТАТЕЛЬНЫЕ НАСОСЫ КОТЕЛЬНЫХ УСТАНОВОК?</a:t>
            </a:r>
            <a:endParaRPr sz="2000"/>
          </a:p>
        </p:txBody>
      </p:sp>
      <p:sp>
        <p:nvSpPr>
          <p:cNvPr id="169" name="Google Shape;169;p28"/>
          <p:cNvSpPr txBox="1"/>
          <p:nvPr>
            <p:ph idx="1" type="subTitle"/>
          </p:nvPr>
        </p:nvSpPr>
        <p:spPr>
          <a:xfrm>
            <a:off x="1155125" y="2922275"/>
            <a:ext cx="2300700" cy="119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70" name="Google Shape;170;p2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ru">
                <a:highlight>
                  <a:schemeClr val="dk1"/>
                </a:highlight>
              </a:rPr>
              <a:t>Рабочие и резервные насосы должны использоваться периодически сменяя друг друга, для того чтоб наработка моточасов была приблизительно одинаковой и один из агрегатов не «застаивался». Если не требуется обеспечивать одну наработку моточасов, то предприятие разрабатывает свой график проверки резервных насосов.</a:t>
            </a:r>
            <a:endParaRPr>
              <a:highlight>
                <a:schemeClr val="dk1"/>
              </a:highlight>
            </a:endParaRPr>
          </a:p>
        </p:txBody>
      </p:sp>
      <p:pic>
        <p:nvPicPr>
          <p:cNvPr id="171" name="Google Shape;171;p28"/>
          <p:cNvPicPr preferRelativeResize="0"/>
          <p:nvPr/>
        </p:nvPicPr>
        <p:blipFill>
          <a:blip r:embed="rId3">
            <a:alphaModFix/>
          </a:blip>
          <a:stretch>
            <a:fillRect/>
          </a:stretch>
        </p:blipFill>
        <p:spPr>
          <a:xfrm>
            <a:off x="665750" y="2769000"/>
            <a:ext cx="3244700" cy="2221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5" name="Shape 175"/>
        <p:cNvGrpSpPr/>
        <p:nvPr/>
      </p:nvGrpSpPr>
      <p:grpSpPr>
        <a:xfrm>
          <a:off x="0" y="0"/>
          <a:ext cx="0" cy="0"/>
          <a:chOff x="0" y="0"/>
          <a:chExt cx="0" cy="0"/>
        </a:xfrm>
      </p:grpSpPr>
      <p:sp>
        <p:nvSpPr>
          <p:cNvPr id="176" name="Google Shape;176;p2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ru" sz="2000">
                <a:solidFill>
                  <a:schemeClr val="accent1"/>
                </a:solidFill>
                <a:highlight>
                  <a:schemeClr val="lt2"/>
                </a:highlight>
              </a:rPr>
              <a:t>ПРИ КАКИХ ТЕМПЕРАТУРАХ МОЖЕТ РАБОТАТЬ ПИТАТЕЛЬНЫЙ НАСОС?</a:t>
            </a:r>
            <a:endParaRPr sz="2000">
              <a:solidFill>
                <a:schemeClr val="accent1"/>
              </a:solidFill>
              <a:highlight>
                <a:schemeClr val="lt2"/>
              </a:highlight>
            </a:endParaRPr>
          </a:p>
        </p:txBody>
      </p:sp>
      <p:sp>
        <p:nvSpPr>
          <p:cNvPr id="177" name="Google Shape;177;p2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ru">
                <a:highlight>
                  <a:schemeClr val="dk1"/>
                </a:highlight>
              </a:rPr>
              <a:t>Если говорить о климатическом исполнении (температуре окружающей среды), то насос можно изготовить под необходимую минимальную температуру. Но обычно данные насосы устанавливают в производственных помещениях. Температура же перекачиваемой среды не должна превышать 140  С.</a:t>
            </a:r>
            <a:endParaRPr>
              <a:highlight>
                <a:schemeClr val="dk1"/>
              </a:highlight>
            </a:endParaRPr>
          </a:p>
        </p:txBody>
      </p:sp>
      <p:sp>
        <p:nvSpPr>
          <p:cNvPr id="178" name="Google Shape;178;p29"/>
          <p:cNvSpPr/>
          <p:nvPr/>
        </p:nvSpPr>
        <p:spPr>
          <a:xfrm rot="-7726268">
            <a:off x="6647832" y="3693141"/>
            <a:ext cx="72340" cy="72340"/>
          </a:xfrm>
          <a:prstGeom prst="ellipse">
            <a:avLst/>
          </a:prstGeom>
          <a:solidFill>
            <a:schemeClr val="dk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ld Standard TT"/>
              <a:ea typeface="Old Standard TT"/>
              <a:cs typeface="Old Standard TT"/>
              <a:sym typeface="Old Standard T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ru" sz="2500">
                <a:highlight>
                  <a:schemeClr val="accent1"/>
                </a:highlight>
              </a:rPr>
              <a:t>Виброшумовые характеристики</a:t>
            </a:r>
            <a:endParaRPr b="1" sz="2500">
              <a:highlight>
                <a:schemeClr val="accent1"/>
              </a:highlight>
            </a:endParaRPr>
          </a:p>
        </p:txBody>
      </p:sp>
      <p:sp>
        <p:nvSpPr>
          <p:cNvPr id="184" name="Google Shape;184;p30"/>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85" name="Google Shape;185;p3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ru">
                <a:highlight>
                  <a:schemeClr val="dk1"/>
                </a:highlight>
              </a:rPr>
              <a:t>Питательные насосы являются источником вибрации и шума, возникающих при работе агрегата. Повышенная вибрация приводит к усталостным повреждениям деталей, снижая ресурс оборудования. Для снижения вибрации применяют балансировку вращающихся частей, установку виброизолирующих опор и демпферов. Уровень шума снижают с помощью звукоизоляции, глушителей и других методов.</a:t>
            </a:r>
            <a:endParaRPr>
              <a:highlight>
                <a:schemeClr val="dk1"/>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9" name="Shape 189"/>
        <p:cNvGrpSpPr/>
        <p:nvPr/>
      </p:nvGrpSpPr>
      <p:grpSpPr>
        <a:xfrm>
          <a:off x="0" y="0"/>
          <a:ext cx="0" cy="0"/>
          <a:chOff x="0" y="0"/>
          <a:chExt cx="0" cy="0"/>
        </a:xfrm>
      </p:grpSpPr>
      <p:sp>
        <p:nvSpPr>
          <p:cNvPr id="190" name="Google Shape;190;p31"/>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ru" sz="2500">
                <a:solidFill>
                  <a:schemeClr val="accent1"/>
                </a:solidFill>
                <a:highlight>
                  <a:schemeClr val="lt2"/>
                </a:highlight>
              </a:rPr>
              <a:t>Правила эксплуатации</a:t>
            </a:r>
            <a:endParaRPr b="1" sz="2500">
              <a:solidFill>
                <a:schemeClr val="accent1"/>
              </a:solidFill>
              <a:highlight>
                <a:schemeClr val="lt2"/>
              </a:highlight>
            </a:endParaRPr>
          </a:p>
        </p:txBody>
      </p:sp>
      <p:sp>
        <p:nvSpPr>
          <p:cNvPr id="191" name="Google Shape;191;p31"/>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p3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ru">
                <a:highlight>
                  <a:schemeClr val="dk1"/>
                </a:highlight>
              </a:rPr>
              <a:t>Для обеспечения надежной работы питательного насоса необходимо соблюдать правила его эксплуатации. Важно контролировать давление, температуру, уровень вибрации при работе агрегата. Необходимы регулярные осмотры, текущие ремонты с заменой изношенных деталей. Следует проводить балансировку вращающихся частей, а также своевременно обслуживать системы смазки и охлаждения.</a:t>
            </a:r>
            <a:endParaRPr>
              <a:highlight>
                <a:schemeClr val="dk1"/>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490250" y="526350"/>
            <a:ext cx="3266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ru" sz="4000">
                <a:solidFill>
                  <a:schemeClr val="dk1"/>
                </a:solidFill>
              </a:rPr>
              <a:t>Актуальность</a:t>
            </a:r>
            <a:endParaRPr sz="4000">
              <a:solidFill>
                <a:schemeClr val="dk1"/>
              </a:solidFill>
            </a:endParaRPr>
          </a:p>
        </p:txBody>
      </p:sp>
      <p:sp>
        <p:nvSpPr>
          <p:cNvPr id="69" name="Google Shape;69;p14"/>
          <p:cNvSpPr txBox="1"/>
          <p:nvPr/>
        </p:nvSpPr>
        <p:spPr>
          <a:xfrm>
            <a:off x="4660425" y="561325"/>
            <a:ext cx="3710100" cy="374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800">
                <a:solidFill>
                  <a:schemeClr val="dk1"/>
                </a:solidFill>
                <a:latin typeface="Old Standard TT"/>
                <a:ea typeface="Old Standard TT"/>
                <a:cs typeface="Old Standard TT"/>
                <a:sym typeface="Old Standard TT"/>
              </a:rPr>
              <a:t>Данная исследовательская работа рассматривает тему “Питательные насосы”.</a:t>
            </a:r>
            <a:endParaRPr sz="1800">
              <a:solidFill>
                <a:schemeClr val="dk1"/>
              </a:solidFill>
              <a:latin typeface="Old Standard TT"/>
              <a:ea typeface="Old Standard TT"/>
              <a:cs typeface="Old Standard TT"/>
              <a:sym typeface="Old Standard TT"/>
            </a:endParaRPr>
          </a:p>
          <a:p>
            <a:pPr indent="0" lvl="0" marL="0" rtl="0" algn="l">
              <a:lnSpc>
                <a:spcPct val="115000"/>
              </a:lnSpc>
              <a:spcBef>
                <a:spcPts val="1000"/>
              </a:spcBef>
              <a:spcAft>
                <a:spcPts val="0"/>
              </a:spcAft>
              <a:buNone/>
            </a:pPr>
            <a:r>
              <a:rPr lang="ru" sz="1800">
                <a:solidFill>
                  <a:schemeClr val="dk1"/>
                </a:solidFill>
                <a:latin typeface="Old Standard TT"/>
                <a:ea typeface="Old Standard TT"/>
                <a:cs typeface="Old Standard TT"/>
                <a:sym typeface="Old Standard TT"/>
              </a:rPr>
              <a:t>Эта тема актуальна для специальности 13.02.02 “Теплоснабжение и теплотехнические оборудование”.</a:t>
            </a:r>
            <a:endParaRPr sz="1800">
              <a:solidFill>
                <a:schemeClr val="dk1"/>
              </a:solidFill>
              <a:latin typeface="Old Standard TT"/>
              <a:ea typeface="Old Standard TT"/>
              <a:cs typeface="Old Standard TT"/>
              <a:sym typeface="Old Standard TT"/>
            </a:endParaRPr>
          </a:p>
          <a:p>
            <a:pPr indent="0" lvl="0" marL="0" rtl="0" algn="l">
              <a:lnSpc>
                <a:spcPct val="115000"/>
              </a:lnSpc>
              <a:spcBef>
                <a:spcPts val="1000"/>
              </a:spcBef>
              <a:spcAft>
                <a:spcPts val="1000"/>
              </a:spcAft>
              <a:buNone/>
            </a:pPr>
            <a:r>
              <a:rPr lang="ru" sz="1800">
                <a:solidFill>
                  <a:schemeClr val="dk1"/>
                </a:solidFill>
                <a:latin typeface="Old Standard TT"/>
                <a:ea typeface="Old Standard TT"/>
                <a:cs typeface="Old Standard TT"/>
                <a:sym typeface="Old Standard TT"/>
              </a:rPr>
              <a:t>Исследовательская работа апробирована в дистанционном конкурсе “”.</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ph type="title"/>
          </p:nvPr>
        </p:nvSpPr>
        <p:spPr>
          <a:xfrm>
            <a:off x="265500" y="1370325"/>
            <a:ext cx="4045200" cy="133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ru" sz="2500">
                <a:highlight>
                  <a:schemeClr val="accent1"/>
                </a:highlight>
              </a:rPr>
              <a:t>Типы приводов питательных насосов</a:t>
            </a:r>
            <a:endParaRPr b="1" sz="2500">
              <a:highlight>
                <a:schemeClr val="accent1"/>
              </a:highlight>
            </a:endParaRPr>
          </a:p>
        </p:txBody>
      </p:sp>
      <p:sp>
        <p:nvSpPr>
          <p:cNvPr id="198" name="Google Shape;198;p32"/>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99" name="Google Shape;199;p3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ru">
                <a:highlight>
                  <a:schemeClr val="dk1"/>
                </a:highlight>
              </a:rPr>
              <a:t>Для привода питательных насосов используются различные типы двигателей. Наиболее распространен электропривод с асинхронными двигателями переменного тока. Они отличаются простотой конструкции и надежностью. В случае нестабильного электроснабжения применяют дизельные или газотурбинные приводы. Они обеспечивают автономную работу насосов при отсутствии внешнего электропитания.</a:t>
            </a:r>
            <a:endParaRPr>
              <a:highlight>
                <a:schemeClr val="dk1"/>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3" name="Shape 203"/>
        <p:cNvGrpSpPr/>
        <p:nvPr/>
      </p:nvGrpSpPr>
      <p:grpSpPr>
        <a:xfrm>
          <a:off x="0" y="0"/>
          <a:ext cx="0" cy="0"/>
          <a:chOff x="0" y="0"/>
          <a:chExt cx="0" cy="0"/>
        </a:xfrm>
      </p:grpSpPr>
      <p:sp>
        <p:nvSpPr>
          <p:cNvPr id="204" name="Google Shape;204;p33"/>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ru" sz="2500">
                <a:solidFill>
                  <a:schemeClr val="accent1"/>
                </a:solidFill>
                <a:highlight>
                  <a:schemeClr val="lt2"/>
                </a:highlight>
              </a:rPr>
              <a:t>Аварийные ситуации и защита</a:t>
            </a:r>
            <a:endParaRPr b="1" sz="2500">
              <a:solidFill>
                <a:schemeClr val="accent1"/>
              </a:solidFill>
              <a:highlight>
                <a:schemeClr val="lt2"/>
              </a:highlight>
            </a:endParaRPr>
          </a:p>
        </p:txBody>
      </p:sp>
      <p:sp>
        <p:nvSpPr>
          <p:cNvPr id="205" name="Google Shape;205;p33"/>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06" name="Google Shape;206;p3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ru">
                <a:highlight>
                  <a:schemeClr val="dk1"/>
                </a:highlight>
              </a:rPr>
              <a:t>Возможные аварийные ситуации при эксплуатации питательного насоса: повышенная вибрация, перегрев, потеря подачи воды, повреждение подшипников и др. Для защиты насоса и парового котла предусматривают различные системы аварийной сигнализации и остановки насоса. Например, при потере подачи воды происходит аварийный останов котла. </a:t>
            </a:r>
            <a:endParaRPr>
              <a:highlight>
                <a:schemeClr val="dk1"/>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txBox="1"/>
          <p:nvPr>
            <p:ph type="title"/>
          </p:nvPr>
        </p:nvSpPr>
        <p:spPr>
          <a:xfrm>
            <a:off x="265500" y="1370325"/>
            <a:ext cx="4045200" cy="133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ru" sz="2500">
                <a:highlight>
                  <a:schemeClr val="accent1"/>
                </a:highlight>
              </a:rPr>
              <a:t>Модернизация питательных насосов</a:t>
            </a:r>
            <a:endParaRPr b="1" sz="2500">
              <a:highlight>
                <a:schemeClr val="accent1"/>
              </a:highlight>
            </a:endParaRPr>
          </a:p>
        </p:txBody>
      </p:sp>
      <p:sp>
        <p:nvSpPr>
          <p:cNvPr id="212" name="Google Shape;212;p34"/>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13" name="Google Shape;213;p3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ru">
                <a:highlight>
                  <a:schemeClr val="dk1"/>
                </a:highlight>
              </a:rPr>
              <a:t>Для повышения надежности и эффективности питательных насосов проводится их модернизация с использованием новых материалов, технологий изготовления и средств автоматизации. Модернизированные насосы оснащают современными системами диагностики и мониторинга технического состояния, что позволяет перейти к обслуживанию по фактическому состоянию.</a:t>
            </a:r>
            <a:endParaRPr>
              <a:highlight>
                <a:schemeClr val="dk1"/>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7" name="Shape 217"/>
        <p:cNvGrpSpPr/>
        <p:nvPr/>
      </p:nvGrpSpPr>
      <p:grpSpPr>
        <a:xfrm>
          <a:off x="0" y="0"/>
          <a:ext cx="0" cy="0"/>
          <a:chOff x="0" y="0"/>
          <a:chExt cx="0" cy="0"/>
        </a:xfrm>
      </p:grpSpPr>
      <p:sp>
        <p:nvSpPr>
          <p:cNvPr id="218" name="Google Shape;218;p35"/>
          <p:cNvSpPr txBox="1"/>
          <p:nvPr>
            <p:ph type="title"/>
          </p:nvPr>
        </p:nvSpPr>
        <p:spPr>
          <a:xfrm>
            <a:off x="311700" y="38477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Заключение</a:t>
            </a:r>
            <a:endParaRPr/>
          </a:p>
        </p:txBody>
      </p:sp>
      <p:sp>
        <p:nvSpPr>
          <p:cNvPr id="219" name="Google Shape;219;p35"/>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ru">
                <a:highlight>
                  <a:schemeClr val="lt2"/>
                </a:highlight>
              </a:rPr>
              <a:t>Питательные насосы используют на электростанциях для обеспечения водой оборудования теплоснабжения. Они способны перекачивать воду высокой температуры и поддерживать высокий напор при долгой работе.</a:t>
            </a:r>
            <a:endParaRPr>
              <a:highlight>
                <a:schemeClr val="lt2"/>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6"/>
          <p:cNvSpPr txBox="1"/>
          <p:nvPr>
            <p:ph type="title"/>
          </p:nvPr>
        </p:nvSpPr>
        <p:spPr>
          <a:xfrm>
            <a:off x="265500" y="1205700"/>
            <a:ext cx="4045200" cy="273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a:t>Список используемых интернет источников </a:t>
            </a:r>
            <a:endParaRPr/>
          </a:p>
        </p:txBody>
      </p:sp>
      <p:sp>
        <p:nvSpPr>
          <p:cNvPr id="225" name="Google Shape;225;p36"/>
          <p:cNvSpPr txBox="1"/>
          <p:nvPr>
            <p:ph idx="1" type="subTitle"/>
          </p:nvPr>
        </p:nvSpPr>
        <p:spPr>
          <a:xfrm>
            <a:off x="265500" y="539199"/>
            <a:ext cx="4045200" cy="50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26" name="Google Shape;226;p3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ru">
                <a:uFill>
                  <a:noFill/>
                </a:uFill>
                <a:hlinkClick r:id="rId3"/>
              </a:rPr>
              <a:t>https://www.nektonnasos.ru</a:t>
            </a:r>
            <a:endParaRPr/>
          </a:p>
          <a:p>
            <a:pPr indent="-342900" lvl="0" marL="457200" rtl="0" algn="l">
              <a:spcBef>
                <a:spcPts val="0"/>
              </a:spcBef>
              <a:spcAft>
                <a:spcPts val="0"/>
              </a:spcAft>
              <a:buSzPts val="1800"/>
              <a:buChar char="●"/>
            </a:pPr>
            <a:r>
              <a:rPr lang="ru">
                <a:uFill>
                  <a:noFill/>
                </a:uFill>
                <a:hlinkClick r:id="rId4"/>
              </a:rPr>
              <a:t>https://makipa.ru</a:t>
            </a:r>
            <a:endParaRPr/>
          </a:p>
          <a:p>
            <a:pPr indent="-342900" lvl="0" marL="457200" rtl="0" algn="l">
              <a:spcBef>
                <a:spcPts val="0"/>
              </a:spcBef>
              <a:spcAft>
                <a:spcPts val="0"/>
              </a:spcAft>
              <a:buSzPts val="1800"/>
              <a:buChar char="●"/>
            </a:pPr>
            <a:r>
              <a:rPr lang="ru">
                <a:uFill>
                  <a:noFill/>
                </a:uFill>
                <a:hlinkClick r:id="rId5"/>
              </a:rPr>
              <a:t>https://oilpump.ru</a:t>
            </a:r>
            <a:endParaRPr/>
          </a:p>
          <a:p>
            <a:pPr indent="-342900" lvl="0" marL="457200" rtl="0" algn="l">
              <a:spcBef>
                <a:spcPts val="0"/>
              </a:spcBef>
              <a:spcAft>
                <a:spcPts val="0"/>
              </a:spcAft>
              <a:buSzPts val="1800"/>
              <a:buChar char="●"/>
            </a:pPr>
            <a:r>
              <a:rPr lang="ru"/>
              <a:t>https://fb.ru</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7"/>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ru"/>
              <a:t>Спасибо за внимание!</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512700" y="1893300"/>
            <a:ext cx="4059300" cy="15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ru" sz="4000"/>
              <a:t>Цели и задачи проекта</a:t>
            </a:r>
            <a:endParaRPr sz="4000"/>
          </a:p>
        </p:txBody>
      </p:sp>
      <p:sp>
        <p:nvSpPr>
          <p:cNvPr id="75" name="Google Shape;75;p15"/>
          <p:cNvSpPr txBox="1"/>
          <p:nvPr/>
        </p:nvSpPr>
        <p:spPr>
          <a:xfrm>
            <a:off x="4572000" y="501100"/>
            <a:ext cx="4135800" cy="3734100"/>
          </a:xfrm>
          <a:prstGeom prst="rect">
            <a:avLst/>
          </a:prstGeom>
          <a:noFill/>
          <a:ln>
            <a:noFill/>
          </a:ln>
        </p:spPr>
        <p:txBody>
          <a:bodyPr anchorCtr="0" anchor="ctr" bIns="91425" lIns="91425" spcFirstLastPara="1" rIns="91425" wrap="square" tIns="91425">
            <a:noAutofit/>
          </a:bodyPr>
          <a:lstStyle/>
          <a:p>
            <a:pPr indent="-342900" lvl="0" marL="457200" rtl="0" algn="l">
              <a:lnSpc>
                <a:spcPct val="150000"/>
              </a:lnSpc>
              <a:spcBef>
                <a:spcPts val="0"/>
              </a:spcBef>
              <a:spcAft>
                <a:spcPts val="0"/>
              </a:spcAft>
              <a:buClr>
                <a:schemeClr val="accent1"/>
              </a:buClr>
              <a:buSzPts val="1800"/>
              <a:buFont typeface="Old Standard TT"/>
              <a:buAutoNum type="arabicPeriod"/>
            </a:pPr>
            <a:r>
              <a:rPr lang="ru" sz="1800">
                <a:solidFill>
                  <a:schemeClr val="accent1"/>
                </a:solidFill>
                <a:latin typeface="Old Standard TT"/>
                <a:ea typeface="Old Standard TT"/>
                <a:cs typeface="Old Standard TT"/>
                <a:sym typeface="Old Standard TT"/>
              </a:rPr>
              <a:t>Изучить питательные насосы</a:t>
            </a:r>
            <a:endParaRPr sz="1800">
              <a:solidFill>
                <a:schemeClr val="accent1"/>
              </a:solidFill>
              <a:latin typeface="Old Standard TT"/>
              <a:ea typeface="Old Standard TT"/>
              <a:cs typeface="Old Standard TT"/>
              <a:sym typeface="Old Standard TT"/>
            </a:endParaRPr>
          </a:p>
          <a:p>
            <a:pPr indent="-342900" lvl="0" marL="457200" rtl="0" algn="l">
              <a:lnSpc>
                <a:spcPct val="150000"/>
              </a:lnSpc>
              <a:spcBef>
                <a:spcPts val="0"/>
              </a:spcBef>
              <a:spcAft>
                <a:spcPts val="0"/>
              </a:spcAft>
              <a:buClr>
                <a:schemeClr val="accent1"/>
              </a:buClr>
              <a:buSzPts val="1800"/>
              <a:buFont typeface="Old Standard TT"/>
              <a:buAutoNum type="arabicPeriod"/>
            </a:pPr>
            <a:r>
              <a:rPr lang="ru" sz="1800">
                <a:solidFill>
                  <a:schemeClr val="accent1"/>
                </a:solidFill>
                <a:latin typeface="Old Standard TT"/>
                <a:ea typeface="Old Standard TT"/>
                <a:cs typeface="Old Standard TT"/>
                <a:sym typeface="Old Standard TT"/>
              </a:rPr>
              <a:t>Рассмотреть работу питательных насосов</a:t>
            </a:r>
            <a:endParaRPr sz="1800">
              <a:solidFill>
                <a:schemeClr val="accent1"/>
              </a:solidFill>
              <a:latin typeface="Old Standard TT"/>
              <a:ea typeface="Old Standard TT"/>
              <a:cs typeface="Old Standard TT"/>
              <a:sym typeface="Old Standard TT"/>
            </a:endParaRPr>
          </a:p>
          <a:p>
            <a:pPr indent="-342900" lvl="0" marL="457200" rtl="0" algn="l">
              <a:lnSpc>
                <a:spcPct val="150000"/>
              </a:lnSpc>
              <a:spcBef>
                <a:spcPts val="0"/>
              </a:spcBef>
              <a:spcAft>
                <a:spcPts val="0"/>
              </a:spcAft>
              <a:buClr>
                <a:schemeClr val="accent1"/>
              </a:buClr>
              <a:buSzPts val="1800"/>
              <a:buFont typeface="Old Standard TT"/>
              <a:buAutoNum type="arabicPeriod"/>
            </a:pPr>
            <a:r>
              <a:rPr lang="ru" sz="1800">
                <a:solidFill>
                  <a:schemeClr val="accent1"/>
                </a:solidFill>
                <a:latin typeface="Old Standard TT"/>
                <a:ea typeface="Old Standard TT"/>
                <a:cs typeface="Old Standard TT"/>
                <a:sym typeface="Old Standard TT"/>
              </a:rPr>
              <a:t>Обобщить изученный материал и участвовать в конкурсе.</a:t>
            </a:r>
            <a:endParaRPr sz="1800">
              <a:solidFill>
                <a:schemeClr val="accent1"/>
              </a:solidFill>
              <a:latin typeface="Old Standard TT"/>
              <a:ea typeface="Old Standard TT"/>
              <a:cs typeface="Old Standard TT"/>
              <a:sym typeface="Old Standard T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265500" y="177775"/>
            <a:ext cx="4045200" cy="133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a:t>Определение 1</a:t>
            </a:r>
            <a:endParaRPr/>
          </a:p>
        </p:txBody>
      </p:sp>
      <p:sp>
        <p:nvSpPr>
          <p:cNvPr id="81" name="Google Shape;81;p16"/>
          <p:cNvSpPr txBox="1"/>
          <p:nvPr>
            <p:ph idx="1" type="subTitle"/>
          </p:nvPr>
        </p:nvSpPr>
        <p:spPr>
          <a:xfrm>
            <a:off x="265500" y="1510975"/>
            <a:ext cx="4045200" cy="313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ru" sz="1800">
                <a:solidFill>
                  <a:srgbClr val="191919"/>
                </a:solidFill>
                <a:highlight>
                  <a:schemeClr val="lt1"/>
                </a:highlight>
              </a:rPr>
              <a:t>Питательный насос – это один из видов центробежных многоступенчатых агрегатов. Он часто применяется на производственных промышленных предприятиях, в котельных, на гидравлических электростанциях. Отличительная особенность – перекачка воды высокой температуры и конденсата.</a:t>
            </a:r>
            <a:endParaRPr sz="1800">
              <a:highlight>
                <a:schemeClr val="lt1"/>
              </a:highlight>
            </a:endParaRPr>
          </a:p>
        </p:txBody>
      </p:sp>
      <p:pic>
        <p:nvPicPr>
          <p:cNvPr id="82" name="Google Shape;82;p16"/>
          <p:cNvPicPr preferRelativeResize="0"/>
          <p:nvPr/>
        </p:nvPicPr>
        <p:blipFill>
          <a:blip r:embed="rId3">
            <a:alphaModFix/>
          </a:blip>
          <a:stretch>
            <a:fillRect/>
          </a:stretch>
        </p:blipFill>
        <p:spPr>
          <a:xfrm>
            <a:off x="4223325" y="1006475"/>
            <a:ext cx="5563774" cy="3130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265500" y="177775"/>
            <a:ext cx="4045200" cy="133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a:t>Определение 2</a:t>
            </a:r>
            <a:endParaRPr/>
          </a:p>
        </p:txBody>
      </p:sp>
      <p:sp>
        <p:nvSpPr>
          <p:cNvPr id="88" name="Google Shape;88;p17"/>
          <p:cNvSpPr txBox="1"/>
          <p:nvPr>
            <p:ph idx="1" type="subTitle"/>
          </p:nvPr>
        </p:nvSpPr>
        <p:spPr>
          <a:xfrm>
            <a:off x="265500" y="1510975"/>
            <a:ext cx="4045200" cy="3130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ru" sz="1800">
                <a:solidFill>
                  <a:srgbClr val="404356"/>
                </a:solidFill>
                <a:highlight>
                  <a:srgbClr val="FFFFFF"/>
                </a:highlight>
              </a:rPr>
              <a:t>Питательный насос – оборудование, необходимое для транспортировки чистой воды в котел. Его используют на тепловых электростанциях или на промышленных предприятиях. Такой насос имеет сложную конструкцию и особенности эксплуатации.</a:t>
            </a:r>
            <a:endParaRPr sz="1800">
              <a:highlight>
                <a:schemeClr val="lt1"/>
              </a:highlight>
            </a:endParaRPr>
          </a:p>
        </p:txBody>
      </p:sp>
      <p:pic>
        <p:nvPicPr>
          <p:cNvPr id="89" name="Google Shape;89;p17"/>
          <p:cNvPicPr preferRelativeResize="0"/>
          <p:nvPr/>
        </p:nvPicPr>
        <p:blipFill>
          <a:blip r:embed="rId3">
            <a:alphaModFix/>
          </a:blip>
          <a:stretch>
            <a:fillRect/>
          </a:stretch>
        </p:blipFill>
        <p:spPr>
          <a:xfrm>
            <a:off x="4991300" y="933850"/>
            <a:ext cx="3843725" cy="327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265500" y="177775"/>
            <a:ext cx="4045200" cy="133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a:t>Определение 3</a:t>
            </a:r>
            <a:endParaRPr/>
          </a:p>
        </p:txBody>
      </p:sp>
      <p:sp>
        <p:nvSpPr>
          <p:cNvPr id="95" name="Google Shape;95;p18"/>
          <p:cNvSpPr txBox="1"/>
          <p:nvPr>
            <p:ph idx="1" type="subTitle"/>
          </p:nvPr>
        </p:nvSpPr>
        <p:spPr>
          <a:xfrm>
            <a:off x="265500" y="1510975"/>
            <a:ext cx="4045200" cy="3130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ru" sz="1800">
                <a:solidFill>
                  <a:srgbClr val="212529"/>
                </a:solidFill>
                <a:highlight>
                  <a:srgbClr val="FFFFFF"/>
                </a:highlight>
              </a:rPr>
              <a:t>Питательный насос предназначен для подачи очищенной питательной воды в котел. Такое оборудование применяется на тепловых электростанциях, ими комплектуются парогенераторные установки месторождений нефти.</a:t>
            </a:r>
            <a:endParaRPr sz="1800">
              <a:highlight>
                <a:schemeClr val="lt1"/>
              </a:highlight>
            </a:endParaRPr>
          </a:p>
        </p:txBody>
      </p:sp>
      <p:pic>
        <p:nvPicPr>
          <p:cNvPr id="96" name="Google Shape;96;p18"/>
          <p:cNvPicPr preferRelativeResize="0"/>
          <p:nvPr/>
        </p:nvPicPr>
        <p:blipFill>
          <a:blip r:embed="rId3">
            <a:alphaModFix/>
          </a:blip>
          <a:stretch>
            <a:fillRect/>
          </a:stretch>
        </p:blipFill>
        <p:spPr>
          <a:xfrm>
            <a:off x="4874125" y="1223350"/>
            <a:ext cx="4045200" cy="2696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512700" y="170750"/>
            <a:ext cx="8118600" cy="92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ru" sz="4000"/>
              <a:t>Назначение питательного насоса</a:t>
            </a:r>
            <a:endParaRPr sz="4000"/>
          </a:p>
        </p:txBody>
      </p:sp>
      <p:sp>
        <p:nvSpPr>
          <p:cNvPr id="102" name="Google Shape;102;p19"/>
          <p:cNvSpPr txBox="1"/>
          <p:nvPr/>
        </p:nvSpPr>
        <p:spPr>
          <a:xfrm>
            <a:off x="512700" y="1091450"/>
            <a:ext cx="8118600" cy="344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ru" sz="1800">
                <a:solidFill>
                  <a:schemeClr val="accent1"/>
                </a:solidFill>
                <a:highlight>
                  <a:schemeClr val="dk1"/>
                </a:highlight>
                <a:latin typeface="Old Standard TT"/>
                <a:ea typeface="Old Standard TT"/>
                <a:cs typeface="Old Standard TT"/>
                <a:sym typeface="Old Standard TT"/>
              </a:rPr>
              <a:t>Работа промышленных паровых машин и котлов с системой электропитания зависит от специальных насосов. Благодаря им оборудование работает бесперебойно, а также:</a:t>
            </a:r>
            <a:endParaRPr sz="1800">
              <a:solidFill>
                <a:schemeClr val="accent1"/>
              </a:solidFill>
              <a:highlight>
                <a:schemeClr val="dk1"/>
              </a:highlight>
              <a:latin typeface="Old Standard TT"/>
              <a:ea typeface="Old Standard TT"/>
              <a:cs typeface="Old Standard TT"/>
              <a:sym typeface="Old Standard TT"/>
            </a:endParaRPr>
          </a:p>
          <a:p>
            <a:pPr indent="-342900" lvl="0" marL="457200" rtl="0" algn="l">
              <a:lnSpc>
                <a:spcPct val="115000"/>
              </a:lnSpc>
              <a:spcBef>
                <a:spcPts val="1200"/>
              </a:spcBef>
              <a:spcAft>
                <a:spcPts val="0"/>
              </a:spcAft>
              <a:buClr>
                <a:schemeClr val="accent1"/>
              </a:buClr>
              <a:buSzPts val="1800"/>
              <a:buFont typeface="Old Standard TT"/>
              <a:buChar char="❏"/>
            </a:pPr>
            <a:r>
              <a:rPr lang="ru" sz="1800">
                <a:solidFill>
                  <a:schemeClr val="accent1"/>
                </a:solidFill>
                <a:highlight>
                  <a:schemeClr val="dk1"/>
                </a:highlight>
                <a:latin typeface="Old Standard TT"/>
                <a:ea typeface="Old Standard TT"/>
                <a:cs typeface="Old Standard TT"/>
                <a:sym typeface="Old Standard TT"/>
              </a:rPr>
              <a:t>осуществляется поставка нужного объема воды;</a:t>
            </a:r>
            <a:endParaRPr sz="1800">
              <a:solidFill>
                <a:schemeClr val="accent1"/>
              </a:solidFill>
              <a:highlight>
                <a:schemeClr val="dk1"/>
              </a:highlight>
              <a:latin typeface="Old Standard TT"/>
              <a:ea typeface="Old Standard TT"/>
              <a:cs typeface="Old Standard TT"/>
              <a:sym typeface="Old Standard TT"/>
            </a:endParaRPr>
          </a:p>
          <a:p>
            <a:pPr indent="-342900" lvl="0" marL="457200" rtl="0" algn="l">
              <a:lnSpc>
                <a:spcPct val="115000"/>
              </a:lnSpc>
              <a:spcBef>
                <a:spcPts val="0"/>
              </a:spcBef>
              <a:spcAft>
                <a:spcPts val="0"/>
              </a:spcAft>
              <a:buClr>
                <a:schemeClr val="accent1"/>
              </a:buClr>
              <a:buSzPts val="1800"/>
              <a:buFont typeface="Old Standard TT"/>
              <a:buChar char="❏"/>
            </a:pPr>
            <a:r>
              <a:rPr lang="ru" sz="1800">
                <a:solidFill>
                  <a:schemeClr val="accent1"/>
                </a:solidFill>
                <a:highlight>
                  <a:schemeClr val="dk1"/>
                </a:highlight>
                <a:latin typeface="Old Standard TT"/>
                <a:ea typeface="Old Standard TT"/>
                <a:cs typeface="Old Standard TT"/>
                <a:sym typeface="Old Standard TT"/>
              </a:rPr>
              <a:t>есть возможность установить устройство высоко;</a:t>
            </a:r>
            <a:endParaRPr sz="1800">
              <a:solidFill>
                <a:schemeClr val="accent1"/>
              </a:solidFill>
              <a:highlight>
                <a:schemeClr val="dk1"/>
              </a:highlight>
              <a:latin typeface="Old Standard TT"/>
              <a:ea typeface="Old Standard TT"/>
              <a:cs typeface="Old Standard TT"/>
              <a:sym typeface="Old Standard TT"/>
            </a:endParaRPr>
          </a:p>
          <a:p>
            <a:pPr indent="-342900" lvl="0" marL="457200" rtl="0" algn="l">
              <a:lnSpc>
                <a:spcPct val="115000"/>
              </a:lnSpc>
              <a:spcBef>
                <a:spcPts val="0"/>
              </a:spcBef>
              <a:spcAft>
                <a:spcPts val="0"/>
              </a:spcAft>
              <a:buClr>
                <a:schemeClr val="accent1"/>
              </a:buClr>
              <a:buSzPts val="1800"/>
              <a:buFont typeface="Old Standard TT"/>
              <a:buChar char="❏"/>
            </a:pPr>
            <a:r>
              <a:rPr lang="ru" sz="1800">
                <a:solidFill>
                  <a:schemeClr val="accent1"/>
                </a:solidFill>
                <a:highlight>
                  <a:schemeClr val="dk1"/>
                </a:highlight>
                <a:latin typeface="Old Standard TT"/>
                <a:ea typeface="Old Standard TT"/>
                <a:cs typeface="Old Standard TT"/>
                <a:sym typeface="Old Standard TT"/>
              </a:rPr>
              <a:t>гарантирована высокая эффективность работы.</a:t>
            </a:r>
            <a:endParaRPr sz="1800">
              <a:solidFill>
                <a:schemeClr val="accent1"/>
              </a:solidFill>
              <a:highlight>
                <a:schemeClr val="dk1"/>
              </a:highlight>
              <a:latin typeface="Old Standard TT"/>
              <a:ea typeface="Old Standard TT"/>
              <a:cs typeface="Old Standard TT"/>
              <a:sym typeface="Old Standard TT"/>
            </a:endParaRPr>
          </a:p>
          <a:p>
            <a:pPr indent="0" lvl="0" marL="0" rtl="0" algn="l">
              <a:lnSpc>
                <a:spcPct val="115000"/>
              </a:lnSpc>
              <a:spcBef>
                <a:spcPts val="1200"/>
              </a:spcBef>
              <a:spcAft>
                <a:spcPts val="0"/>
              </a:spcAft>
              <a:buClr>
                <a:schemeClr val="dk1"/>
              </a:buClr>
              <a:buSzPts val="1100"/>
              <a:buFont typeface="Arial"/>
              <a:buNone/>
            </a:pPr>
            <a:r>
              <a:rPr lang="ru" sz="1800">
                <a:solidFill>
                  <a:schemeClr val="accent1"/>
                </a:solidFill>
                <a:highlight>
                  <a:schemeClr val="dk1"/>
                </a:highlight>
                <a:latin typeface="Old Standard TT"/>
                <a:ea typeface="Old Standard TT"/>
                <a:cs typeface="Old Standard TT"/>
                <a:sym typeface="Old Standard TT"/>
              </a:rPr>
              <a:t>Некоторые модели насосов могут перекачивать жидкости высокой температуры – от 165 °C. Они также способны выдерживать высокое давление в течение долгого периода времени.</a:t>
            </a:r>
            <a:endParaRPr sz="1800">
              <a:solidFill>
                <a:schemeClr val="accent1"/>
              </a:solidFill>
              <a:highlight>
                <a:schemeClr val="dk1"/>
              </a:highlight>
              <a:latin typeface="Old Standard TT"/>
              <a:ea typeface="Old Standard TT"/>
              <a:cs typeface="Old Standard TT"/>
              <a:sym typeface="Old Standard TT"/>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accent1"/>
              </a:solidFill>
              <a:highlight>
                <a:schemeClr val="dk1"/>
              </a:highlight>
              <a:latin typeface="Old Standard TT"/>
              <a:ea typeface="Old Standard TT"/>
              <a:cs typeface="Old Standard TT"/>
              <a:sym typeface="Old Standard T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64750" y="477025"/>
            <a:ext cx="5604000" cy="81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ru" sz="4200"/>
              <a:t>Конструкция</a:t>
            </a:r>
            <a:endParaRPr sz="4200"/>
          </a:p>
        </p:txBody>
      </p:sp>
      <p:pic>
        <p:nvPicPr>
          <p:cNvPr id="108" name="Google Shape;108;p20"/>
          <p:cNvPicPr preferRelativeResize="0"/>
          <p:nvPr/>
        </p:nvPicPr>
        <p:blipFill rotWithShape="1">
          <a:blip r:embed="rId3">
            <a:alphaModFix/>
          </a:blip>
          <a:srcRect b="28417" l="8919" r="8182" t="24038"/>
          <a:stretch/>
        </p:blipFill>
        <p:spPr>
          <a:xfrm>
            <a:off x="461125" y="1633399"/>
            <a:ext cx="5227799" cy="2999525"/>
          </a:xfrm>
          <a:prstGeom prst="rect">
            <a:avLst/>
          </a:prstGeom>
          <a:noFill/>
          <a:ln>
            <a:noFill/>
          </a:ln>
        </p:spPr>
      </p:pic>
      <p:sp>
        <p:nvSpPr>
          <p:cNvPr id="109" name="Google Shape;109;p20"/>
          <p:cNvSpPr txBox="1"/>
          <p:nvPr/>
        </p:nvSpPr>
        <p:spPr>
          <a:xfrm>
            <a:off x="6117950" y="657925"/>
            <a:ext cx="2698200" cy="39750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Clr>
                <a:schemeClr val="dk1"/>
              </a:buClr>
              <a:buSzPts val="1700"/>
              <a:buFont typeface="Old Standard TT"/>
              <a:buAutoNum type="arabicPeriod"/>
            </a:pPr>
            <a:r>
              <a:rPr lang="ru" sz="1700">
                <a:solidFill>
                  <a:schemeClr val="dk1"/>
                </a:solidFill>
                <a:latin typeface="Old Standard TT"/>
                <a:ea typeface="Old Standard TT"/>
                <a:cs typeface="Old Standard TT"/>
                <a:sym typeface="Old Standard TT"/>
              </a:rPr>
              <a:t>Вал;</a:t>
            </a:r>
            <a:endParaRPr sz="1700">
              <a:solidFill>
                <a:schemeClr val="dk1"/>
              </a:solidFill>
              <a:latin typeface="Old Standard TT"/>
              <a:ea typeface="Old Standard TT"/>
              <a:cs typeface="Old Standard TT"/>
              <a:sym typeface="Old Standard TT"/>
            </a:endParaRPr>
          </a:p>
          <a:p>
            <a:pPr indent="-336550" lvl="0" marL="457200" rtl="0" algn="l">
              <a:spcBef>
                <a:spcPts val="0"/>
              </a:spcBef>
              <a:spcAft>
                <a:spcPts val="0"/>
              </a:spcAft>
              <a:buClr>
                <a:schemeClr val="dk1"/>
              </a:buClr>
              <a:buSzPts val="1700"/>
              <a:buFont typeface="Old Standard TT"/>
              <a:buAutoNum type="arabicPeriod"/>
            </a:pPr>
            <a:r>
              <a:rPr lang="ru" sz="1700">
                <a:solidFill>
                  <a:schemeClr val="dk1"/>
                </a:solidFill>
                <a:latin typeface="Old Standard TT"/>
                <a:ea typeface="Old Standard TT"/>
                <a:cs typeface="Old Standard TT"/>
                <a:sym typeface="Old Standard TT"/>
              </a:rPr>
              <a:t>Рабочее колесо;</a:t>
            </a:r>
            <a:endParaRPr sz="1700">
              <a:solidFill>
                <a:schemeClr val="dk1"/>
              </a:solidFill>
              <a:latin typeface="Old Standard TT"/>
              <a:ea typeface="Old Standard TT"/>
              <a:cs typeface="Old Standard TT"/>
              <a:sym typeface="Old Standard TT"/>
            </a:endParaRPr>
          </a:p>
          <a:p>
            <a:pPr indent="-336550" lvl="0" marL="457200" rtl="0" algn="l">
              <a:spcBef>
                <a:spcPts val="0"/>
              </a:spcBef>
              <a:spcAft>
                <a:spcPts val="0"/>
              </a:spcAft>
              <a:buClr>
                <a:schemeClr val="dk1"/>
              </a:buClr>
              <a:buSzPts val="1700"/>
              <a:buFont typeface="Old Standard TT"/>
              <a:buAutoNum type="arabicPeriod"/>
            </a:pPr>
            <a:r>
              <a:rPr lang="ru" sz="1700">
                <a:solidFill>
                  <a:schemeClr val="dk1"/>
                </a:solidFill>
                <a:latin typeface="Old Standard TT"/>
                <a:ea typeface="Old Standard TT"/>
                <a:cs typeface="Old Standard TT"/>
                <a:sym typeface="Old Standard TT"/>
              </a:rPr>
              <a:t>Направляющие лопатки;</a:t>
            </a:r>
            <a:endParaRPr sz="1700">
              <a:solidFill>
                <a:schemeClr val="dk1"/>
              </a:solidFill>
              <a:latin typeface="Old Standard TT"/>
              <a:ea typeface="Old Standard TT"/>
              <a:cs typeface="Old Standard TT"/>
              <a:sym typeface="Old Standard TT"/>
            </a:endParaRPr>
          </a:p>
          <a:p>
            <a:pPr indent="-336550" lvl="0" marL="457200" rtl="0" algn="l">
              <a:spcBef>
                <a:spcPts val="0"/>
              </a:spcBef>
              <a:spcAft>
                <a:spcPts val="0"/>
              </a:spcAft>
              <a:buClr>
                <a:schemeClr val="dk1"/>
              </a:buClr>
              <a:buSzPts val="1700"/>
              <a:buFont typeface="Old Standard TT"/>
              <a:buAutoNum type="arabicPeriod"/>
            </a:pPr>
            <a:r>
              <a:rPr lang="ru" sz="1700">
                <a:solidFill>
                  <a:schemeClr val="dk1"/>
                </a:solidFill>
                <a:latin typeface="Old Standard TT"/>
                <a:ea typeface="Old Standard TT"/>
                <a:cs typeface="Old Standard TT"/>
                <a:sym typeface="Old Standard TT"/>
              </a:rPr>
              <a:t>Перепускной канал;</a:t>
            </a:r>
            <a:endParaRPr sz="1700">
              <a:solidFill>
                <a:schemeClr val="dk1"/>
              </a:solidFill>
              <a:latin typeface="Old Standard TT"/>
              <a:ea typeface="Old Standard TT"/>
              <a:cs typeface="Old Standard TT"/>
              <a:sym typeface="Old Standard TT"/>
            </a:endParaRPr>
          </a:p>
          <a:p>
            <a:pPr indent="-336550" lvl="0" marL="457200" rtl="0" algn="l">
              <a:spcBef>
                <a:spcPts val="0"/>
              </a:spcBef>
              <a:spcAft>
                <a:spcPts val="0"/>
              </a:spcAft>
              <a:buClr>
                <a:schemeClr val="dk1"/>
              </a:buClr>
              <a:buSzPts val="1700"/>
              <a:buFont typeface="Old Standard TT"/>
              <a:buAutoNum type="arabicPeriod"/>
            </a:pPr>
            <a:r>
              <a:rPr lang="ru" sz="1700">
                <a:solidFill>
                  <a:schemeClr val="dk1"/>
                </a:solidFill>
                <a:latin typeface="Old Standard TT"/>
                <a:ea typeface="Old Standard TT"/>
                <a:cs typeface="Old Standard TT"/>
                <a:sym typeface="Old Standard TT"/>
              </a:rPr>
              <a:t>Анкерный болт;</a:t>
            </a:r>
            <a:endParaRPr sz="1700">
              <a:solidFill>
                <a:schemeClr val="dk1"/>
              </a:solidFill>
              <a:latin typeface="Old Standard TT"/>
              <a:ea typeface="Old Standard TT"/>
              <a:cs typeface="Old Standard TT"/>
              <a:sym typeface="Old Standard TT"/>
            </a:endParaRPr>
          </a:p>
          <a:p>
            <a:pPr indent="-336550" lvl="0" marL="457200" rtl="0" algn="l">
              <a:spcBef>
                <a:spcPts val="0"/>
              </a:spcBef>
              <a:spcAft>
                <a:spcPts val="0"/>
              </a:spcAft>
              <a:buClr>
                <a:schemeClr val="dk1"/>
              </a:buClr>
              <a:buSzPts val="1700"/>
              <a:buFont typeface="Old Standard TT"/>
              <a:buAutoNum type="arabicPeriod"/>
            </a:pPr>
            <a:r>
              <a:rPr lang="ru" sz="1700">
                <a:solidFill>
                  <a:schemeClr val="dk1"/>
                </a:solidFill>
                <a:latin typeface="Old Standard TT"/>
                <a:ea typeface="Old Standard TT"/>
                <a:cs typeface="Old Standard TT"/>
                <a:sym typeface="Old Standard TT"/>
              </a:rPr>
              <a:t>Гидравлическая пята;</a:t>
            </a:r>
            <a:endParaRPr sz="1700">
              <a:solidFill>
                <a:schemeClr val="dk1"/>
              </a:solidFill>
              <a:latin typeface="Old Standard TT"/>
              <a:ea typeface="Old Standard TT"/>
              <a:cs typeface="Old Standard TT"/>
              <a:sym typeface="Old Standard TT"/>
            </a:endParaRPr>
          </a:p>
          <a:p>
            <a:pPr indent="-336550" lvl="0" marL="457200" rtl="0" algn="l">
              <a:spcBef>
                <a:spcPts val="0"/>
              </a:spcBef>
              <a:spcAft>
                <a:spcPts val="0"/>
              </a:spcAft>
              <a:buClr>
                <a:schemeClr val="dk1"/>
              </a:buClr>
              <a:buSzPts val="1700"/>
              <a:buFont typeface="Old Standard TT"/>
              <a:buAutoNum type="arabicPeriod"/>
            </a:pPr>
            <a:r>
              <a:rPr lang="ru" sz="1700">
                <a:solidFill>
                  <a:schemeClr val="dk1"/>
                </a:solidFill>
                <a:latin typeface="Old Standard TT"/>
                <a:ea typeface="Old Standard TT"/>
                <a:cs typeface="Old Standard TT"/>
                <a:sym typeface="Old Standard TT"/>
              </a:rPr>
              <a:t>Сальник;</a:t>
            </a:r>
            <a:endParaRPr sz="1700">
              <a:solidFill>
                <a:schemeClr val="dk1"/>
              </a:solidFill>
              <a:latin typeface="Old Standard TT"/>
              <a:ea typeface="Old Standard TT"/>
              <a:cs typeface="Old Standard TT"/>
              <a:sym typeface="Old Standard TT"/>
            </a:endParaRPr>
          </a:p>
          <a:p>
            <a:pPr indent="-336550" lvl="0" marL="457200" rtl="0" algn="l">
              <a:spcBef>
                <a:spcPts val="0"/>
              </a:spcBef>
              <a:spcAft>
                <a:spcPts val="0"/>
              </a:spcAft>
              <a:buClr>
                <a:schemeClr val="dk1"/>
              </a:buClr>
              <a:buSzPts val="1700"/>
              <a:buFont typeface="Old Standard TT"/>
              <a:buAutoNum type="arabicPeriod"/>
            </a:pPr>
            <a:r>
              <a:rPr lang="ru" sz="1700">
                <a:solidFill>
                  <a:schemeClr val="dk1"/>
                </a:solidFill>
                <a:latin typeface="Old Standard TT"/>
                <a:ea typeface="Old Standard TT"/>
                <a:cs typeface="Old Standard TT"/>
                <a:sym typeface="Old Standard TT"/>
              </a:rPr>
              <a:t>Опорный подшипник;</a:t>
            </a:r>
            <a:endParaRPr sz="1700">
              <a:solidFill>
                <a:schemeClr val="dk1"/>
              </a:solidFill>
              <a:latin typeface="Old Standard TT"/>
              <a:ea typeface="Old Standard TT"/>
              <a:cs typeface="Old Standard TT"/>
              <a:sym typeface="Old Standard TT"/>
            </a:endParaRPr>
          </a:p>
          <a:p>
            <a:pPr indent="-336550" lvl="0" marL="457200" rtl="0" algn="l">
              <a:spcBef>
                <a:spcPts val="0"/>
              </a:spcBef>
              <a:spcAft>
                <a:spcPts val="0"/>
              </a:spcAft>
              <a:buClr>
                <a:schemeClr val="dk1"/>
              </a:buClr>
              <a:buSzPts val="1700"/>
              <a:buFont typeface="Old Standard TT"/>
              <a:buAutoNum type="arabicPeriod"/>
            </a:pPr>
            <a:r>
              <a:rPr lang="ru" sz="1700">
                <a:solidFill>
                  <a:schemeClr val="dk1"/>
                </a:solidFill>
                <a:latin typeface="Old Standard TT"/>
                <a:ea typeface="Old Standard TT"/>
                <a:cs typeface="Old Standard TT"/>
                <a:sym typeface="Old Standard TT"/>
              </a:rPr>
              <a:t>Всасывающий патрубок;</a:t>
            </a:r>
            <a:endParaRPr sz="1700">
              <a:solidFill>
                <a:schemeClr val="dk1"/>
              </a:solidFill>
              <a:latin typeface="Old Standard TT"/>
              <a:ea typeface="Old Standard TT"/>
              <a:cs typeface="Old Standard TT"/>
              <a:sym typeface="Old Standard TT"/>
            </a:endParaRPr>
          </a:p>
          <a:p>
            <a:pPr indent="-336550" lvl="0" marL="457200" rtl="0" algn="l">
              <a:spcBef>
                <a:spcPts val="0"/>
              </a:spcBef>
              <a:spcAft>
                <a:spcPts val="0"/>
              </a:spcAft>
              <a:buClr>
                <a:schemeClr val="dk1"/>
              </a:buClr>
              <a:buSzPts val="1700"/>
              <a:buFont typeface="Old Standard TT"/>
              <a:buAutoNum type="arabicPeriod"/>
            </a:pPr>
            <a:r>
              <a:rPr lang="ru" sz="1700">
                <a:solidFill>
                  <a:schemeClr val="dk1"/>
                </a:solidFill>
                <a:latin typeface="Old Standard TT"/>
                <a:ea typeface="Old Standard TT"/>
                <a:cs typeface="Old Standard TT"/>
                <a:sym typeface="Old Standard TT"/>
              </a:rPr>
              <a:t>Нагнетательный патрубок;</a:t>
            </a:r>
            <a:endParaRPr sz="1700">
              <a:solidFill>
                <a:schemeClr val="dk1"/>
              </a:solidFill>
              <a:latin typeface="Old Standard TT"/>
              <a:ea typeface="Old Standard TT"/>
              <a:cs typeface="Old Standard TT"/>
              <a:sym typeface="Old Standard TT"/>
            </a:endParaRPr>
          </a:p>
          <a:p>
            <a:pPr indent="-336550" lvl="0" marL="457200" rtl="0" algn="l">
              <a:spcBef>
                <a:spcPts val="0"/>
              </a:spcBef>
              <a:spcAft>
                <a:spcPts val="0"/>
              </a:spcAft>
              <a:buClr>
                <a:schemeClr val="dk1"/>
              </a:buClr>
              <a:buSzPts val="1700"/>
              <a:buFont typeface="Old Standard TT"/>
              <a:buAutoNum type="arabicPeriod"/>
            </a:pPr>
            <a:r>
              <a:rPr lang="ru" sz="1700">
                <a:solidFill>
                  <a:schemeClr val="dk1"/>
                </a:solidFill>
                <a:latin typeface="Old Standard TT"/>
                <a:ea typeface="Old Standard TT"/>
                <a:cs typeface="Old Standard TT"/>
                <a:sym typeface="Old Standard TT"/>
              </a:rPr>
              <a:t>Муфта.</a:t>
            </a:r>
            <a:endParaRPr sz="1700">
              <a:solidFill>
                <a:schemeClr val="dk1"/>
              </a:solidFill>
              <a:latin typeface="Old Standard TT"/>
              <a:ea typeface="Old Standard TT"/>
              <a:cs typeface="Old Standard TT"/>
              <a:sym typeface="Old Standard T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3425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Принцип работы</a:t>
            </a:r>
            <a:endParaRPr/>
          </a:p>
        </p:txBody>
      </p:sp>
      <p:sp>
        <p:nvSpPr>
          <p:cNvPr id="115" name="Google Shape;115;p21"/>
          <p:cNvSpPr txBox="1"/>
          <p:nvPr>
            <p:ph idx="1" type="body"/>
          </p:nvPr>
        </p:nvSpPr>
        <p:spPr>
          <a:xfrm>
            <a:off x="311700" y="955725"/>
            <a:ext cx="3999900" cy="3397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ru" sz="1800">
                <a:solidFill>
                  <a:srgbClr val="212529"/>
                </a:solidFill>
                <a:highlight>
                  <a:schemeClr val="accent1"/>
                </a:highlight>
              </a:rPr>
              <a:t>В результате работы электростанции в питательный насос поступает вода из деаэратора. Температура воды равна температуре насыщения, поэтому для исключения кавитации необходим подпор, который обеспечивается за счет того, что деаэратор установлен выше питательного насоса. Зачастую эксплуатация питательных насосов требует установки дополнительных подпиточных (бустерных) насосов для обеспечения необходимого подпора.</a:t>
            </a:r>
            <a:endParaRPr sz="1800">
              <a:highlight>
                <a:schemeClr val="accent1"/>
              </a:highlight>
            </a:endParaRPr>
          </a:p>
          <a:p>
            <a:pPr indent="0" lvl="0" marL="457200" rtl="0" algn="l">
              <a:spcBef>
                <a:spcPts val="1600"/>
              </a:spcBef>
              <a:spcAft>
                <a:spcPts val="1600"/>
              </a:spcAft>
              <a:buNone/>
            </a:pPr>
            <a:r>
              <a:t/>
            </a:r>
            <a:endParaRPr sz="1600"/>
          </a:p>
        </p:txBody>
      </p:sp>
      <p:pic>
        <p:nvPicPr>
          <p:cNvPr id="116" name="Google Shape;116;p21"/>
          <p:cNvPicPr preferRelativeResize="0"/>
          <p:nvPr/>
        </p:nvPicPr>
        <p:blipFill rotWithShape="1">
          <a:blip r:embed="rId3">
            <a:alphaModFix/>
          </a:blip>
          <a:srcRect b="16970" l="11881" r="9377" t="-16970"/>
          <a:stretch/>
        </p:blipFill>
        <p:spPr>
          <a:xfrm>
            <a:off x="4705125" y="175875"/>
            <a:ext cx="4127099" cy="2011625"/>
          </a:xfrm>
          <a:prstGeom prst="rect">
            <a:avLst/>
          </a:prstGeom>
          <a:noFill/>
          <a:ln>
            <a:noFill/>
          </a:ln>
        </p:spPr>
      </p:pic>
      <p:pic>
        <p:nvPicPr>
          <p:cNvPr id="117" name="Google Shape;117;p21"/>
          <p:cNvPicPr preferRelativeResize="0"/>
          <p:nvPr/>
        </p:nvPicPr>
        <p:blipFill rotWithShape="1">
          <a:blip r:embed="rId4">
            <a:alphaModFix/>
          </a:blip>
          <a:srcRect b="2928" l="0" r="0" t="2918"/>
          <a:stretch/>
        </p:blipFill>
        <p:spPr>
          <a:xfrm>
            <a:off x="4705150" y="2348225"/>
            <a:ext cx="4127099" cy="24203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