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9"/>
  </p:notesMasterIdLst>
  <p:sldIdLst>
    <p:sldId id="256" r:id="rId2"/>
    <p:sldId id="263" r:id="rId3"/>
    <p:sldId id="257" r:id="rId4"/>
    <p:sldId id="290" r:id="rId5"/>
    <p:sldId id="267" r:id="rId6"/>
    <p:sldId id="277" r:id="rId7"/>
    <p:sldId id="274" r:id="rId8"/>
    <p:sldId id="275" r:id="rId9"/>
    <p:sldId id="265" r:id="rId10"/>
    <p:sldId id="258" r:id="rId11"/>
    <p:sldId id="259" r:id="rId12"/>
    <p:sldId id="260" r:id="rId13"/>
    <p:sldId id="291" r:id="rId14"/>
    <p:sldId id="278" r:id="rId15"/>
    <p:sldId id="286" r:id="rId16"/>
    <p:sldId id="285" r:id="rId17"/>
    <p:sldId id="287" r:id="rId18"/>
    <p:sldId id="288" r:id="rId19"/>
    <p:sldId id="279" r:id="rId20"/>
    <p:sldId id="280" r:id="rId21"/>
    <p:sldId id="261" r:id="rId22"/>
    <p:sldId id="281" r:id="rId23"/>
    <p:sldId id="270" r:id="rId24"/>
    <p:sldId id="271" r:id="rId25"/>
    <p:sldId id="283" r:id="rId26"/>
    <p:sldId id="284" r:id="rId27"/>
    <p:sldId id="293" r:id="rId28"/>
    <p:sldId id="282" r:id="rId29"/>
    <p:sldId id="292" r:id="rId30"/>
    <p:sldId id="294" r:id="rId31"/>
    <p:sldId id="268" r:id="rId32"/>
    <p:sldId id="272" r:id="rId33"/>
    <p:sldId id="289" r:id="rId34"/>
    <p:sldId id="262" r:id="rId35"/>
    <p:sldId id="295" r:id="rId36"/>
    <p:sldId id="276" r:id="rId37"/>
    <p:sldId id="26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0066"/>
                </a:solidFill>
              </a:rPr>
              <a:t>Участие</a:t>
            </a:r>
            <a:r>
              <a:rPr lang="ru-RU" dirty="0"/>
              <a:t> </a:t>
            </a:r>
            <a:r>
              <a:rPr lang="ru-RU" dirty="0">
                <a:solidFill>
                  <a:srgbClr val="000066"/>
                </a:solidFill>
              </a:rPr>
              <a:t>в дистанционных олимпиадах/конкурсах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в дистанционных олимпиадах/конкурсах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19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8C165-1900-45E9-9A65-7B6D9C55D8B2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17F36-982E-44CB-A4C9-5584E42F6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7F36-982E-44CB-A4C9-5584E42F6FC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501122" cy="38576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ОБРАЗОВАТЕЛЬНЫЙ ПРОЕКТ</a:t>
            </a:r>
            <a:r>
              <a:rPr lang="ru-RU" b="1" dirty="0" smtClean="0">
                <a:solidFill>
                  <a:srgbClr val="000099"/>
                </a:solidFill>
              </a:rPr>
              <a:t/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Развитие универсальных  учебных действий учащихся начальных классов на занятиях по программе внеурочной деятельности  «ФИЛАТ»  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143512"/>
            <a:ext cx="4572032" cy="1500198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rgbClr val="000066"/>
                </a:solidFill>
              </a:rPr>
              <a:t>Автор проекта:</a:t>
            </a:r>
          </a:p>
          <a:p>
            <a:pPr algn="l">
              <a:spcBef>
                <a:spcPts val="0"/>
              </a:spcBef>
            </a:pPr>
            <a:r>
              <a:rPr lang="ru-RU" sz="2400" dirty="0" err="1" smtClean="0">
                <a:solidFill>
                  <a:srgbClr val="000066"/>
                </a:solidFill>
              </a:rPr>
              <a:t>С.М.Пересторонина</a:t>
            </a:r>
            <a:r>
              <a:rPr lang="ru-RU" sz="2400" dirty="0" smtClean="0">
                <a:solidFill>
                  <a:srgbClr val="000066"/>
                </a:solidFill>
              </a:rPr>
              <a:t>,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rgbClr val="000066"/>
                </a:solidFill>
              </a:rPr>
              <a:t>учитель начальных классов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rgbClr val="000066"/>
                </a:solidFill>
              </a:rPr>
              <a:t>МАОУ СОШ № 4 г.Новый Уренгой</a:t>
            </a:r>
            <a:endParaRPr lang="ru-RU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10" y="1428736"/>
            <a:ext cx="764383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заключается в том, что учащиеся   получают возможность познавать себя и учиться понимать других, рассмотреть различные вопросы с точки зрения науки, культуры, искусства и т.д. и получить собственную позицию видения окружающего мира, развивать и реализовывать свои интеллектуальные, коммуникативные и творческие способности.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785794"/>
            <a:ext cx="8786874" cy="597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5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250" b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приемов умственных операций  </a:t>
            </a:r>
            <a:r>
              <a:rPr kumimoji="0" lang="ru-RU" sz="225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младших  школьников (анализ, синтез, сравнение, обобщение, классификация, аналогия), умения обдумывать и планировать свои действия </a:t>
            </a:r>
            <a:endParaRPr kumimoji="0" lang="ru-RU" sz="225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5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250" b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 детей вариативного мышления</a:t>
            </a:r>
            <a:r>
              <a:rPr kumimoji="0" lang="ru-RU" sz="225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фантазии, творческих способностей, умения аргументировать свои высказывания, строить простейшие умозаключения.</a:t>
            </a:r>
            <a:endParaRPr kumimoji="0" lang="ru-RU" sz="225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5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250" b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коммуникативной компетентности </a:t>
            </a:r>
            <a:r>
              <a:rPr kumimoji="0" lang="ru-RU" sz="225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сотрудничестве:</a:t>
            </a:r>
            <a:endParaRPr kumimoji="0" lang="ru-RU" sz="225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50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вести диалог, координировать свои действия с действиями партнеров по совместной деятельности</a:t>
            </a:r>
            <a:endParaRPr kumimoji="0" lang="ru-RU" sz="2250" b="0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50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способности доброжелательно и чутко относиться к людям, сопереживать;</a:t>
            </a:r>
            <a:endParaRPr kumimoji="0" lang="ru-RU" sz="2250" b="0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50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социально адекватных способов поведения</a:t>
            </a:r>
            <a:endParaRPr kumimoji="0" lang="ru-RU" sz="2250" b="0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50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детей целенаправленно владеть волевыми усилиями, устанавливать правильные отношения со сверстниками и взрослыми, видеть себя глазами окружающих</a:t>
            </a:r>
            <a:endParaRPr kumimoji="0" lang="ru-RU" sz="2250" b="0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50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позитивной самооценки, самоуважения</a:t>
            </a:r>
            <a:endParaRPr kumimoji="0" lang="ru-RU" sz="2250" b="0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46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способности к организации деятельности и управлению ею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воспитание целеустремленности и настойчивости;</a:t>
            </a:r>
            <a:endParaRPr lang="ru-RU" sz="2400" i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навыков организации рабочего пространства и рационального использования рабочего времени;</a:t>
            </a:r>
            <a:endParaRPr lang="ru-RU" sz="2400" i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умения самостоятельно и совместно планировать деятельность и сотрудничество;</a:t>
            </a:r>
            <a:endParaRPr lang="ru-RU" sz="2400" i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умения самостоятельно и совместно принимать решения</a:t>
            </a:r>
            <a:endParaRPr lang="ru-RU" sz="2400" i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умения решать творческие задачи</a:t>
            </a:r>
            <a:endParaRPr lang="ru-RU" sz="2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Формирование умения работать с информацией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(сбор, систематизация, хранение, использование)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эрудиции  и расширение  кругозора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Участники проекта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1472" y="3714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Длительность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643050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66"/>
                </a:solidFill>
              </a:rPr>
              <a:t>Обучающиеся начальной школы (2-4 </a:t>
            </a:r>
            <a:r>
              <a:rPr lang="ru-RU" sz="3600" dirty="0" err="1" smtClean="0">
                <a:solidFill>
                  <a:srgbClr val="000066"/>
                </a:solidFill>
              </a:rPr>
              <a:t>кл</a:t>
            </a:r>
            <a:r>
              <a:rPr lang="ru-RU" sz="3600" dirty="0" smtClean="0">
                <a:solidFill>
                  <a:srgbClr val="000066"/>
                </a:solidFill>
              </a:rPr>
              <a:t>.)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478632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66"/>
                </a:solidFill>
              </a:rPr>
              <a:t>3 года</a:t>
            </a:r>
            <a:endParaRPr lang="ru-RU" sz="3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B00000"/>
                </a:solidFill>
                <a:latin typeface="Calibri" pitchFamily="34" charset="0"/>
              </a:rPr>
              <a:t>Ожидаемые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sz="3600" b="1" dirty="0" smtClean="0">
                <a:solidFill>
                  <a:srgbClr val="B00000"/>
                </a:solidFill>
                <a:latin typeface="Calibri" pitchFamily="34" charset="0"/>
              </a:rPr>
              <a:t>результаты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3428992" y="571480"/>
            <a:ext cx="2357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u="sng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Личностные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1000108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осознание себя членом общества, чувство любви к родной стране, выражающееся в интересе к ее природе, культуре, истории и желании участвовать в ее делах и событиях;</a:t>
            </a:r>
            <a:endParaRPr lang="ru-RU" sz="24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осознание и принятие базовых общечеловеческих ценностей,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сформированность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нравственных представлений и этических чувств; культура поведения и взаимоотношений  в окружающем мире;</a:t>
            </a:r>
            <a:endParaRPr lang="ru-RU" sz="24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установка на безопасный здоровый образ жизни; </a:t>
            </a:r>
            <a:endParaRPr lang="ru-RU" sz="24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мотивации к обучению, оказание помощи в самоорганизации и саморазвитии;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самостоятельно выбирать интересующую литературу;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познавательных навыков учащихся, умения самостоятельно конструировать свои знания, ориентироваться в информационном пространстве, развитие критического и творческого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00000"/>
                </a:solidFill>
                <a:latin typeface="Calibri" pitchFamily="34" charset="0"/>
              </a:rPr>
              <a:t>Ожидаемые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B00000"/>
                </a:solidFill>
                <a:latin typeface="Calibri" pitchFamily="34" charset="0"/>
              </a:rPr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643602"/>
          </a:xfrm>
        </p:spPr>
        <p:txBody>
          <a:bodyPr>
            <a:noAutofit/>
          </a:bodyPr>
          <a:lstStyle/>
          <a:p>
            <a:pPr lvl="0"/>
            <a:r>
              <a:rPr lang="ru-RU" sz="2050" dirty="0" smtClean="0">
                <a:solidFill>
                  <a:srgbClr val="000066"/>
                </a:solidFill>
              </a:rPr>
              <a:t>способность осуществлять информационный поиск для </a:t>
            </a:r>
            <a:r>
              <a:rPr lang="ru-RU" sz="2050" dirty="0" smtClean="0">
                <a:solidFill>
                  <a:srgbClr val="000066"/>
                </a:solidFill>
              </a:rPr>
              <a:t>выполнения </a:t>
            </a:r>
            <a:r>
              <a:rPr lang="ru-RU" sz="2050" dirty="0" smtClean="0">
                <a:solidFill>
                  <a:srgbClr val="000066"/>
                </a:solidFill>
              </a:rPr>
              <a:t>учебных задач;</a:t>
            </a:r>
          </a:p>
          <a:p>
            <a:pPr lvl="0"/>
            <a:r>
              <a:rPr lang="ru-RU" sz="2050" dirty="0" smtClean="0">
                <a:solidFill>
                  <a:srgbClr val="000066"/>
                </a:solidFill>
              </a:rPr>
              <a:t>умение учиться: навык решения творческих задач и навык поиска, анализа и интерпретации информации;</a:t>
            </a:r>
          </a:p>
          <a:p>
            <a:pPr lvl="0"/>
            <a:r>
              <a:rPr lang="ru-RU" sz="2050" dirty="0" smtClean="0">
                <a:solidFill>
                  <a:srgbClr val="000066"/>
                </a:solidFill>
              </a:rPr>
              <a:t>пользоваться словарями, справочниками, энциклопедиями;</a:t>
            </a:r>
          </a:p>
          <a:p>
            <a:pPr lvl="0"/>
            <a:r>
              <a:rPr lang="ru-RU" sz="2050" dirty="0" smtClean="0">
                <a:solidFill>
                  <a:srgbClr val="000066"/>
                </a:solidFill>
              </a:rPr>
              <a:t>владение базовым понятийным аппаратом (доступным для осознания младшим школьником), необходимым для </a:t>
            </a:r>
            <a:r>
              <a:rPr lang="ru-RU" sz="2050" dirty="0" smtClean="0">
                <a:solidFill>
                  <a:srgbClr val="000066"/>
                </a:solidFill>
              </a:rPr>
              <a:t>дальнейшего </a:t>
            </a:r>
            <a:r>
              <a:rPr lang="ru-RU" sz="2050" dirty="0" smtClean="0">
                <a:solidFill>
                  <a:srgbClr val="000066"/>
                </a:solidFill>
              </a:rPr>
              <a:t>образования в области естественнонаучных и социальных дисциплин; осуществлять поиск необходимой информации для </a:t>
            </a:r>
            <a:r>
              <a:rPr lang="ru-RU" sz="2050" dirty="0" smtClean="0">
                <a:solidFill>
                  <a:srgbClr val="000066"/>
                </a:solidFill>
              </a:rPr>
              <a:t>выполнения </a:t>
            </a:r>
            <a:r>
              <a:rPr lang="ru-RU" sz="2050" dirty="0" smtClean="0">
                <a:solidFill>
                  <a:srgbClr val="000066"/>
                </a:solidFill>
              </a:rPr>
              <a:t>учебных заданий с использованием учебной </a:t>
            </a:r>
            <a:r>
              <a:rPr lang="ru-RU" sz="2050" dirty="0" smtClean="0">
                <a:solidFill>
                  <a:srgbClr val="000066"/>
                </a:solidFill>
              </a:rPr>
              <a:t>литературы</a:t>
            </a:r>
            <a:r>
              <a:rPr lang="ru-RU" sz="2050" dirty="0" smtClean="0">
                <a:solidFill>
                  <a:srgbClr val="000066"/>
                </a:solidFill>
              </a:rPr>
              <a:t>;</a:t>
            </a:r>
          </a:p>
          <a:p>
            <a:pPr lvl="0"/>
            <a:r>
              <a:rPr lang="ru-RU" sz="2050" dirty="0" smtClean="0">
                <a:solidFill>
                  <a:srgbClr val="000066"/>
                </a:solidFill>
              </a:rPr>
              <a:t>познавать основы смыслового чтения художественных и </a:t>
            </a:r>
            <a:r>
              <a:rPr lang="ru-RU" sz="2050" dirty="0" smtClean="0">
                <a:solidFill>
                  <a:srgbClr val="000066"/>
                </a:solidFill>
              </a:rPr>
              <a:t>познавательных </a:t>
            </a:r>
            <a:r>
              <a:rPr lang="ru-RU" sz="2050" dirty="0" smtClean="0">
                <a:solidFill>
                  <a:srgbClr val="000066"/>
                </a:solidFill>
              </a:rPr>
              <a:t>текстов, выделять существенную информацию из </a:t>
            </a:r>
            <a:r>
              <a:rPr lang="ru-RU" sz="2050" dirty="0" smtClean="0">
                <a:solidFill>
                  <a:srgbClr val="000066"/>
                </a:solidFill>
              </a:rPr>
              <a:t>текстов </a:t>
            </a:r>
            <a:r>
              <a:rPr lang="ru-RU" sz="2050" dirty="0" smtClean="0">
                <a:solidFill>
                  <a:srgbClr val="000066"/>
                </a:solidFill>
              </a:rPr>
              <a:t>разных видов</a:t>
            </a:r>
            <a:r>
              <a:rPr lang="ru-RU" sz="2050" dirty="0" smtClean="0">
                <a:solidFill>
                  <a:srgbClr val="000066"/>
                </a:solidFill>
              </a:rPr>
              <a:t>;</a:t>
            </a:r>
          </a:p>
          <a:p>
            <a:pPr lvl="0"/>
            <a:r>
              <a:rPr lang="ru-RU" sz="2050" dirty="0" smtClean="0">
                <a:solidFill>
                  <a:srgbClr val="000066"/>
                </a:solidFill>
              </a:rPr>
              <a:t>способность работать с моделями изучаемых объектов и явлений окружающего мира.</a:t>
            </a:r>
          </a:p>
          <a:p>
            <a:pPr lvl="0"/>
            <a:r>
              <a:rPr lang="ru-RU" sz="2050" dirty="0" smtClean="0">
                <a:solidFill>
                  <a:srgbClr val="000066"/>
                </a:solidFill>
              </a:rPr>
              <a:t>осуществлять анализ объектов с выделением существенных и несущественных признаков.</a:t>
            </a:r>
            <a:endParaRPr lang="ru-RU" sz="2050" dirty="0">
              <a:solidFill>
                <a:srgbClr val="00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428604"/>
            <a:ext cx="3170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Познавательные</a:t>
            </a:r>
            <a:endParaRPr lang="ru-RU" sz="3200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00000"/>
                </a:solidFill>
                <a:latin typeface="Calibri" pitchFamily="34" charset="0"/>
              </a:rPr>
              <a:t>Ожидаемые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B00000"/>
                </a:solidFill>
                <a:latin typeface="Calibri" pitchFamily="34" charset="0"/>
              </a:rPr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398"/>
            <a:ext cx="8715436" cy="5429312"/>
          </a:xfrm>
        </p:spPr>
        <p:txBody>
          <a:bodyPr>
            <a:normAutofit/>
          </a:bodyPr>
          <a:lstStyle/>
          <a:p>
            <a:pPr lvl="0" algn="just"/>
            <a:r>
              <a:rPr lang="ru-RU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учитывать выделенные учителем ориентиры действия в новом учебном материале в сотрудничестве с ним;</a:t>
            </a:r>
          </a:p>
          <a:p>
            <a:pPr lvl="0" algn="just"/>
            <a:r>
              <a:rPr lang="ru-RU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планировать </a:t>
            </a:r>
            <a:r>
              <a:rPr lang="ru-RU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свое действие в соответствии с поставленной задачей и условиями ее реализации, в том числе во внутреннем плане;</a:t>
            </a:r>
          </a:p>
          <a:p>
            <a:pPr lvl="0" algn="just"/>
            <a:r>
              <a:rPr lang="ru-RU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осуществлять итоговый и пошаговый контроль по результату;</a:t>
            </a:r>
          </a:p>
          <a:p>
            <a:pPr lvl="0" algn="just"/>
            <a:r>
              <a:rPr lang="ru-RU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умение работать в парах и группах, участвовать в проектной деятельности, оценивать свои результаты.</a:t>
            </a:r>
          </a:p>
          <a:p>
            <a:pPr lvl="0" algn="just"/>
            <a:r>
              <a:rPr lang="ru-RU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способность регулировать собственную деятельность, </a:t>
            </a:r>
            <a:r>
              <a:rPr lang="ru-RU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направленную </a:t>
            </a:r>
            <a:r>
              <a:rPr lang="ru-RU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познание окружающей действительности и </a:t>
            </a:r>
            <a:r>
              <a:rPr lang="ru-RU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внутреннего </a:t>
            </a:r>
            <a:r>
              <a:rPr lang="ru-RU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мира человека;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500043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Регулятивные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00000"/>
                </a:solidFill>
                <a:latin typeface="Calibri" pitchFamily="34" charset="0"/>
              </a:rPr>
              <a:t>Ожидаемые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B00000"/>
                </a:solidFill>
                <a:latin typeface="Calibri" pitchFamily="34" charset="0"/>
              </a:rPr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sz="2500" dirty="0" smtClean="0">
                <a:solidFill>
                  <a:srgbClr val="000066"/>
                </a:solidFill>
              </a:rPr>
              <a:t>учиться выполнять различные роли в группе (лидера, исполнителя, критика).</a:t>
            </a:r>
          </a:p>
          <a:p>
            <a:pPr marL="0" lvl="0" indent="0">
              <a:spcBef>
                <a:spcPts val="0"/>
              </a:spcBef>
            </a:pPr>
            <a:r>
              <a:rPr lang="ru-RU" sz="2500" dirty="0" smtClean="0">
                <a:solidFill>
                  <a:srgbClr val="000066"/>
                </a:solidFill>
              </a:rPr>
              <a:t>умение координировать свои усилия с усилиями других. </a:t>
            </a:r>
          </a:p>
          <a:p>
            <a:pPr marL="0" lvl="0" indent="0">
              <a:spcBef>
                <a:spcPts val="0"/>
              </a:spcBef>
            </a:pPr>
            <a:r>
              <a:rPr lang="ru-RU" sz="2500" dirty="0" smtClean="0">
                <a:solidFill>
                  <a:srgbClr val="000066"/>
                </a:solidFill>
              </a:rPr>
              <a:t>формулировать собственное мнение и позицию;	</a:t>
            </a:r>
          </a:p>
          <a:p>
            <a:pPr marL="0" lvl="0" indent="0">
              <a:spcBef>
                <a:spcPts val="0"/>
              </a:spcBef>
            </a:pPr>
            <a:r>
              <a:rPr lang="ru-RU" sz="2500" dirty="0" smtClean="0">
                <a:solidFill>
                  <a:srgbClr val="000066"/>
                </a:solidFill>
              </a:rPr>
              <a:t>договариваться и приходить к общему решению в совме­стной деятельности, в том числе в ситуации столкновения инте­ресов;</a:t>
            </a:r>
          </a:p>
          <a:p>
            <a:pPr marL="0" lvl="0" indent="0">
              <a:spcBef>
                <a:spcPts val="0"/>
              </a:spcBef>
            </a:pPr>
            <a:r>
              <a:rPr lang="ru-RU" sz="2500" dirty="0" smtClean="0">
                <a:solidFill>
                  <a:srgbClr val="000066"/>
                </a:solidFill>
              </a:rPr>
              <a:t>задавать вопросы;</a:t>
            </a:r>
          </a:p>
          <a:p>
            <a:pPr marL="0" lvl="0" indent="0">
              <a:spcBef>
                <a:spcPts val="0"/>
              </a:spcBef>
            </a:pPr>
            <a:r>
              <a:rPr lang="ru-RU" sz="2500" dirty="0" smtClean="0">
                <a:solidFill>
                  <a:srgbClr val="000066"/>
                </a:solidFill>
              </a:rPr>
              <a:t>допускать возможность существования у людей различных точек зрения, в том числе не совпадающих с его собственной,  и ориентироваться на позицию партнера в общении и взаимодействии;</a:t>
            </a:r>
          </a:p>
          <a:p>
            <a:pPr marL="0" lvl="0" indent="0">
              <a:spcBef>
                <a:spcPts val="0"/>
              </a:spcBef>
            </a:pPr>
            <a:r>
              <a:rPr lang="ru-RU" sz="2500" dirty="0" smtClean="0">
                <a:solidFill>
                  <a:srgbClr val="000066"/>
                </a:solidFill>
              </a:rPr>
              <a:t>умение вести диалог, рассуждать, доказывать, аргументировать свои высказывания, строить простейшие умозаключения.</a:t>
            </a:r>
          </a:p>
          <a:p>
            <a:pPr marL="0" lvl="0" indent="0">
              <a:spcBef>
                <a:spcPts val="0"/>
              </a:spcBef>
            </a:pPr>
            <a:r>
              <a:rPr lang="ru-RU" sz="2500" dirty="0" smtClean="0">
                <a:solidFill>
                  <a:srgbClr val="000066"/>
                </a:solidFill>
              </a:rPr>
              <a:t>учитывать разные мнения и стремиться к координации различных позиций в сотрудничестве.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500042"/>
            <a:ext cx="3577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Коммуникативные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00000"/>
                </a:solidFill>
                <a:latin typeface="Calibri" pitchFamily="34" charset="0"/>
              </a:rPr>
              <a:t>Ожидаемые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B00000"/>
                </a:solidFill>
                <a:latin typeface="Calibri" pitchFamily="34" charset="0"/>
              </a:rPr>
              <a:t>результаты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57148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Предметные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435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Получить сведения из различных предметных областей (по темам  «Человек», «История некоторых изобретений» - окружающий мир, «Биографии известных людей» - литературное чтение,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история,окружающий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мир, математика, «История письменности», «Словари» - языкознание, «История счёта», «Математические головоломки» - математика, «Оригами» - технология и др.</a:t>
            </a:r>
          </a:p>
          <a:p>
            <a:pPr algn="just"/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Составлять различные виды текстов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Уметь ориентироваться в целях, задачах и условиях общения, выбирать адекватные средства и способы общения для успешного решения  познавательных,  практических,  коммуникативных 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B00000"/>
                </a:solidFill>
                <a:latin typeface="Calibri" pitchFamily="34" charset="0"/>
              </a:rPr>
              <a:t>План реализации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75" y="1643063"/>
            <a:ext cx="4214813" cy="928687"/>
          </a:xfrm>
          <a:prstGeom prst="rect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0313" y="3286125"/>
            <a:ext cx="4143375" cy="928688"/>
          </a:xfrm>
          <a:prstGeom prst="rect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00313" y="4857750"/>
            <a:ext cx="4143375" cy="1000125"/>
          </a:xfrm>
          <a:prstGeom prst="rect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2428875" y="1714500"/>
            <a:ext cx="42148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Подготовительный 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этап</a:t>
            </a:r>
          </a:p>
          <a:p>
            <a:pPr algn="ctr" eaLnBrk="1" hangingPunct="1"/>
            <a:endParaRPr lang="ru-RU" sz="2800" b="1" dirty="0">
              <a:latin typeface="Calibri" pitchFamily="34" charset="0"/>
            </a:endParaRP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2643188" y="3286125"/>
            <a:ext cx="37861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Основной этап</a:t>
            </a:r>
          </a:p>
          <a:p>
            <a:pPr algn="ctr" eaLnBrk="1" hangingPunct="1"/>
            <a:endParaRPr lang="ru-RU" sz="22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2643188" y="4857750"/>
            <a:ext cx="38576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Заключительный этап</a:t>
            </a:r>
          </a:p>
          <a:p>
            <a:pPr algn="ctr" eaLnBrk="1" hangingPunct="1"/>
            <a:endParaRPr lang="ru-RU" sz="22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143375" y="2714625"/>
            <a:ext cx="571500" cy="500063"/>
          </a:xfrm>
          <a:prstGeom prst="downArrow">
            <a:avLst/>
          </a:prstGeom>
          <a:solidFill>
            <a:srgbClr val="B00000"/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43375" y="4286250"/>
            <a:ext cx="571500" cy="500063"/>
          </a:xfrm>
          <a:prstGeom prst="downArrow">
            <a:avLst/>
          </a:prstGeom>
          <a:solidFill>
            <a:srgbClr val="B00000"/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tandvtorpok_federalnyi_gosud_obr_standart_nach_obscz_obr_fgos.jpg"/>
          <p:cNvPicPr>
            <a:picLocks noChangeAspect="1"/>
          </p:cNvPicPr>
          <p:nvPr/>
        </p:nvPicPr>
        <p:blipFill>
          <a:blip r:embed="rId2"/>
          <a:srcRect l="31250" t="20833" r="31250" b="21875"/>
          <a:stretch>
            <a:fillRect/>
          </a:stretch>
        </p:blipFill>
        <p:spPr>
          <a:xfrm>
            <a:off x="500034" y="3500438"/>
            <a:ext cx="2000264" cy="2988491"/>
          </a:xfrm>
          <a:prstGeom prst="rect">
            <a:avLst/>
          </a:prstGeom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5786478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400" dirty="0" smtClean="0">
                <a:solidFill>
                  <a:schemeClr val="tx2"/>
                </a:solidFill>
                <a:latin typeface="Cambria" pitchFamily="18" charset="0"/>
              </a:rPr>
              <a:t>	</a:t>
            </a:r>
            <a:r>
              <a:rPr lang="ru-RU" b="1" dirty="0" smtClean="0">
                <a:solidFill>
                  <a:srgbClr val="0D1079"/>
                </a:solidFill>
                <a:latin typeface="Cambria" pitchFamily="18" charset="0"/>
              </a:rPr>
              <a:t>«Задачей современной системы  образования  является формирование универсальных учебных действий, обеспечивающих школьникам умение учиться, способность к саморазвитию и        самосовершенствованию». </a:t>
            </a:r>
          </a:p>
          <a:p>
            <a:pPr algn="r" eaLnBrk="1" hangingPunct="1">
              <a:buFontTx/>
              <a:buNone/>
            </a:pPr>
            <a:endParaRPr lang="ru-RU" sz="2400" dirty="0" smtClean="0">
              <a:solidFill>
                <a:srgbClr val="0D1079"/>
              </a:solidFill>
              <a:latin typeface="Cambria" pitchFamily="18" charset="0"/>
            </a:endParaRPr>
          </a:p>
          <a:p>
            <a:pPr algn="r" eaLnBrk="1" hangingPunct="1">
              <a:buFontTx/>
              <a:buNone/>
            </a:pPr>
            <a:r>
              <a:rPr lang="ru-RU" sz="2400" i="1" dirty="0" smtClean="0">
                <a:solidFill>
                  <a:srgbClr val="0D1079"/>
                </a:solidFill>
                <a:latin typeface="Cambria" pitchFamily="18" charset="0"/>
              </a:rPr>
              <a:t>                                               Федеральный  государственный образовательный стандарт </a:t>
            </a:r>
          </a:p>
          <a:p>
            <a:pPr algn="r" eaLnBrk="1" hangingPunct="1">
              <a:buFontTx/>
              <a:buNone/>
            </a:pPr>
            <a:endParaRPr lang="ru-RU" sz="2400" b="1" i="1" dirty="0" smtClean="0">
              <a:solidFill>
                <a:srgbClr val="0D1079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B00000"/>
                </a:solidFill>
                <a:latin typeface="Calibri" pitchFamily="34" charset="0"/>
              </a:rPr>
              <a:t>Подготовительный этап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1142984"/>
            <a:ext cx="3714745" cy="5572164"/>
          </a:xfrm>
          <a:prstGeom prst="roundRect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0" y="1285860"/>
            <a:ext cx="4071968" cy="5143536"/>
          </a:xfrm>
          <a:prstGeom prst="roundRect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214282" y="1357298"/>
            <a:ext cx="37147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u="sng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Задачи</a:t>
            </a:r>
            <a:r>
              <a:rPr lang="ru-RU" sz="2200" b="1" u="sng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ru-RU" sz="2200" b="1" u="sng" dirty="0">
              <a:solidFill>
                <a:srgbClr val="000066"/>
              </a:solidFill>
              <a:latin typeface="Calibri" pitchFamily="34" charset="0"/>
              <a:cs typeface="Arial" pitchFamily="34" charset="0"/>
            </a:endParaRPr>
          </a:p>
          <a:p>
            <a:pPr algn="just" eaLnBrk="1" hangingPunct="1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1.Изучение </a:t>
            </a:r>
            <a:r>
              <a:rPr lang="ru-RU" sz="2400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теоретического материала </a:t>
            </a:r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о  требованиях  ФГОС </a:t>
            </a:r>
          </a:p>
          <a:p>
            <a:pPr algn="just" eaLnBrk="1" hangingPunct="1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2.Изучение интересов первоклассников</a:t>
            </a:r>
          </a:p>
          <a:p>
            <a:pPr algn="just" eaLnBrk="1" hangingPunct="1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3.</a:t>
            </a:r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Изучение уровня развития УУД  учащихся 1 класса (мониторинговые работы, помощь школьного  психолога)</a:t>
            </a:r>
          </a:p>
          <a:p>
            <a:pPr algn="just" eaLnBrk="1" hangingPunct="1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4.Разработка программы </a:t>
            </a:r>
          </a:p>
          <a:p>
            <a:pPr algn="just" eaLnBrk="1" hangingPunct="1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5. Разработка примерного плана проведения занятия</a:t>
            </a:r>
            <a:endParaRPr lang="ru-RU" sz="2400" dirty="0">
              <a:solidFill>
                <a:srgbClr val="00006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143375" y="2857500"/>
            <a:ext cx="642938" cy="785813"/>
          </a:xfrm>
          <a:prstGeom prst="rightArrow">
            <a:avLst/>
          </a:prstGeom>
          <a:solidFill>
            <a:srgbClr val="B00000"/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5000625" y="1643063"/>
            <a:ext cx="385765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u="sng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Результат</a:t>
            </a:r>
            <a:r>
              <a:rPr lang="ru-RU" sz="2800" u="sng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ru-RU" sz="2400" dirty="0">
              <a:solidFill>
                <a:srgbClr val="000066"/>
              </a:solidFill>
              <a:latin typeface="Calibri" pitchFamily="34" charset="0"/>
              <a:cs typeface="Arial" pitchFamily="34" charset="0"/>
            </a:endParaRPr>
          </a:p>
          <a:p>
            <a:pPr algn="just" eaLnBrk="1" hangingPunct="1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1.Выявлены противоречия </a:t>
            </a:r>
            <a:endParaRPr lang="ru-RU" sz="2400" dirty="0" smtClean="0">
              <a:solidFill>
                <a:srgbClr val="000066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2.Разработана программа по внеурочной деятельности «ФИЛАТ»</a:t>
            </a:r>
          </a:p>
          <a:p>
            <a:pPr algn="just" eaLnBrk="1" hangingPunct="1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3.</a:t>
            </a:r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Создан примерный список интересных тем для игр-соревнований</a:t>
            </a:r>
          </a:p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4.Разработан примерный план проведения занятия по данной программе</a:t>
            </a:r>
          </a:p>
          <a:p>
            <a:pPr algn="just" eaLnBrk="1" hangingPunct="1"/>
            <a:endParaRPr lang="ru-RU" sz="2400" dirty="0">
              <a:latin typeface="Calibri" pitchFamily="34" charset="0"/>
              <a:cs typeface="Arial" pitchFamily="34" charset="0"/>
            </a:endParaRPr>
          </a:p>
          <a:p>
            <a:pPr eaLnBrk="1" hangingPunct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57d10af7a5ac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657710"/>
            <a:ext cx="2210556" cy="22002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идеи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2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деятельности детей в форме командной игры (группы сменного состава, формируются для прохождения одной игры)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 детей с разными областями знаний: с математикой, экономикой, историей,  русским языком,  экологией,  естествознанием (окружающим  миром), изобразительным искусством  и др.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Ориентация на усиление самостоятельной практической и умственной деятельности, а также познавательной активности детей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B00000"/>
                </a:solidFill>
                <a:latin typeface="Calibri" pitchFamily="34" charset="0"/>
              </a:rPr>
              <a:t>Основной этап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1285874"/>
            <a:ext cx="3929063" cy="4500579"/>
          </a:xfrm>
          <a:prstGeom prst="roundRect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0" y="1285874"/>
            <a:ext cx="4143375" cy="5357835"/>
          </a:xfrm>
          <a:prstGeom prst="roundRect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/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214313" y="1143000"/>
            <a:ext cx="385762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u="sng" dirty="0">
                <a:solidFill>
                  <a:srgbClr val="000066"/>
                </a:solidFill>
                <a:latin typeface="Calibri" pitchFamily="34" charset="0"/>
              </a:rPr>
              <a:t>Задачи: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>Реализация программы «ФИЛАТ»</a:t>
            </a:r>
          </a:p>
          <a:p>
            <a:pPr algn="just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>2. Доработка и </a:t>
            </a:r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>представление наиболее интересных  проектных и исследовательских работ  на конкурсах различных уровней</a:t>
            </a:r>
            <a:endParaRPr lang="ru-RU" sz="2400" dirty="0">
              <a:solidFill>
                <a:srgbClr val="000066"/>
              </a:solidFill>
              <a:latin typeface="Calibri" pitchFamily="34" charset="0"/>
            </a:endParaRPr>
          </a:p>
          <a:p>
            <a:pPr algn="just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>3. </a:t>
            </a:r>
            <a:r>
              <a:rPr lang="ru-RU" sz="2400" dirty="0">
                <a:solidFill>
                  <a:srgbClr val="000066"/>
                </a:solidFill>
                <a:latin typeface="Calibri" pitchFamily="34" charset="0"/>
              </a:rPr>
              <a:t>Текущий </a:t>
            </a:r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>мониторинг уровня развития УУД </a:t>
            </a:r>
            <a:r>
              <a:rPr lang="ru-RU" sz="2400" dirty="0">
                <a:solidFill>
                  <a:srgbClr val="000066"/>
                </a:solidFill>
                <a:latin typeface="Calibri" pitchFamily="34" charset="0"/>
              </a:rPr>
              <a:t>обучающихся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143375" y="2857500"/>
            <a:ext cx="642938" cy="785813"/>
          </a:xfrm>
          <a:prstGeom prst="rightArrow">
            <a:avLst/>
          </a:prstGeom>
          <a:solidFill>
            <a:srgbClr val="B00000"/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4929188" y="1143001"/>
            <a:ext cx="42148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0066"/>
                </a:solidFill>
                <a:latin typeface="Calibri" pitchFamily="34" charset="0"/>
              </a:rPr>
              <a:t>Результаты</a:t>
            </a:r>
            <a:r>
              <a:rPr lang="ru-RU" sz="2800" b="1" u="sng" dirty="0">
                <a:solidFill>
                  <a:srgbClr val="000066"/>
                </a:solidFill>
                <a:latin typeface="Calibri" pitchFamily="34" charset="0"/>
              </a:rPr>
              <a:t>:</a:t>
            </a:r>
          </a:p>
          <a:p>
            <a:r>
              <a:rPr lang="ru-RU" sz="2200" dirty="0">
                <a:solidFill>
                  <a:srgbClr val="000066"/>
                </a:solidFill>
                <a:latin typeface="Calibri" pitchFamily="34" charset="0"/>
              </a:rPr>
              <a:t>1.</a:t>
            </a:r>
            <a:r>
              <a:rPr lang="ru-RU" sz="14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200" dirty="0">
                <a:solidFill>
                  <a:srgbClr val="000066"/>
                </a:solidFill>
                <a:latin typeface="Calibri" pitchFamily="34" charset="0"/>
              </a:rPr>
              <a:t>Создан банк </a:t>
            </a:r>
            <a:r>
              <a:rPr lang="ru-RU" sz="2200" dirty="0" smtClean="0">
                <a:solidFill>
                  <a:srgbClr val="000066"/>
                </a:solidFill>
                <a:latin typeface="Calibri" pitchFamily="34" charset="0"/>
              </a:rPr>
              <a:t>интересующих детей тем игр-соревнований</a:t>
            </a:r>
            <a:endParaRPr lang="ru-RU" sz="2200" dirty="0">
              <a:solidFill>
                <a:srgbClr val="000066"/>
              </a:solidFill>
              <a:latin typeface="Calibri" pitchFamily="34" charset="0"/>
            </a:endParaRPr>
          </a:p>
          <a:p>
            <a:r>
              <a:rPr lang="ru-RU" sz="2200" dirty="0">
                <a:solidFill>
                  <a:srgbClr val="000066"/>
                </a:solidFill>
                <a:latin typeface="Calibri" pitchFamily="34" charset="0"/>
              </a:rPr>
              <a:t>2. </a:t>
            </a:r>
            <a:r>
              <a:rPr lang="ru-RU" sz="2200" dirty="0" smtClean="0">
                <a:solidFill>
                  <a:srgbClr val="000066"/>
                </a:solidFill>
                <a:latin typeface="Calibri" pitchFamily="34" charset="0"/>
              </a:rPr>
              <a:t>Повышение активности учащихся на уроках, на занятиях по внеурочной</a:t>
            </a:r>
            <a:r>
              <a:rPr lang="ru-RU" sz="2200" dirty="0" smtClean="0">
                <a:solidFill>
                  <a:srgbClr val="000066"/>
                </a:solidFill>
                <a:latin typeface="Calibri" pitchFamily="34" charset="0"/>
              </a:rPr>
              <a:t> деятельности</a:t>
            </a:r>
          </a:p>
          <a:p>
            <a:r>
              <a:rPr lang="ru-RU" sz="2200" dirty="0" smtClean="0">
                <a:solidFill>
                  <a:srgbClr val="000066"/>
                </a:solidFill>
                <a:latin typeface="Calibri" pitchFamily="34" charset="0"/>
              </a:rPr>
              <a:t>3.Повышение интереса к исследовательской и проектной деятельности</a:t>
            </a:r>
          </a:p>
          <a:p>
            <a:r>
              <a:rPr lang="ru-RU" sz="2200" dirty="0" smtClean="0">
                <a:solidFill>
                  <a:srgbClr val="000066"/>
                </a:solidFill>
                <a:latin typeface="Calibri" pitchFamily="34" charset="0"/>
              </a:rPr>
              <a:t>4.Повышение интереса к участию в олимпиадах, интеллектуальных и творческих играх-конкурсах различного уровня</a:t>
            </a:r>
          </a:p>
          <a:p>
            <a:r>
              <a:rPr lang="ru-RU" sz="2200" dirty="0" smtClean="0">
                <a:solidFill>
                  <a:srgbClr val="000066"/>
                </a:solidFill>
                <a:latin typeface="Calibri" pitchFamily="34" charset="0"/>
              </a:rPr>
              <a:t>5. Повысился интерес к кружковой деятельности </a:t>
            </a:r>
            <a:endParaRPr lang="ru-RU" sz="2200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идеи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000109"/>
            <a:ext cx="87154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игры-соревнования: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Деление детей на группы по 5-6 человек способом жеребьёвки. Каждой группе даётся время выбрать/придумать название, девиз и выбрать  Лидера группы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Представление команд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Выбор темы игры-соревнования и разъяснение условий игры.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Первая викторина  по теме и визуальное обозначение успехов команды – закрашивание сегментов </a:t>
            </a:r>
            <a:r>
              <a:rPr lang="ru-RU" sz="3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мандалы</a:t>
            </a:r>
            <a:endParaRPr lang="ru-RU" sz="3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85765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Образец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манд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714908" cy="491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7686" y="357166"/>
            <a:ext cx="4572032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МЫ :      </a:t>
            </a:r>
            <a:r>
              <a:rPr lang="ru-RU" sz="2400" u="sng" dirty="0" smtClean="0"/>
              <a:t>«Надёжные ребята» </a:t>
            </a:r>
          </a:p>
          <a:p>
            <a:r>
              <a:rPr lang="ru-RU" sz="2400" dirty="0" smtClean="0"/>
              <a:t>НАШ ДЕВИЗ:   </a:t>
            </a:r>
            <a:r>
              <a:rPr lang="ru-RU" sz="2400" u="sng" dirty="0" smtClean="0"/>
              <a:t> Один за всех и все за одного! </a:t>
            </a:r>
            <a:endParaRPr lang="ru-RU" sz="2400" dirty="0" smtClean="0"/>
          </a:p>
          <a:p>
            <a:r>
              <a:rPr lang="ru-RU" sz="2400" dirty="0" smtClean="0"/>
              <a:t>ЛИДЕР:</a:t>
            </a:r>
            <a:r>
              <a:rPr lang="ru-RU" sz="2400" u="sng" dirty="0" smtClean="0"/>
              <a:t> _________________ </a:t>
            </a:r>
          </a:p>
          <a:p>
            <a:endParaRPr lang="ru-RU" dirty="0"/>
          </a:p>
        </p:txBody>
      </p:sp>
      <p:pic>
        <p:nvPicPr>
          <p:cNvPr id="7" name="Рисунок 6" descr="depositphotos_125574862-stock-photo-fairy-castle-appearing-from-th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7298" y="3857628"/>
            <a:ext cx="3163304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идеи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642918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i="1" u="sng" dirty="0" smtClean="0">
                <a:solidFill>
                  <a:srgbClr val="000066"/>
                </a:solidFill>
              </a:rPr>
              <a:t>Особенности организации игры-соревнования:</a:t>
            </a:r>
          </a:p>
          <a:p>
            <a:pPr marL="514350" indent="-514350"/>
            <a:r>
              <a:rPr lang="ru-RU" sz="3000" dirty="0" smtClean="0">
                <a:solidFill>
                  <a:srgbClr val="000066"/>
                </a:solidFill>
              </a:rPr>
              <a:t>5. В течение недели дети каждой группы собирают информацию по теме соревнования (энциклопедические данные, фольклорный и др. языковой материал, делают рисунки, подбирают фотографии, репродукции, музыку, информацию об известных людях  и т.д.</a:t>
            </a:r>
          </a:p>
          <a:p>
            <a:pPr marL="514350" indent="-514350"/>
            <a:r>
              <a:rPr lang="ru-RU" sz="3000" dirty="0" smtClean="0">
                <a:solidFill>
                  <a:srgbClr val="000066"/>
                </a:solidFill>
              </a:rPr>
              <a:t>6. На занятиях каждая группа представляет результат  труда за неделю;</a:t>
            </a:r>
          </a:p>
          <a:p>
            <a:pPr marL="514350" indent="-514350"/>
            <a:r>
              <a:rPr lang="ru-RU" sz="3000" dirty="0" smtClean="0">
                <a:solidFill>
                  <a:srgbClr val="000066"/>
                </a:solidFill>
              </a:rPr>
              <a:t>7. Выступление  оценивается в баллах и закрашивается соответствующее количество сегментов  в </a:t>
            </a:r>
            <a:r>
              <a:rPr lang="ru-RU" sz="3000" dirty="0" err="1" smtClean="0">
                <a:solidFill>
                  <a:srgbClr val="000066"/>
                </a:solidFill>
              </a:rPr>
              <a:t>мандале</a:t>
            </a:r>
            <a:r>
              <a:rPr lang="ru-RU" sz="3000" dirty="0" smtClean="0">
                <a:solidFill>
                  <a:srgbClr val="000066"/>
                </a:solidFill>
              </a:rPr>
              <a:t> команды</a:t>
            </a:r>
            <a:endParaRPr lang="ru-RU" sz="3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идеи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642918"/>
            <a:ext cx="87154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i="1" u="sng" dirty="0" smtClean="0">
                <a:solidFill>
                  <a:srgbClr val="000066"/>
                </a:solidFill>
              </a:rPr>
              <a:t>Особенности организации игры-соревнования:</a:t>
            </a:r>
          </a:p>
          <a:p>
            <a:pPr marL="514350" indent="-514350"/>
            <a:r>
              <a:rPr lang="ru-RU" sz="3000" dirty="0" smtClean="0">
                <a:solidFill>
                  <a:srgbClr val="000066"/>
                </a:solidFill>
              </a:rPr>
              <a:t>8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В конце занятия учитель проводит экспресс-викторину или др.игру, цель которой – дать возможность увеличить счёт любой из команд</a:t>
            </a:r>
          </a:p>
          <a:p>
            <a:pPr marL="514350" indent="-514350"/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9. Победителем становится та команда, чья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будет закрашена первой. Затем идёт определение второго и третьего мест, Лауреатов игры.</a:t>
            </a:r>
          </a:p>
          <a:p>
            <a:pPr marL="514350" indent="-514350"/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10. Итоговое мероприятие – «Фестиваль Талантов»  и награждение  команд-победителей, призёров и Лауреатов; самых активных участников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11. Часть занятий по программе ориентирована на ознакомление и решение заданий повышенной трудности – «олимпиадных заданий»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Образец развивающей газеты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85720" y="714356"/>
            <a:ext cx="8572560" cy="5857916"/>
            <a:chOff x="285720" y="1071546"/>
            <a:chExt cx="7429552" cy="5214974"/>
          </a:xfrm>
        </p:grpSpPr>
        <p:pic>
          <p:nvPicPr>
            <p:cNvPr id="3" name="Рисунок 2" descr="solnet-ee-solnetik02-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1" y="1071546"/>
              <a:ext cx="2000264" cy="2822078"/>
            </a:xfrm>
            <a:prstGeom prst="rect">
              <a:avLst/>
            </a:prstGeom>
          </p:spPr>
        </p:pic>
        <p:pic>
          <p:nvPicPr>
            <p:cNvPr id="6" name="Рисунок 5" descr="solnet-ee-solnetik02-2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5984" y="1071546"/>
              <a:ext cx="1772177" cy="2786082"/>
            </a:xfrm>
            <a:prstGeom prst="rect">
              <a:avLst/>
            </a:prstGeom>
          </p:spPr>
        </p:pic>
        <p:pic>
          <p:nvPicPr>
            <p:cNvPr id="7" name="Рисунок 6" descr="solnet-ee-solnetik02-3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1934" y="1071546"/>
              <a:ext cx="1772195" cy="2786082"/>
            </a:xfrm>
            <a:prstGeom prst="rect">
              <a:avLst/>
            </a:prstGeom>
          </p:spPr>
        </p:pic>
        <p:pic>
          <p:nvPicPr>
            <p:cNvPr id="8" name="Рисунок 7" descr="solnet-ee-solnetik02-4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6446" y="1071547"/>
              <a:ext cx="1928826" cy="2786082"/>
            </a:xfrm>
            <a:prstGeom prst="rect">
              <a:avLst/>
            </a:prstGeom>
          </p:spPr>
        </p:pic>
        <p:pic>
          <p:nvPicPr>
            <p:cNvPr id="9" name="Рисунок 8" descr="solnet-ee-solnetik02-5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720" y="3857628"/>
              <a:ext cx="2000264" cy="2428868"/>
            </a:xfrm>
            <a:prstGeom prst="rect">
              <a:avLst/>
            </a:prstGeom>
          </p:spPr>
        </p:pic>
        <p:pic>
          <p:nvPicPr>
            <p:cNvPr id="10" name="Рисунок 9" descr="solnet-ee-solnetik02-6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14547" y="3857628"/>
              <a:ext cx="1857388" cy="2428892"/>
            </a:xfrm>
            <a:prstGeom prst="rect">
              <a:avLst/>
            </a:prstGeom>
          </p:spPr>
        </p:pic>
        <p:pic>
          <p:nvPicPr>
            <p:cNvPr id="11" name="Рисунок 10" descr="solnet-ee-solnetik02-7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71934" y="3857628"/>
              <a:ext cx="1714511" cy="2428892"/>
            </a:xfrm>
            <a:prstGeom prst="rect">
              <a:avLst/>
            </a:prstGeom>
          </p:spPr>
        </p:pic>
        <p:pic>
          <p:nvPicPr>
            <p:cNvPr id="12" name="Рисунок 11" descr="solnet-ee-solnetik02-8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86446" y="3786190"/>
              <a:ext cx="1928826" cy="25003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Варианты тем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14313" y="785794"/>
            <a:ext cx="8643937" cy="60722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С миру по нитке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В лесном царстве-государстве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Город мечты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Мы – жители Севера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О Спорт! Ты – Жизнь!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Всё о зиме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Праздники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Неизвестное – об известном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Космос 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Профессии 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Открытия и изобретения</a:t>
            </a:r>
          </a:p>
          <a:p>
            <a:pPr>
              <a:buNone/>
            </a:pPr>
            <a:r>
              <a:rPr lang="ru-RU" i="1" dirty="0" smtClean="0">
                <a:solidFill>
                  <a:srgbClr val="000066"/>
                </a:solidFill>
              </a:rPr>
              <a:t>Темы могут быть предложены детьми, но чаще всего  в 1 и 2 классах требуется помощь учителя.</a:t>
            </a:r>
          </a:p>
        </p:txBody>
      </p:sp>
      <p:pic>
        <p:nvPicPr>
          <p:cNvPr id="4" name="Рисунок 3" descr="148126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928802"/>
            <a:ext cx="3217721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9128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B00000"/>
                </a:solidFill>
                <a:latin typeface="Calibri" pitchFamily="34" charset="0"/>
              </a:rPr>
              <a:t>Заключительный этап</a:t>
            </a:r>
            <a:br>
              <a:rPr lang="ru-RU" sz="3600" b="1" dirty="0" smtClean="0">
                <a:solidFill>
                  <a:srgbClr val="B00000"/>
                </a:solidFill>
                <a:latin typeface="Calibri" pitchFamily="34" charset="0"/>
              </a:rPr>
            </a:br>
            <a:endParaRPr lang="ru-RU" sz="3600" b="1" dirty="0" smtClean="0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857375"/>
            <a:ext cx="3357592" cy="2500313"/>
          </a:xfrm>
          <a:prstGeom prst="roundRect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3" y="1142985"/>
            <a:ext cx="3357562" cy="5357850"/>
          </a:xfrm>
          <a:prstGeom prst="roundRect">
            <a:avLst/>
          </a:prstGeom>
          <a:noFill/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428596" y="2000250"/>
            <a:ext cx="33575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u="sng" dirty="0">
                <a:solidFill>
                  <a:srgbClr val="000066"/>
                </a:solidFill>
                <a:latin typeface="Calibri" pitchFamily="34" charset="0"/>
              </a:rPr>
              <a:t>Задача:</a:t>
            </a:r>
          </a:p>
          <a:p>
            <a:pPr algn="ctr" eaLnBrk="1" hangingPunct="1"/>
            <a:r>
              <a:rPr lang="ru-RU" sz="2200" dirty="0">
                <a:solidFill>
                  <a:srgbClr val="000066"/>
                </a:solidFill>
                <a:latin typeface="Calibri" pitchFamily="34" charset="0"/>
              </a:rPr>
              <a:t>Анализ полученных результатов, соотнесение их  с поставленной целью и задачами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857625" y="2714625"/>
            <a:ext cx="857250" cy="785813"/>
          </a:xfrm>
          <a:prstGeom prst="rightArrow">
            <a:avLst/>
          </a:prstGeom>
          <a:solidFill>
            <a:srgbClr val="B00000"/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714875" y="1285860"/>
            <a:ext cx="3429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</a:rPr>
              <a:t>Результат: </a:t>
            </a:r>
          </a:p>
          <a:p>
            <a:pPr algn="ctr" eaLnBrk="1" hangingPunct="1"/>
            <a:r>
              <a:rPr lang="ru-RU" sz="2200" dirty="0">
                <a:solidFill>
                  <a:srgbClr val="000066"/>
                </a:solidFill>
                <a:latin typeface="Calibri" pitchFamily="34" charset="0"/>
              </a:rPr>
              <a:t>Выявлена положительная динамика уровня </a:t>
            </a:r>
            <a:r>
              <a:rPr lang="ru-RU" sz="2200" dirty="0" smtClean="0">
                <a:solidFill>
                  <a:srgbClr val="000066"/>
                </a:solidFill>
                <a:latin typeface="Calibri" pitchFamily="34" charset="0"/>
              </a:rPr>
              <a:t>развития универсальных учебных действий младших школьников (по результатам мониторинга); </a:t>
            </a:r>
          </a:p>
          <a:p>
            <a:pPr algn="ctr" eaLnBrk="1" hangingPunct="1"/>
            <a:r>
              <a:rPr lang="ru-RU" sz="2200" dirty="0" smtClean="0">
                <a:solidFill>
                  <a:srgbClr val="000066"/>
                </a:solidFill>
                <a:latin typeface="Calibri" pitchFamily="34" charset="0"/>
              </a:rPr>
              <a:t>Увеличение числа активных участников олимпиад и интеллектуальных, творческих игр-конкурсов,  конкурсов исследовательских и проектных работ</a:t>
            </a:r>
            <a:endParaRPr lang="ru-RU" sz="2200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e9103fac554c3d982fe671762efd69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429132"/>
            <a:ext cx="2857520" cy="22526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0066"/>
                </a:solidFill>
                <a:latin typeface="Cambria" pitchFamily="18" charset="0"/>
              </a:rPr>
              <a:t>В условиях быстро меняющейся жизни от человека требуется не только владение знаниями, а умение добывать эти знания самому и оперировать ими, мыслить самостоятельно и творчески, умение решать проблемы, возникающие в реальных жизненных ситуациях, работать в команде, уметь общаться конструктивно</a:t>
            </a:r>
            <a:endParaRPr lang="ru-RU" sz="3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00000"/>
                </a:solidFill>
                <a:latin typeface="Calibri" pitchFamily="34" charset="0"/>
              </a:rPr>
              <a:t>Результаты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357290" y="1000108"/>
          <a:ext cx="600079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2910" y="4357694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Очное участие</a:t>
            </a:r>
            <a:r>
              <a:rPr lang="ru-RU" sz="2000" dirty="0" smtClean="0">
                <a:solidFill>
                  <a:srgbClr val="000066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66"/>
                </a:solidFill>
              </a:rPr>
              <a:t> </a:t>
            </a:r>
            <a:r>
              <a:rPr lang="ru-RU" sz="2000" dirty="0" smtClean="0">
                <a:solidFill>
                  <a:srgbClr val="000066"/>
                </a:solidFill>
              </a:rPr>
              <a:t>Команда-призёр городского краеведческого конкурса «Люблю тебя, мой край родной!»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66"/>
                </a:solidFill>
              </a:rPr>
              <a:t>Победитель и Лауреат городской олимпиады по математике среди учащихся 4 классов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66"/>
                </a:solidFill>
              </a:rPr>
              <a:t>Неоднократные победители и призёры городских творческих конкурсов поделок и рисунков </a:t>
            </a:r>
            <a:endParaRPr lang="ru-RU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00000"/>
                </a:solidFill>
                <a:latin typeface="Calibri" pitchFamily="34" charset="0"/>
              </a:rPr>
              <a:t>Результаты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786082" cy="209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78579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</a:rPr>
              <a:t>Презентация индивидуальных проектов и исследовательских работ</a:t>
            </a:r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00174"/>
            <a:ext cx="277211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357298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5"/>
          <a:srcRect l="1291" t="66667" r="32809"/>
          <a:stretch>
            <a:fillRect/>
          </a:stretch>
        </p:blipFill>
        <p:spPr>
          <a:xfrm>
            <a:off x="214282" y="3929066"/>
            <a:ext cx="3286148" cy="2285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621508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Проект «Город мечты»  (макет) 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3929066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</a:rPr>
              <a:t>Исследовательские работы:</a:t>
            </a:r>
          </a:p>
          <a:p>
            <a:r>
              <a:rPr lang="ru-RU" sz="2400" dirty="0" smtClean="0">
                <a:solidFill>
                  <a:srgbClr val="000066"/>
                </a:solidFill>
              </a:rPr>
              <a:t>«Донорство» - Поспелов Дмитрий</a:t>
            </a:r>
          </a:p>
          <a:p>
            <a:r>
              <a:rPr lang="ru-RU" sz="2400" dirty="0" smtClean="0">
                <a:solidFill>
                  <a:srgbClr val="000066"/>
                </a:solidFill>
              </a:rPr>
              <a:t>«Образ Ивана в русских народных сказках» - Кадырова </a:t>
            </a:r>
            <a:r>
              <a:rPr lang="ru-RU" sz="2400" dirty="0" err="1" smtClean="0">
                <a:solidFill>
                  <a:srgbClr val="000066"/>
                </a:solidFill>
              </a:rPr>
              <a:t>Карина</a:t>
            </a:r>
            <a:r>
              <a:rPr lang="ru-RU" sz="2400" dirty="0" smtClean="0">
                <a:solidFill>
                  <a:srgbClr val="000066"/>
                </a:solidFill>
              </a:rPr>
              <a:t>, </a:t>
            </a:r>
            <a:r>
              <a:rPr lang="ru-RU" sz="2400" dirty="0" err="1" smtClean="0">
                <a:solidFill>
                  <a:srgbClr val="000066"/>
                </a:solidFill>
              </a:rPr>
              <a:t>Духнова</a:t>
            </a: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</a:rPr>
              <a:t>Камилла</a:t>
            </a:r>
            <a:endParaRPr lang="ru-RU" sz="2400" dirty="0" smtClean="0">
              <a:solidFill>
                <a:srgbClr val="000066"/>
              </a:solidFill>
            </a:endParaRPr>
          </a:p>
          <a:p>
            <a:endParaRPr lang="ru-RU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Риски проекта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214422"/>
          <a:ext cx="8429684" cy="521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137792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риски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Способы их минимизации</a:t>
                      </a:r>
                      <a:endParaRPr lang="ru-RU" sz="2800" dirty="0"/>
                    </a:p>
                  </a:txBody>
                  <a:tcPr/>
                </a:tc>
              </a:tr>
              <a:tr h="1333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Отсутствие заинтересованности обучающихся к участию в проекте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Чёткие критерии оценивания результатов, создание ситуации успеха</a:t>
                      </a:r>
                      <a:endParaRPr lang="ru-RU" dirty="0"/>
                    </a:p>
                  </a:txBody>
                  <a:tcPr/>
                </a:tc>
              </a:tr>
              <a:tr h="1280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Уровень готовности обучающихся к выполнению самостоятельной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поисковой 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Индивидуальная  работа с  обучающимися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2231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Недостаточное количество времени на занятии для презентации результатов деятельности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Поиск альтернативных способов презентации результатов деятельности (оформление в виде стенгазеты)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62" y="142852"/>
            <a:ext cx="7793037" cy="1462087"/>
          </a:xfrm>
        </p:spPr>
        <p:txBody>
          <a:bodyPr/>
          <a:lstStyle/>
          <a:p>
            <a:pPr algn="ctr"/>
            <a:r>
              <a:rPr lang="ru-RU" sz="4300" dirty="0" smtClean="0">
                <a:solidFill>
                  <a:srgbClr val="CC0000"/>
                </a:solidFill>
              </a:rPr>
              <a:t>Дальнейшее развитие проекта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71472" y="1571612"/>
            <a:ext cx="8153400" cy="2000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85800" y="1643050"/>
            <a:ext cx="78152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/>
              <a:t>Материал </a:t>
            </a:r>
            <a:r>
              <a:rPr lang="ru-RU" sz="3200" dirty="0"/>
              <a:t>проекта может быть использован </a:t>
            </a:r>
            <a:r>
              <a:rPr lang="ru-RU" sz="3200" dirty="0" smtClean="0"/>
              <a:t>педагогами начальной школы при организации внеурочной деятельности</a:t>
            </a:r>
            <a:endParaRPr lang="ru-RU" sz="3200" dirty="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33400" y="3857628"/>
            <a:ext cx="8153400" cy="22145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642910" y="4000504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/>
              <a:t>Предложенные виды работ </a:t>
            </a:r>
            <a:r>
              <a:rPr lang="ru-RU" sz="3200" dirty="0"/>
              <a:t>могут обеспечить возникающие </a:t>
            </a:r>
            <a:r>
              <a:rPr lang="ru-RU" sz="3200" dirty="0" err="1"/>
              <a:t>межпредметные</a:t>
            </a:r>
            <a:r>
              <a:rPr lang="ru-RU" sz="3200" dirty="0"/>
              <a:t> связи необходимой информацией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Рецензия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018-10-22_01-55-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857364"/>
            <a:ext cx="5323793" cy="3643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2071678"/>
            <a:ext cx="3071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</a:rPr>
              <a:t>Электронный педагогический журнал «Большая перемена», 2016 г.</a:t>
            </a:r>
            <a:endParaRPr lang="ru-RU" sz="3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Литература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000108"/>
            <a:ext cx="85725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Белицкая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 Школьные олимпиады 2-4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класс\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Айриш-Пресс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Каландарова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Н.Н. Уроки речевого творчества:3 класс. – М.: ВАКО, 2009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Лободина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Л.В. Олимпиадные задания по русскому языку, математике, окружающему миру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Максимова Т.Н. Олимпиадные задания по математике, русскому языку и курсу "Окружающий мир",\ВАКО, 2011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Мищенкова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Л.В.  Развивающие занятия в начальной школе: методическое пособие. – М.: Дрофа, 2008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Никольская И.Л.,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Тигранова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Л.И.  Гимнастика для ума - Книга для учащихся начальных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классов\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Экзамен, 2011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Селиванова О.Г., Арасланова Е.В. Мой разноцветный мир – авторская программа внеурочной деятельности младших школьников: Кировский институт повышения квалификации, Киров, 2011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Холодова О.А. Юным умникам и умницам- развитие познавательных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способностей\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РОСТкнига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2013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Методическое и материально-техническое обеспечение программы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071547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ресурсы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Оригами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своими руками: мировая классика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Интернет-ресурсы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http://school-collection.edu.ru/ – каталог Единой коллекции цифровых образовательных ресурсов.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http://fcior.edu.ru – каталог электронных образовательных ресурсов Федерального центра.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http://window.edu.ru – электронные образовательные ресурсы.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http://katalog.iot.ru – электронные образовательные ресурсы.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http://www.it-n.ru/Детский портал «Солнышко» http://www.solnet.ee/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:\\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viki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 портал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:\\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.Познание.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 телеканала «Радость моя»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39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Методическое и материально-техническое обеспечение программы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85860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Технические средства обучения.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 система SMART </a:t>
            </a:r>
            <a:r>
              <a:rPr lang="ru-RU" sz="3200" dirty="0" err="1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Bord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Персональный компьютер.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МФУ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Мобильный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Класс робототехники*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2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Противоречие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</a:t>
            </a:r>
            <a:r>
              <a:rPr lang="ru-RU" sz="31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между</a:t>
            </a:r>
            <a:endParaRPr lang="ru-RU" sz="3100" dirty="0">
              <a:solidFill>
                <a:srgbClr val="00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501122" cy="535784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086737"/>
                <a:gridCol w="3414385"/>
              </a:tblGrid>
              <a:tr h="2432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0066"/>
                          </a:solidFill>
                        </a:rPr>
                        <a:t>слабо выраженным интересом (или вообще отсутствием такового) к различным видам интеллектуальной деятельности (в т.ч.</a:t>
                      </a:r>
                      <a:r>
                        <a:rPr lang="ru-RU" sz="2400" b="0" baseline="0" dirty="0" smtClean="0">
                          <a:solidFill>
                            <a:srgbClr val="000066"/>
                          </a:solidFill>
                        </a:rPr>
                        <a:t> к участию в олимпиадах, интеллектуальных конкурсах</a:t>
                      </a:r>
                      <a:r>
                        <a:rPr lang="ru-RU" sz="2400" b="0" dirty="0" smtClean="0">
                          <a:solidFill>
                            <a:srgbClr val="000066"/>
                          </a:solidFill>
                        </a:rPr>
                        <a:t>)</a:t>
                      </a:r>
                      <a:endParaRPr lang="ru-RU" sz="2400" b="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0066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0066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0066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0066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>
                          <a:solidFill>
                            <a:srgbClr val="000066"/>
                          </a:solidFill>
                        </a:rPr>
                        <a:t>требованиями ФГОС</a:t>
                      </a:r>
                    </a:p>
                    <a:p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8887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невысоким и средним уровнем развития УУД учащихся 1 класса (по результатам</a:t>
                      </a:r>
                      <a:r>
                        <a:rPr lang="ru-RU" sz="2400" baseline="0" dirty="0" smtClean="0">
                          <a:solidFill>
                            <a:srgbClr val="000066"/>
                          </a:solidFill>
                        </a:rPr>
                        <a:t> мониторинговых работ </a:t>
                      </a:r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) </a:t>
                      </a:r>
                      <a:endParaRPr lang="ru-RU" sz="2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3655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«несоответствием возрастных особенностей младших школьников и проектной деятельности» </a:t>
                      </a:r>
                      <a:endParaRPr lang="ru-RU" sz="2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3399"/>
                </a:solidFill>
              </a:rPr>
              <a:t>«ФИЛАТ» </a:t>
            </a:r>
            <a:endParaRPr lang="ru-RU" sz="9600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6472254" cy="41434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5200" b="1" dirty="0" smtClean="0">
                <a:solidFill>
                  <a:srgbClr val="000099"/>
                </a:solidFill>
              </a:rPr>
              <a:t>Ф</a:t>
            </a:r>
            <a:r>
              <a:rPr lang="ru-RU" sz="5200" b="1" dirty="0" smtClean="0"/>
              <a:t>антазия</a:t>
            </a:r>
          </a:p>
          <a:p>
            <a:pPr>
              <a:spcBef>
                <a:spcPts val="0"/>
              </a:spcBef>
            </a:pPr>
            <a:r>
              <a:rPr lang="ru-RU" sz="5200" b="1" dirty="0" smtClean="0">
                <a:solidFill>
                  <a:srgbClr val="000099"/>
                </a:solidFill>
              </a:rPr>
              <a:t>И</a:t>
            </a:r>
            <a:r>
              <a:rPr lang="ru-RU" sz="5200" b="1" dirty="0" smtClean="0"/>
              <a:t>нтеллект</a:t>
            </a:r>
          </a:p>
          <a:p>
            <a:pPr>
              <a:spcBef>
                <a:spcPts val="0"/>
              </a:spcBef>
            </a:pPr>
            <a:r>
              <a:rPr lang="ru-RU" sz="5200" b="1" dirty="0" smtClean="0">
                <a:solidFill>
                  <a:srgbClr val="000099"/>
                </a:solidFill>
              </a:rPr>
              <a:t>Л</a:t>
            </a:r>
            <a:r>
              <a:rPr lang="ru-RU" sz="5200" b="1" dirty="0" smtClean="0"/>
              <a:t>юбознательность</a:t>
            </a:r>
          </a:p>
          <a:p>
            <a:pPr>
              <a:spcBef>
                <a:spcPts val="0"/>
              </a:spcBef>
            </a:pPr>
            <a:r>
              <a:rPr lang="ru-RU" sz="5200" b="1" dirty="0" smtClean="0">
                <a:solidFill>
                  <a:srgbClr val="000099"/>
                </a:solidFill>
              </a:rPr>
              <a:t>А</a:t>
            </a:r>
            <a:r>
              <a:rPr lang="ru-RU" sz="5200" b="1" dirty="0" smtClean="0"/>
              <a:t>ктивность ума</a:t>
            </a:r>
          </a:p>
          <a:p>
            <a:pPr>
              <a:spcBef>
                <a:spcPts val="0"/>
              </a:spcBef>
            </a:pPr>
            <a:r>
              <a:rPr lang="ru-RU" sz="5200" b="1" dirty="0" smtClean="0">
                <a:solidFill>
                  <a:srgbClr val="000099"/>
                </a:solidFill>
              </a:rPr>
              <a:t>Т</a:t>
            </a:r>
            <a:r>
              <a:rPr lang="ru-RU" sz="5200" b="1" dirty="0" smtClean="0"/>
              <a:t>ворчество</a:t>
            </a:r>
            <a:endParaRPr lang="ru-RU" sz="5200" dirty="0"/>
          </a:p>
        </p:txBody>
      </p:sp>
      <p:pic>
        <p:nvPicPr>
          <p:cNvPr id="4" name="Рисунок 3" descr="761880cada035005722e79da346a1508c210155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571" y="2857496"/>
            <a:ext cx="2788429" cy="32853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Актуальность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857364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66"/>
                </a:solidFill>
                <a:latin typeface="Cambria" pitchFamily="18" charset="0"/>
              </a:rPr>
              <a:t>Учёт интересов и потребностей  </a:t>
            </a:r>
            <a:r>
              <a:rPr lang="ru-RU" sz="2800" dirty="0" smtClean="0">
                <a:solidFill>
                  <a:srgbClr val="000066"/>
                </a:solidFill>
                <a:latin typeface="Cambria" pitchFamily="18" charset="0"/>
              </a:rPr>
              <a:t>учащихся и их родителей. В программе сочетаются взаимодействие школы с семьей, наука, творчество и развитие.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66"/>
                </a:solidFill>
                <a:latin typeface="Cambria" pitchFamily="18" charset="0"/>
              </a:rPr>
              <a:t>Включение  участников </a:t>
            </a:r>
            <a:r>
              <a:rPr lang="ru-RU" sz="2800" dirty="0" smtClean="0">
                <a:solidFill>
                  <a:srgbClr val="000066"/>
                </a:solidFill>
                <a:latin typeface="Cambria" pitchFamily="18" charset="0"/>
              </a:rPr>
              <a:t>в исследовательскую и проектную деятельность  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66"/>
                </a:solidFill>
                <a:latin typeface="Cambria" pitchFamily="18" charset="0"/>
              </a:rPr>
              <a:t>Реализация</a:t>
            </a:r>
            <a:r>
              <a:rPr lang="ru-RU" sz="2800" dirty="0" smtClean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Cambria" pitchFamily="18" charset="0"/>
              </a:rPr>
              <a:t>компетентностного</a:t>
            </a:r>
            <a:r>
              <a:rPr lang="ru-RU" sz="2800" dirty="0" smtClean="0">
                <a:solidFill>
                  <a:srgbClr val="000066"/>
                </a:solidFill>
                <a:latin typeface="Cambria" pitchFamily="18" charset="0"/>
              </a:rPr>
              <a:t>, </a:t>
            </a:r>
            <a:r>
              <a:rPr lang="ru-RU" sz="2800" dirty="0" smtClean="0">
                <a:solidFill>
                  <a:srgbClr val="000066"/>
                </a:solidFill>
                <a:latin typeface="Cambria" pitchFamily="18" charset="0"/>
              </a:rPr>
              <a:t> личностно-ориентированного</a:t>
            </a:r>
            <a:r>
              <a:rPr lang="ru-RU" sz="2800" dirty="0" smtClean="0">
                <a:solidFill>
                  <a:srgbClr val="000066"/>
                </a:solidFill>
                <a:latin typeface="Cambria" pitchFamily="18" charset="0"/>
              </a:rPr>
              <a:t>,  </a:t>
            </a:r>
            <a:r>
              <a:rPr lang="ru-RU" sz="2800" dirty="0" err="1" smtClean="0">
                <a:solidFill>
                  <a:srgbClr val="000066"/>
                </a:solidFill>
                <a:latin typeface="Cambria" pitchFamily="18" charset="0"/>
              </a:rPr>
              <a:t>деятельностного</a:t>
            </a:r>
            <a:r>
              <a:rPr lang="ru-RU" sz="2800" dirty="0" smtClean="0">
                <a:solidFill>
                  <a:srgbClr val="000066"/>
                </a:solidFill>
                <a:latin typeface="Cambria" pitchFamily="18" charset="0"/>
              </a:rPr>
              <a:t> подходов к обучению и воспитанию школьников</a:t>
            </a:r>
          </a:p>
        </p:txBody>
      </p:sp>
      <p:pic>
        <p:nvPicPr>
          <p:cNvPr id="4" name="Рисунок 3" descr="0_e9dae_f8a9b0d7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5500702"/>
            <a:ext cx="2214546" cy="10087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5768975"/>
          </a:xfrm>
        </p:spPr>
        <p:txBody>
          <a:bodyPr/>
          <a:lstStyle/>
          <a:p>
            <a:pPr algn="ctr">
              <a:buFontTx/>
              <a:buNone/>
            </a:pPr>
            <a:endParaRPr lang="ru-RU" sz="3600" dirty="0" smtClean="0">
              <a:solidFill>
                <a:srgbClr val="B00000"/>
              </a:solidFill>
            </a:endParaRP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Объект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процесс формирования универсальных учебных действий младших </a:t>
            </a:r>
            <a:r>
              <a:rPr lang="ru-RU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школьников в ходе реализации программы по внеурочной деятельности</a:t>
            </a:r>
            <a:endParaRPr lang="ru-RU" sz="24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endParaRPr lang="ru-RU" sz="2800" dirty="0" smtClean="0"/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Предмет</a:t>
            </a:r>
          </a:p>
          <a:p>
            <a:pPr algn="ctr">
              <a:buFontTx/>
              <a:buNone/>
            </a:pPr>
            <a:endParaRPr lang="ru-RU" sz="3600" dirty="0" smtClean="0">
              <a:solidFill>
                <a:srgbClr val="B00000"/>
              </a:solidFill>
            </a:endParaRPr>
          </a:p>
          <a:p>
            <a:pPr algn="ctr">
              <a:buFontTx/>
              <a:buNone/>
            </a:pPr>
            <a:endParaRPr lang="ru-RU" sz="3600" dirty="0" smtClean="0">
              <a:solidFill>
                <a:srgbClr val="B00000"/>
              </a:solidFill>
            </a:endParaRPr>
          </a:p>
          <a:p>
            <a:pPr algn="ctr">
              <a:buFontTx/>
              <a:buNone/>
            </a:pPr>
            <a:endParaRPr lang="ru-RU" sz="3600" dirty="0" smtClean="0">
              <a:solidFill>
                <a:srgbClr val="B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3714752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условия </a:t>
            </a:r>
            <a:r>
              <a:rPr lang="ru-RU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обучения и воспитания, </a:t>
            </a:r>
            <a:r>
              <a:rPr lang="ru-RU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способствующие формированию универсальных учебных действий младших школьников </a:t>
            </a:r>
            <a:r>
              <a:rPr lang="ru-RU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в ходе занятий по</a:t>
            </a:r>
            <a:r>
              <a:rPr lang="ru-RU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программе</a:t>
            </a:r>
            <a:r>
              <a:rPr lang="ru-RU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внеурочной деятельности «ФИЛАТ»</a:t>
            </a:r>
            <a:endParaRPr lang="ru-RU" sz="24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 Math" pitchFamily="18" charset="0"/>
                <a:cs typeface="Cambria Math" pitchFamily="18" charset="0"/>
              </a:rPr>
              <a:t>Гипотеза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dirty="0" smtClean="0"/>
              <a:t>Система занятий по программе внеурочной деятельности «ФИЛАТ» позволит продолжить развитие универсальных учебных действий обучающихся начальной школы, укрепить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связи,  повысить интеллектуальную активность детей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Цель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50825" y="1785927"/>
            <a:ext cx="8607425" cy="26432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0066"/>
                </a:solidFill>
              </a:rPr>
              <a:t>создание условий и содействие развитию универсальных учебных действий, интеллектуального и творческого потенциала учащихся, их самоорганизации и саморазвития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1820</Words>
  <PresentationFormat>Экран (4:3)</PresentationFormat>
  <Paragraphs>230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ОБРАЗОВАТЕЛЬНЫЙ ПРОЕКТ Развитие универсальных  учебных действий учащихся начальных классов на занятиях по программе внеурочной деятельности  «ФИЛАТ»  </vt:lpstr>
      <vt:lpstr>Слайд 2</vt:lpstr>
      <vt:lpstr>Слайд 3</vt:lpstr>
      <vt:lpstr>Противоречие                    между</vt:lpstr>
      <vt:lpstr>«ФИЛАТ» </vt:lpstr>
      <vt:lpstr>Актуальность</vt:lpstr>
      <vt:lpstr>Слайд 7</vt:lpstr>
      <vt:lpstr>Гипотеза</vt:lpstr>
      <vt:lpstr>Цель</vt:lpstr>
      <vt:lpstr>Ценность</vt:lpstr>
      <vt:lpstr>Задачи:</vt:lpstr>
      <vt:lpstr>Задачи:</vt:lpstr>
      <vt:lpstr>Участники проекта</vt:lpstr>
      <vt:lpstr>Ожидаемые результаты</vt:lpstr>
      <vt:lpstr>Ожидаемые результаты</vt:lpstr>
      <vt:lpstr>Ожидаемые результаты</vt:lpstr>
      <vt:lpstr>Ожидаемые результаты</vt:lpstr>
      <vt:lpstr>Ожидаемые результаты</vt:lpstr>
      <vt:lpstr>План реализации проекта</vt:lpstr>
      <vt:lpstr>Подготовительный этап</vt:lpstr>
      <vt:lpstr>Основные идеи</vt:lpstr>
      <vt:lpstr>Основной этап</vt:lpstr>
      <vt:lpstr>Основные идеи</vt:lpstr>
      <vt:lpstr>Образец </vt:lpstr>
      <vt:lpstr>Основные идеи</vt:lpstr>
      <vt:lpstr>Основные идеи</vt:lpstr>
      <vt:lpstr>Образец развивающей газеты</vt:lpstr>
      <vt:lpstr>Варианты тем</vt:lpstr>
      <vt:lpstr>Заключительный этап </vt:lpstr>
      <vt:lpstr>Результаты</vt:lpstr>
      <vt:lpstr>Результаты</vt:lpstr>
      <vt:lpstr>Риски проекта</vt:lpstr>
      <vt:lpstr>Дальнейшее развитие проекта</vt:lpstr>
      <vt:lpstr>Рецензия </vt:lpstr>
      <vt:lpstr>Литература</vt:lpstr>
      <vt:lpstr>Слайд 36</vt:lpstr>
      <vt:lpstr>Методическое и материально-техническое обеспечение программы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Развитие универсальных  учебных действий учащихся начальных классов через орг </dc:title>
  <dc:creator>дом</dc:creator>
  <cp:lastModifiedBy>дом</cp:lastModifiedBy>
  <cp:revision>104</cp:revision>
  <dcterms:created xsi:type="dcterms:W3CDTF">2018-10-18T17:48:13Z</dcterms:created>
  <dcterms:modified xsi:type="dcterms:W3CDTF">2018-10-21T23:50:47Z</dcterms:modified>
</cp:coreProperties>
</file>