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3" r:id="rId5"/>
    <p:sldId id="264" r:id="rId6"/>
    <p:sldId id="262" r:id="rId7"/>
    <p:sldId id="282" r:id="rId8"/>
    <p:sldId id="259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87" r:id="rId18"/>
    <p:sldId id="275" r:id="rId19"/>
    <p:sldId id="284" r:id="rId20"/>
    <p:sldId id="274" r:id="rId21"/>
    <p:sldId id="281" r:id="rId22"/>
    <p:sldId id="288" r:id="rId23"/>
    <p:sldId id="286" r:id="rId24"/>
    <p:sldId id="283" r:id="rId25"/>
    <p:sldId id="285" r:id="rId26"/>
    <p:sldId id="277" r:id="rId27"/>
    <p:sldId id="289" r:id="rId28"/>
    <p:sldId id="279" r:id="rId29"/>
    <p:sldId id="280" r:id="rId30"/>
    <p:sldId id="276" r:id="rId31"/>
    <p:sldId id="278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AFA"/>
    <a:srgbClr val="FF00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6" y="3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0722F3-0D47-4AA7-BBC1-084B7E805C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C59AD3B-79F3-40EE-A3A6-25D5A7BF53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5AA989-D7E7-4619-8B97-5E21E41B8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078CAF-D390-4B46-AE9C-D2BBDF753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9BA0F2-10AD-4FAA-9795-33CF84EA6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4597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A720DD-42D6-4359-BEEB-E77FA5DB5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5B2D07C-9D80-4E69-AD63-D8C3B47907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2C231D-C953-42C5-BA18-9432A79F9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1087A9-C073-4900-BB7B-1A22936B4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619BB2-5FA5-4F36-9B26-CD9C410B2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9756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FBDC147-A880-44DB-A6D9-A514EB3BD7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0E23FD5-BBD1-4847-B610-03A4AE1C94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921E46-F561-4F6E-899A-2F376FC1D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DE4070-CC7B-4F04-A68D-E3EB741DB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F37947-EE96-4005-8069-90198C384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428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80A5B6-F769-46A6-BB08-7186E3139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94428D-BB87-4F0F-8B24-16D64BC11A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85182F-630C-4098-85EC-E267BCC32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190D4B-F963-4EE7-908D-E1AF11A4E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33D0A3-0DC3-457A-8744-9CC395F9B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440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B8026A-154E-497B-87C1-DD56081E2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EC1A54-5D0D-4E51-889C-C7AF6C6D14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92CDBA-3C95-40D7-8CA8-D52F1CF20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C68640-9A33-4291-93AB-3B180C66D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A3AD16-F0BB-4FAF-B7E9-9AD350A01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548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E04D02-8AC4-4F2F-8FDF-EB5568038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3667F8-7F73-4BF5-96BB-12D8A3F130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5A6FF66-82E8-4186-B161-F333DA430F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85898D4-9121-4D1E-8A9E-8F29A5203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1367CB2-887D-4983-8E1E-F7CECD678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F1E78F-99E9-4FE1-A128-8286E187D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131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DA3407-808B-485E-BBA2-5AE16B85B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169ED3E-7CCE-4FFF-BB58-3314B075BE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AF49648-4E81-4DA8-9B48-ED715D26FE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2225C34-5BE4-4DF6-87B2-568EF231B2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6A3488D-CCE3-4239-8030-E1D9EC74D0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B0215AE-8813-4016-9FE8-C4D21BDD2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48E48FD-81AB-43A0-B3AC-99AA9ED87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BE7CA99-711D-494B-BF3B-7BCF750EE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361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6FDCF1-01C2-4D8A-9BC1-73443566F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BE950C7-5C00-4E16-8D7B-84C357F92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1830EB7-2EAC-4BE8-B807-6438028E8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B4647CA-DDAB-41CD-9D04-5C4E970FD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5288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CC9BEB5-E212-4C47-844A-5101CDC37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1EB107C-3AA3-4481-B723-518BF9A96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5979073-238E-49E4-A1A0-35F967CA9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170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BB7EA1-F763-488A-B231-656E33218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9BFD49-722A-4AD5-840F-0E65D456A2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7AD391-BD6A-4F56-A2F2-3A0202468D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C3054AC-C90C-41F9-AEAF-EF28E3E7E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F4D766A-EFCF-4E32-9954-1D09425A1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C84080-B781-4B0A-8E3C-E671E1E55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529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15A37D-1789-4053-A08C-48F6D695F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0C3977D-C433-4EC7-84C4-19D290BE58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A83D8E8-2722-4923-A21F-A8FFF6F499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387264E-C8E5-47CF-86F9-823AA2D45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EE3AD0-8814-4334-B918-8D0E124CA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31BE81-24D8-4455-A84F-BBF832192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7258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915825-F9F8-4498-BC66-8BDDD1EF3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7E60A95-BD50-49A5-B7F8-CF64CCE248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41FEE1-BF4E-43FD-95FA-9B6AFFE116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704EC5-6BA2-4DEE-ABAE-7B1143C06D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DC857F-4A18-4256-A041-AC1948E428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CB4A1A3-B126-4C43-9D63-7B48358107F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398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13526" y="1859234"/>
            <a:ext cx="3597400" cy="1307623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Перевернутый класс: технология обучения XXI века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22261" y="4271201"/>
            <a:ext cx="3179928" cy="440545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accent1"/>
                </a:solidFill>
              </a:rPr>
              <a:t>Анализ применения технологии</a:t>
            </a:r>
          </a:p>
          <a:p>
            <a:r>
              <a:rPr lang="ru-RU" sz="11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географии</a:t>
            </a:r>
          </a:p>
          <a:p>
            <a:r>
              <a:rPr lang="ru-RU" sz="11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МАОУ «</a:t>
            </a:r>
            <a:r>
              <a:rPr lang="ru-RU" sz="11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Баженовская</a:t>
            </a:r>
            <a:r>
              <a:rPr lang="ru-RU" sz="11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СОШ № 96»</a:t>
            </a:r>
          </a:p>
          <a:p>
            <a:r>
              <a:rPr lang="ru-RU" sz="11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Томилова Е.П.</a:t>
            </a:r>
            <a:endParaRPr lang="ru-RU" sz="11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AD4376-B425-4FD2-91BF-F1AE1953761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6389" y="2897122"/>
            <a:ext cx="3509719" cy="2794468"/>
          </a:xfrm>
          <a:prstGeom prst="rect">
            <a:avLst/>
          </a:prstGeom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8D8B5FF3-3703-4279-A0EE-E37F3B9725A1}"/>
              </a:ext>
            </a:extLst>
          </p:cNvPr>
          <p:cNvCxnSpPr>
            <a:cxnSpLocks/>
          </p:cNvCxnSpPr>
          <p:nvPr/>
        </p:nvCxnSpPr>
        <p:spPr>
          <a:xfrm>
            <a:off x="4989688" y="4568184"/>
            <a:ext cx="287866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7FECCA0-CBD5-47D3-B8A7-8DFAA9C656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4143" r="10465" b="71392"/>
          <a:stretch/>
        </p:blipFill>
        <p:spPr>
          <a:xfrm>
            <a:off x="4819904" y="3059563"/>
            <a:ext cx="3384643" cy="12116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B2CA963-1C27-45F1-B796-D3A8F1E935AB}"/>
              </a:ext>
            </a:extLst>
          </p:cNvPr>
          <p:cNvSpPr txBox="1"/>
          <p:nvPr/>
        </p:nvSpPr>
        <p:spPr>
          <a:xfrm>
            <a:off x="351407" y="1502089"/>
            <a:ext cx="46596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РМО учителей географии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Белоярского городского округа,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01 ноября 2023 г.</a:t>
            </a:r>
          </a:p>
        </p:txBody>
      </p:sp>
    </p:spTree>
    <p:extLst>
      <p:ext uri="{BB962C8B-B14F-4D97-AF65-F5344CB8AC3E}">
        <p14:creationId xmlns:p14="http://schemas.microsoft.com/office/powerpoint/2010/main" val="1693832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3212" y="-69221"/>
            <a:ext cx="7886700" cy="1325563"/>
          </a:xfrm>
        </p:spPr>
        <p:txBody>
          <a:bodyPr/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Главными формами рельефа Африки являются: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E0F8B6FD-C2F9-433A-BE16-2AEF406B4E5F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3212" y="1504522"/>
            <a:ext cx="5838837" cy="4885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3668A8-3BED-4ED7-8FDA-18287C0C79F5}"/>
              </a:ext>
            </a:extLst>
          </p:cNvPr>
          <p:cNvSpPr txBox="1"/>
          <p:nvPr/>
        </p:nvSpPr>
        <p:spPr>
          <a:xfrm>
            <a:off x="1275644" y="727265"/>
            <a:ext cx="62766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низменности и возвышенности, б) возвышенности и плоскогорья, в) низменности и горы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0A0B38-E236-4E28-BAFB-39BD62EFCAE8}"/>
              </a:ext>
            </a:extLst>
          </p:cNvPr>
          <p:cNvSpPr txBox="1"/>
          <p:nvPr/>
        </p:nvSpPr>
        <p:spPr>
          <a:xfrm>
            <a:off x="3134140" y="1479799"/>
            <a:ext cx="39448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формы рельефа показаны на данной картосхеме, поставьте к названию соответствующую цифру</a:t>
            </a:r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AA324864-3894-4B0E-8B14-8727E9BB20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9268486"/>
              </p:ext>
            </p:extLst>
          </p:nvPr>
        </p:nvGraphicFramePr>
        <p:xfrm>
          <a:off x="1362755" y="3624046"/>
          <a:ext cx="2551254" cy="2603757"/>
        </p:xfrm>
        <a:graphic>
          <a:graphicData uri="http://schemas.openxmlformats.org/drawingml/2006/table">
            <a:tbl>
              <a:tblPr firstRow="1" firstCol="1" bandRow="1"/>
              <a:tblGrid>
                <a:gridCol w="1275627">
                  <a:extLst>
                    <a:ext uri="{9D8B030D-6E8A-4147-A177-3AD203B41FA5}">
                      <a16:colId xmlns:a16="http://schemas.microsoft.com/office/drawing/2014/main" val="1873731587"/>
                    </a:ext>
                  </a:extLst>
                </a:gridCol>
                <a:gridCol w="1275627">
                  <a:extLst>
                    <a:ext uri="{9D8B030D-6E8A-4147-A177-3AD203B41FA5}">
                      <a16:colId xmlns:a16="http://schemas.microsoft.com/office/drawing/2014/main" val="26599521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Формы рельефа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на карте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6176197"/>
                  </a:ext>
                </a:extLst>
              </a:tr>
              <a:tr h="1632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Драконовы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841575"/>
                  </a:ext>
                </a:extLst>
              </a:tr>
              <a:tr h="1632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Капские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5936203"/>
                  </a:ext>
                </a:extLst>
              </a:tr>
              <a:tr h="1632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Эфиопское нагорье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2416411"/>
                  </a:ext>
                </a:extLst>
              </a:tr>
              <a:tr h="3375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Восточно- Африканское плоскогорье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2186261"/>
                  </a:ext>
                </a:extLst>
              </a:tr>
              <a:tr h="1632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Котловина Конго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3062399"/>
                  </a:ext>
                </a:extLst>
              </a:tr>
              <a:tr h="1632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Котловина Калахари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9908941"/>
                  </a:ext>
                </a:extLst>
              </a:tr>
              <a:tr h="1632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Котловина Чад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6239123"/>
                  </a:ext>
                </a:extLst>
              </a:tr>
              <a:tr h="1632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Атласские горы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4498"/>
                  </a:ext>
                </a:extLst>
              </a:tr>
            </a:tbl>
          </a:graphicData>
        </a:graphic>
      </p:graphicFrame>
      <p:sp>
        <p:nvSpPr>
          <p:cNvPr id="11" name="Rectangle 1">
            <a:extLst>
              <a:ext uri="{FF2B5EF4-FFF2-40B4-BE49-F238E27FC236}">
                <a16:creationId xmlns:a16="http://schemas.microsoft.com/office/drawing/2014/main" id="{C5E56D4F-C0BE-49AC-B70E-C09AA1C081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9907" y="3301735"/>
            <a:ext cx="295797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8D2AC96-4B81-49D2-8E2F-4CBABBD7F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284" y="1253331"/>
            <a:ext cx="6754283" cy="4351338"/>
          </a:xfrm>
        </p:spPr>
        <p:txBody>
          <a:bodyPr>
            <a:normAutofit fontScale="77500" lnSpcReduction="20000"/>
          </a:bodyPr>
          <a:lstStyle/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1.Сахара,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Намиб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Калахари, Ливийская;</a:t>
            </a:r>
          </a:p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2.Ахаггар, Тибести, Эфиопское, Восточно-Африканское;</a:t>
            </a:r>
          </a:p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3.Альмади, Рас-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Хафун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Асуан, Бен-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Секка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4.Атлас, Драконовы, Капские, Мадагаскар;</a:t>
            </a:r>
          </a:p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5.Мозамбикский, Аденский, Гибралтарский, Баб-Эль-Мандебский;</a:t>
            </a:r>
          </a:p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6.Гвинейское,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Канарское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Сомалийское, Бенгальское;</a:t>
            </a:r>
          </a:p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7.Оранжевая, Лимпопо, Замбези, Рувензори.</a:t>
            </a:r>
          </a:p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8.Чад, Ньяса,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Таньганьика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Окованго;</a:t>
            </a:r>
          </a:p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9.Жираф, лев, носорог, горилла;</a:t>
            </a:r>
          </a:p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10.Лианы, фикус, пальма-рафия,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сейба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баобаб.</a:t>
            </a:r>
          </a:p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</a:t>
            </a:r>
            <a:r>
              <a:rPr lang="ru-RU" dirty="0"/>
              <a:t>______________________________</a:t>
            </a:r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5363AB-3749-43A0-930B-86C375EFC7F1}"/>
              </a:ext>
            </a:extLst>
          </p:cNvPr>
          <p:cNvSpPr txBox="1"/>
          <p:nvPr/>
        </p:nvSpPr>
        <p:spPr>
          <a:xfrm>
            <a:off x="3160890" y="365126"/>
            <a:ext cx="2323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«4 ЛИШНИЙ»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1148" y="124281"/>
            <a:ext cx="7886700" cy="1325563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ВИКТОРИНА «АФРИКА»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CBEA8FD-C794-4B5D-8412-1161A12CB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FEB370-2606-48AD-992E-E530D13BAD21}"/>
              </a:ext>
            </a:extLst>
          </p:cNvPr>
          <p:cNvSpPr txBox="1"/>
          <p:nvPr/>
        </p:nvSpPr>
        <p:spPr>
          <a:xfrm>
            <a:off x="864296" y="681037"/>
            <a:ext cx="6901841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1.Высочайшая горная вершина (5 895 м.), является вулканом, увенчанным вечной снеговой шапкой. Вспомните название горы.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2.Африка омывается двумя океанами на западе и востоке и двумя морями на севере и северо-востоке. Вспомните их названия.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3.Крупнейший залив, омывающий западное побережье континента называется…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4.Третью часть материка занимают пустыни. Одна из них является величайшей в мире, её площадь 7 млн. кв. км. Назовите её.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5.Это единственное африканское государство, часть которого расположено на азиатском полуострове. Назовите его.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6.Между з странами Африки (Уганда, Кения, Танзания) расположено крупнейшее озеро континента площадью 69 тыс. кв. км. Как оно называется?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7.Второе по глубине озеро после Байкала на планете находится в Восточной Африке. Его глубина 1435 метров. Как оно называется?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8.Длина одной из протяжённых рек на планете с её основным притоком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Кагерой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6671 км. О какой реке идёт речь?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9.Именем американского исследователя Африки названы 7 водопадов в верхнем течении реки Конго. Назовите его имя.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78A315EA-4774-4071-8199-C6803B9CEA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0042265"/>
              </p:ext>
            </p:extLst>
          </p:nvPr>
        </p:nvGraphicFramePr>
        <p:xfrm>
          <a:off x="1252603" y="814192"/>
          <a:ext cx="6154672" cy="4566163"/>
        </p:xfrm>
        <a:graphic>
          <a:graphicData uri="http://schemas.openxmlformats.org/drawingml/2006/table">
            <a:tbl>
              <a:tblPr firstRow="1" firstCol="1" bandRow="1"/>
              <a:tblGrid>
                <a:gridCol w="6154672">
                  <a:extLst>
                    <a:ext uri="{9D8B030D-6E8A-4147-A177-3AD203B41FA5}">
                      <a16:colId xmlns:a16="http://schemas.microsoft.com/office/drawing/2014/main" val="2009813815"/>
                    </a:ext>
                  </a:extLst>
                </a:gridCol>
              </a:tblGrid>
              <a:tr h="652309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названий животных Африки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6502988"/>
                  </a:ext>
                </a:extLst>
              </a:tr>
              <a:tr h="65230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названий растений Африки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4002888"/>
                  </a:ext>
                </a:extLst>
              </a:tr>
              <a:tr h="65230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исследователей Африки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7590642"/>
                  </a:ext>
                </a:extLst>
              </a:tr>
              <a:tr h="65230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названий рек  Африки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5120468"/>
                  </a:ext>
                </a:extLst>
              </a:tr>
              <a:tr h="65230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стран Африки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6668379"/>
                  </a:ext>
                </a:extLst>
              </a:tr>
              <a:tr h="65230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названий полезных ископаемых Африки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4065475"/>
                  </a:ext>
                </a:extLst>
              </a:tr>
              <a:tr h="65230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названий коренных народов Африки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2160544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BC589CC2-8790-4246-BCE1-E552AFCEE2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246590" y="324227"/>
            <a:ext cx="1518364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«Я ЗНАЮ»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>
            <a:extLst>
              <a:ext uri="{FF2B5EF4-FFF2-40B4-BE49-F238E27FC236}">
                <a16:creationId xmlns:a16="http://schemas.microsoft.com/office/drawing/2014/main" id="{22B7EAC9-0F49-4C4B-9285-1FFEDA1416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7137" y="1014283"/>
            <a:ext cx="7886700" cy="4351338"/>
          </a:xfrm>
        </p:spPr>
        <p:txBody>
          <a:bodyPr>
            <a:normAutofit fontScale="25000" lnSpcReduction="20000"/>
          </a:bodyPr>
          <a:lstStyle/>
          <a:p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      Самая длинная река;</a:t>
            </a:r>
          </a:p>
          <a:p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	Самая высокая вершина;</a:t>
            </a:r>
          </a:p>
          <a:p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	Самый крупный остров;</a:t>
            </a:r>
          </a:p>
          <a:p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	Самая северная точка;</a:t>
            </a:r>
          </a:p>
          <a:p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	Самое высокое животное;</a:t>
            </a:r>
          </a:p>
          <a:p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	Самый большой залив;</a:t>
            </a:r>
          </a:p>
          <a:p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	Самая южная точка;</a:t>
            </a:r>
          </a:p>
          <a:p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	Самая полноводная река;</a:t>
            </a:r>
          </a:p>
          <a:p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	Самая большая пустыня;</a:t>
            </a:r>
          </a:p>
          <a:p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	Самое тёплое море;</a:t>
            </a:r>
          </a:p>
          <a:p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	Самый большой полуостров;</a:t>
            </a:r>
          </a:p>
          <a:p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12.	Самая западная точка;</a:t>
            </a:r>
          </a:p>
          <a:p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13.	Самое большое по площади озеро;</a:t>
            </a:r>
          </a:p>
          <a:p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14.	Самый страшный ветер;</a:t>
            </a:r>
          </a:p>
          <a:p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15.	Самое быстрое животное;</a:t>
            </a:r>
          </a:p>
          <a:p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16.	Самый маленький народ;</a:t>
            </a:r>
          </a:p>
          <a:p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17.	Самый твёрдый минерал;</a:t>
            </a:r>
          </a:p>
          <a:p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18.	Самое глубокое озеро;</a:t>
            </a:r>
          </a:p>
          <a:p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19.	Самая восточная точка;</a:t>
            </a:r>
          </a:p>
          <a:p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20.	Самый широкий водопад.</a:t>
            </a:r>
          </a:p>
          <a:p>
            <a:endParaRPr lang="ru-RU" dirty="0"/>
          </a:p>
        </p:txBody>
      </p: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B8B9685B-3B2B-49C8-A27B-4CE4DDA0A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6931" y="0"/>
            <a:ext cx="7886700" cy="1325563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КНИГА РЕКОРДОВ АФРИКИ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8F9B4738-C4DD-48CB-ADC6-6F2F0D6DD6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5502" y="247346"/>
            <a:ext cx="7886700" cy="4351338"/>
          </a:xfrm>
        </p:spPr>
        <p:txBody>
          <a:bodyPr>
            <a:normAutofit fontScale="25000" lnSpcReduction="20000"/>
          </a:bodyPr>
          <a:lstStyle/>
          <a:p>
            <a:r>
              <a:rPr lang="ru-RU" dirty="0"/>
              <a:t>1.	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Самая длинная река (Нил);</a:t>
            </a:r>
          </a:p>
          <a:p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	Самая высокая вершина (Килиманджаро);</a:t>
            </a:r>
          </a:p>
          <a:p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	Самый крупный остров (Мадагаскар);</a:t>
            </a:r>
          </a:p>
          <a:p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	Самая северная точка (мыс Бен-</a:t>
            </a:r>
            <a:r>
              <a:rPr lang="ru-RU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Секка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	Самое высокое животное (Жираф);</a:t>
            </a:r>
          </a:p>
          <a:p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	Самый большой залив (Гвинейский);</a:t>
            </a:r>
          </a:p>
          <a:p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	Самая южная точка (мыс Игольный);</a:t>
            </a:r>
          </a:p>
          <a:p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	Самая полноводная река (Конго);</a:t>
            </a:r>
          </a:p>
          <a:p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	Самая большая пустыня (Сахара);</a:t>
            </a:r>
          </a:p>
          <a:p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	Самое тёплое море (Красное);</a:t>
            </a:r>
          </a:p>
          <a:p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	Самый большой полуостров (Сомали);</a:t>
            </a:r>
          </a:p>
          <a:p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12.	Самая западная точка (мыс </a:t>
            </a:r>
            <a:r>
              <a:rPr lang="ru-RU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Альмади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13.	Самое большое по площади озеро (Виктория);</a:t>
            </a:r>
          </a:p>
          <a:p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14.	Самый страшный ветер (самум);</a:t>
            </a:r>
          </a:p>
          <a:p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15.	Самое быстрое животное (гепард);</a:t>
            </a:r>
          </a:p>
          <a:p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16.	Самый маленький народ (пигмеи);</a:t>
            </a:r>
          </a:p>
          <a:p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17.	Самый твёрдый минерал (Алмаз);</a:t>
            </a:r>
          </a:p>
          <a:p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18.	Самое глубокое озеро (</a:t>
            </a:r>
            <a:r>
              <a:rPr lang="ru-RU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Таньганьика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19.	Самая восточная точка (Мыс Рас-</a:t>
            </a:r>
            <a:r>
              <a:rPr lang="ru-RU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Хафун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20.	Самый широкий водопад (Виктория).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D964F49C-8EEF-4362-8BD5-E0F80D563A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Picture 2" descr="0293194438">
            <a:extLst>
              <a:ext uri="{FF2B5EF4-FFF2-40B4-BE49-F238E27FC236}">
                <a16:creationId xmlns:a16="http://schemas.microsoft.com/office/drawing/2014/main" id="{E7A16C00-68E7-434F-AC59-9CB1DD917F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" t="5669" r="5157" b="1911"/>
          <a:stretch/>
        </p:blipFill>
        <p:spPr bwMode="auto">
          <a:xfrm>
            <a:off x="1753644" y="267515"/>
            <a:ext cx="5160724" cy="6225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44D4A7-9B0C-4922-98BB-1680583732AE}"/>
              </a:ext>
            </a:extLst>
          </p:cNvPr>
          <p:cNvSpPr txBox="1"/>
          <p:nvPr/>
        </p:nvSpPr>
        <p:spPr>
          <a:xfrm>
            <a:off x="2830882" y="504687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12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B524D0-36A3-43A1-92A0-A5FFD2A7A3FE}"/>
              </a:ext>
            </a:extLst>
          </p:cNvPr>
          <p:cNvSpPr txBox="1"/>
          <p:nvPr/>
        </p:nvSpPr>
        <p:spPr>
          <a:xfrm>
            <a:off x="2280731" y="718290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11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AFC54B-07F0-4BCF-B576-BA5B37198E97}"/>
              </a:ext>
            </a:extLst>
          </p:cNvPr>
          <p:cNvSpPr txBox="1"/>
          <p:nvPr/>
        </p:nvSpPr>
        <p:spPr>
          <a:xfrm>
            <a:off x="4274567" y="56875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7D6830-C584-4F53-9F3C-783A9D0C8C16}"/>
              </a:ext>
            </a:extLst>
          </p:cNvPr>
          <p:cNvSpPr txBox="1"/>
          <p:nvPr/>
        </p:nvSpPr>
        <p:spPr>
          <a:xfrm>
            <a:off x="4963996" y="681037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3F30B2-7265-4C94-8EE5-DF09BBDDF109}"/>
              </a:ext>
            </a:extLst>
          </p:cNvPr>
          <p:cNvSpPr txBox="1"/>
          <p:nvPr/>
        </p:nvSpPr>
        <p:spPr>
          <a:xfrm>
            <a:off x="5561556" y="1325425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8A4387-A46F-40A5-A515-1F9A4D1EA387}"/>
              </a:ext>
            </a:extLst>
          </p:cNvPr>
          <p:cNvSpPr txBox="1"/>
          <p:nvPr/>
        </p:nvSpPr>
        <p:spPr>
          <a:xfrm>
            <a:off x="6091802" y="1991639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A0285F-376C-4E29-9522-8F2C6BDF45D6}"/>
              </a:ext>
            </a:extLst>
          </p:cNvPr>
          <p:cNvSpPr txBox="1"/>
          <p:nvPr/>
        </p:nvSpPr>
        <p:spPr>
          <a:xfrm>
            <a:off x="6054190" y="2419263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D0C6FD-65BB-49BD-B061-CFDBCC039747}"/>
              </a:ext>
            </a:extLst>
          </p:cNvPr>
          <p:cNvSpPr txBox="1"/>
          <p:nvPr/>
        </p:nvSpPr>
        <p:spPr>
          <a:xfrm>
            <a:off x="3105957" y="2791212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10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FF8A33-52CD-4A9D-AE22-188226DE0624}"/>
              </a:ext>
            </a:extLst>
          </p:cNvPr>
          <p:cNvSpPr txBox="1"/>
          <p:nvPr/>
        </p:nvSpPr>
        <p:spPr>
          <a:xfrm>
            <a:off x="3592482" y="453396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BF4447-7629-40F7-A32F-2DE06124AF7E}"/>
              </a:ext>
            </a:extLst>
          </p:cNvPr>
          <p:cNvSpPr txBox="1"/>
          <p:nvPr/>
        </p:nvSpPr>
        <p:spPr>
          <a:xfrm>
            <a:off x="6054190" y="526093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70D1BE-36AB-415C-A591-B7E2338C848E}"/>
              </a:ext>
            </a:extLst>
          </p:cNvPr>
          <p:cNvSpPr txBox="1"/>
          <p:nvPr/>
        </p:nvSpPr>
        <p:spPr>
          <a:xfrm>
            <a:off x="6183604" y="4272350"/>
            <a:ext cx="237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C61387-7C1A-43FA-AC57-6D22559C99EF}"/>
              </a:ext>
            </a:extLst>
          </p:cNvPr>
          <p:cNvSpPr txBox="1"/>
          <p:nvPr/>
        </p:nvSpPr>
        <p:spPr>
          <a:xfrm>
            <a:off x="5748882" y="453396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14A6AC9-4115-40E4-96A2-2FDE23A3DFE5}"/>
              </a:ext>
            </a:extLst>
          </p:cNvPr>
          <p:cNvSpPr txBox="1"/>
          <p:nvPr/>
        </p:nvSpPr>
        <p:spPr>
          <a:xfrm>
            <a:off x="2147802" y="11686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/>
              <a:t>Элементы береговой линии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DAB0F84-F5F2-4470-ABA1-BDDCA22C689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6538" y="3206663"/>
            <a:ext cx="2236990" cy="32039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0FB9F0-B39B-4950-9D00-A3230E5F0D5D}"/>
              </a:ext>
            </a:extLst>
          </p:cNvPr>
          <p:cNvSpPr txBox="1"/>
          <p:nvPr/>
        </p:nvSpPr>
        <p:spPr>
          <a:xfrm>
            <a:off x="3504833" y="5741681"/>
            <a:ext cx="3539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Назвать географические объекты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F6CCDA-1C42-4E76-9484-C6979ED34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F60CD6D-A45C-42FA-B0C2-EE5A4BFC07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2" r="5428"/>
          <a:stretch/>
        </p:blipFill>
        <p:spPr>
          <a:xfrm>
            <a:off x="1018903" y="365126"/>
            <a:ext cx="4846320" cy="393382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7090B6-AEBE-4FCF-9E61-507CF17007DC}"/>
              </a:ext>
            </a:extLst>
          </p:cNvPr>
          <p:cNvSpPr txBox="1"/>
          <p:nvPr/>
        </p:nvSpPr>
        <p:spPr>
          <a:xfrm>
            <a:off x="5146766" y="1690689"/>
            <a:ext cx="2730138" cy="2970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горизонтали: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Леса, расположенные по обе стороны от экватора в бассейне р. Конго;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Главный район производства кофе в Эфиопии;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Пустыня на побережье Атлантического океана;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Насекомое, приносящее огромный вред населению в Африке;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 Государство в западной части Африки;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13. Столица государства на юге Африки;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15. Территория, на которой сохраняются в естественном состоянии природные комплексы;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17. Хищный зверь, обитающий в саваннах Африки;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743CD3-F059-4D4C-80C9-C6B040804A0C}"/>
              </a:ext>
            </a:extLst>
          </p:cNvPr>
          <p:cNvSpPr txBox="1"/>
          <p:nvPr/>
        </p:nvSpPr>
        <p:spPr>
          <a:xfrm>
            <a:off x="1711235" y="4051621"/>
            <a:ext cx="4572000" cy="2231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вертикали: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Природная зона;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Хищный зверь, обитающий в саваннах Африки;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Представитель африканского государства;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Государство в северо-западной части Африки;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Самое большое по численности населения государство Африки;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Горы, на северо-западе Африки;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Представитель народа экваториальных лесов;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 Столица африканского государства;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12. Национальный парк в Южно-Африканской республике;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14. Пустыня в центральной Африке;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16. Родственник жирафа, обитающий </a:t>
            </a:r>
            <a:r>
              <a:rPr lang="ru-RU" dirty="0"/>
              <a:t>только в Африке.</a:t>
            </a:r>
          </a:p>
        </p:txBody>
      </p:sp>
    </p:spTree>
    <p:extLst>
      <p:ext uri="{BB962C8B-B14F-4D97-AF65-F5344CB8AC3E}">
        <p14:creationId xmlns:p14="http://schemas.microsoft.com/office/powerpoint/2010/main" val="29590991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D910E98C-8831-478B-A2BC-8DD42A145B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8" b="5363"/>
          <a:stretch/>
        </p:blipFill>
        <p:spPr>
          <a:xfrm>
            <a:off x="1140178" y="195308"/>
            <a:ext cx="6640323" cy="6308510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43C9BCC-0128-4605-B6D1-AA21DD43F4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52" r="93654" b="20338"/>
          <a:stretch/>
        </p:blipFill>
        <p:spPr>
          <a:xfrm>
            <a:off x="1092888" y="2632166"/>
            <a:ext cx="806188" cy="360177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1BA36F0-EEB0-4FB6-86EF-2E675EF760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5" t="53659" r="62857" b="20000"/>
          <a:stretch/>
        </p:blipFill>
        <p:spPr>
          <a:xfrm>
            <a:off x="1899076" y="2787135"/>
            <a:ext cx="3935456" cy="344681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DBD5B63-A92B-47A7-BCFF-E97554F14365}"/>
              </a:ext>
            </a:extLst>
          </p:cNvPr>
          <p:cNvSpPr txBox="1"/>
          <p:nvPr/>
        </p:nvSpPr>
        <p:spPr>
          <a:xfrm>
            <a:off x="1495982" y="95253"/>
            <a:ext cx="51092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/>
              <a:t>Определи регионы Африки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44B24E-C137-474A-AE0C-E9983EA54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17CCD9-9FB2-43D0-BC76-CDF9CF0DB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0536" y="1132410"/>
            <a:ext cx="7886700" cy="4351338"/>
          </a:xfrm>
        </p:spPr>
        <p:txBody>
          <a:bodyPr>
            <a:normAutofit fontScale="77500" lnSpcReduction="20000"/>
          </a:bodyPr>
          <a:lstStyle/>
          <a:p>
            <a:endParaRPr lang="ru-RU" dirty="0"/>
          </a:p>
          <a:p>
            <a:r>
              <a:rPr lang="ru-RU" b="1" dirty="0"/>
              <a:t>ЧУДЕСА ПРИРОДЫ (ФОТОЗАГАДКИ)</a:t>
            </a:r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pPr marL="0" indent="0">
              <a:buNone/>
            </a:pPr>
            <a:r>
              <a:rPr lang="ru-RU" dirty="0"/>
              <a:t>(Узнать природные объекты Африки по фотографиям.)</a:t>
            </a:r>
          </a:p>
          <a:p>
            <a:r>
              <a:rPr lang="ru-RU" b="1" dirty="0"/>
              <a:t>«ОКАЗЫВАЕТСЯ» </a:t>
            </a:r>
          </a:p>
          <a:p>
            <a:pPr marL="0" indent="0">
              <a:buNone/>
            </a:pPr>
            <a:r>
              <a:rPr lang="ru-RU" dirty="0"/>
              <a:t>(Приготовить несколько интересных фактов об Африке.)</a:t>
            </a:r>
          </a:p>
          <a:p>
            <a:r>
              <a:rPr lang="ru-RU" b="1" dirty="0"/>
              <a:t>КРОССВОРД </a:t>
            </a:r>
          </a:p>
          <a:p>
            <a:pPr marL="0" indent="0">
              <a:buNone/>
            </a:pPr>
            <a:r>
              <a:rPr lang="ru-RU" dirty="0"/>
              <a:t>(Составить кроссворд «Африка»)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F1FCED-DE7A-43D7-80BA-09F7F70BED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57" y="1690689"/>
            <a:ext cx="3788229" cy="21308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601B5F-902F-46DC-8BB8-AB09286A9E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89" y="1690689"/>
            <a:ext cx="3359739" cy="213996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5B5A15A-2A0E-4E56-985C-4F20564689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705" y="1687525"/>
            <a:ext cx="3525579" cy="213087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AFBF9AB-DAC0-4151-A8D1-823A09B2AE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65126"/>
            <a:ext cx="3239284" cy="228167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817C041-6898-4BF0-8CE7-4BF3B320A3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861" y="1687525"/>
            <a:ext cx="3239284" cy="215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01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roup 22"/>
          <p:cNvGrpSpPr>
            <a:grpSpLocks/>
          </p:cNvGrpSpPr>
          <p:nvPr/>
        </p:nvGrpSpPr>
        <p:grpSpPr bwMode="auto">
          <a:xfrm>
            <a:off x="1055427" y="1587236"/>
            <a:ext cx="520700" cy="484188"/>
            <a:chOff x="1248" y="3230"/>
            <a:chExt cx="328" cy="305"/>
          </a:xfrm>
        </p:grpSpPr>
        <p:sp>
          <p:nvSpPr>
            <p:cNvPr id="100" name="Rectangle 24"/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0099"/>
                </a:gs>
                <a:gs pos="100000">
                  <a:srgbClr val="9900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0099"/>
              </a:extrusionClr>
              <a:contourClr>
                <a:srgbClr val="9900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102" name="Text Box 26"/>
            <p:cNvSpPr txBox="1">
              <a:spLocks noChangeArrowheads="1"/>
            </p:cNvSpPr>
            <p:nvPr/>
          </p:nvSpPr>
          <p:spPr bwMode="gray">
            <a:xfrm>
              <a:off x="1296" y="3244"/>
              <a:ext cx="11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sz="24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1436548" y="2169803"/>
            <a:ext cx="674059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проиллюстрировать методику «Перевернутый класс» конкретным примером;</a:t>
            </a:r>
          </a:p>
          <a:p>
            <a:pPr>
              <a:buFontTx/>
              <a:buChar char="-"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выявить положительные и отрицательные стороны данной методики.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23CADF5-1721-43A6-962D-61AFABD55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5776" y="608689"/>
            <a:ext cx="7886700" cy="1325563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Задача:</a:t>
            </a:r>
          </a:p>
        </p:txBody>
      </p:sp>
    </p:spTree>
    <p:extLst>
      <p:ext uri="{BB962C8B-B14F-4D97-AF65-F5344CB8AC3E}">
        <p14:creationId xmlns:p14="http://schemas.microsoft.com/office/powerpoint/2010/main" val="17242523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9FBA77AF-A426-4E6A-8656-E5A9428D2F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80852" y="2901963"/>
            <a:ext cx="4930108" cy="3697581"/>
          </a:xfrm>
          <a:prstGeom prst="rect">
            <a:avLst/>
          </a:prstGeom>
        </p:spPr>
      </p:pic>
      <p:graphicFrame>
        <p:nvGraphicFramePr>
          <p:cNvPr id="8" name="Group 30">
            <a:extLst>
              <a:ext uri="{FF2B5EF4-FFF2-40B4-BE49-F238E27FC236}">
                <a16:creationId xmlns:a16="http://schemas.microsoft.com/office/drawing/2014/main" id="{EF00D7CD-284C-403E-931F-2AAD867EF6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3923876"/>
              </p:ext>
            </p:extLst>
          </p:nvPr>
        </p:nvGraphicFramePr>
        <p:xfrm>
          <a:off x="1017183" y="730214"/>
          <a:ext cx="6545965" cy="5495222"/>
        </p:xfrm>
        <a:graphic>
          <a:graphicData uri="http://schemas.openxmlformats.org/drawingml/2006/table">
            <a:tbl>
              <a:tblPr/>
              <a:tblGrid>
                <a:gridCol w="27489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970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09768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ngravers MT" pitchFamily="18" charset="0"/>
                        </a:rPr>
                        <a:t>Путешественник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ngravers MT" pitchFamily="18" charset="0"/>
                      </a:endParaRPr>
                    </a:p>
                  </a:txBody>
                  <a:tcPr marT="42867" marB="42867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ngravers MT" pitchFamily="18" charset="0"/>
                        </a:rPr>
                        <a:t>Исследованная / открытая территория.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ngravers MT" pitchFamily="18" charset="0"/>
                      </a:endParaRPr>
                    </a:p>
                  </a:txBody>
                  <a:tcPr marT="42867" marB="42867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0909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ngravers MT" pitchFamily="18" charset="0"/>
                      </a:endParaRPr>
                    </a:p>
                  </a:txBody>
                  <a:tcPr marT="42867" marB="42867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ngravers MT" pitchFamily="18" charset="0"/>
                      </a:endParaRPr>
                    </a:p>
                  </a:txBody>
                  <a:tcPr marT="42867" marB="42867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0909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ngravers MT" pitchFamily="18" charset="0"/>
                      </a:endParaRPr>
                    </a:p>
                  </a:txBody>
                  <a:tcPr marT="42867" marB="42867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ngravers MT" pitchFamily="18" charset="0"/>
                      </a:endParaRPr>
                    </a:p>
                  </a:txBody>
                  <a:tcPr marT="42867" marB="42867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0909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ngravers MT" pitchFamily="18" charset="0"/>
                      </a:endParaRPr>
                    </a:p>
                  </a:txBody>
                  <a:tcPr marT="42867" marB="42867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ngravers MT" pitchFamily="18" charset="0"/>
                      </a:endParaRPr>
                    </a:p>
                  </a:txBody>
                  <a:tcPr marT="42867" marB="42867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0909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ngravers MT" pitchFamily="18" charset="0"/>
                      </a:endParaRPr>
                    </a:p>
                  </a:txBody>
                  <a:tcPr marT="42867" marB="42867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ngravers MT" pitchFamily="18" charset="0"/>
                      </a:endParaRPr>
                    </a:p>
                  </a:txBody>
                  <a:tcPr marT="42867" marB="42867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0909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ngravers MT" pitchFamily="18" charset="0"/>
                      </a:endParaRPr>
                    </a:p>
                  </a:txBody>
                  <a:tcPr marT="42867" marB="42867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ngravers MT" pitchFamily="18" charset="0"/>
                      </a:endParaRPr>
                    </a:p>
                  </a:txBody>
                  <a:tcPr marT="42867" marB="42867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0909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ngravers MT" pitchFamily="18" charset="0"/>
                      </a:endParaRPr>
                    </a:p>
                  </a:txBody>
                  <a:tcPr marT="42867" marB="42867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ngravers MT" pitchFamily="18" charset="0"/>
                      </a:endParaRPr>
                    </a:p>
                  </a:txBody>
                  <a:tcPr marT="42867" marB="42867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F034876-36D5-4D69-9017-A4BACD87A83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60698" y="83982"/>
            <a:ext cx="4858933" cy="646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F7B4BF-3FA1-486B-935D-E5687DDF5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44ADD2D-C546-467D-8A94-A2658ED5EB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9918" y="679268"/>
            <a:ext cx="6748161" cy="5316584"/>
          </a:xfrm>
        </p:spPr>
      </p:pic>
    </p:spTree>
    <p:extLst>
      <p:ext uri="{BB962C8B-B14F-4D97-AF65-F5344CB8AC3E}">
        <p14:creationId xmlns:p14="http://schemas.microsoft.com/office/powerpoint/2010/main" val="6223305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648C80-9182-4E42-BBBF-F583DC528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87A268E-8D06-484C-8CA0-61B4D379BF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9724" y="365126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для группы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Каждая группа получает вопрос, на который 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отвечает устно.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люди стремятся в Африку?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Какой сувенир вы бы привезли из Африки?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Какой район вы хотели бы посетить в Африке? 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Почему?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бы вы назвали символом Африки?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70703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1C5B8B-04D1-4315-9491-F27E3CE7A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EC49EAC3-C8B3-4F6C-AA82-6D5330D3414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4522432"/>
              </p:ext>
            </p:extLst>
          </p:nvPr>
        </p:nvGraphicFramePr>
        <p:xfrm>
          <a:off x="1004711" y="1296440"/>
          <a:ext cx="6581421" cy="48447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7819">
                  <a:extLst>
                    <a:ext uri="{9D8B030D-6E8A-4147-A177-3AD203B41FA5}">
                      <a16:colId xmlns:a16="http://schemas.microsoft.com/office/drawing/2014/main" val="2272229631"/>
                    </a:ext>
                  </a:extLst>
                </a:gridCol>
                <a:gridCol w="1974822">
                  <a:extLst>
                    <a:ext uri="{9D8B030D-6E8A-4147-A177-3AD203B41FA5}">
                      <a16:colId xmlns:a16="http://schemas.microsoft.com/office/drawing/2014/main" val="578615818"/>
                    </a:ext>
                  </a:extLst>
                </a:gridCol>
                <a:gridCol w="724101">
                  <a:extLst>
                    <a:ext uri="{9D8B030D-6E8A-4147-A177-3AD203B41FA5}">
                      <a16:colId xmlns:a16="http://schemas.microsoft.com/office/drawing/2014/main" val="1119758591"/>
                    </a:ext>
                  </a:extLst>
                </a:gridCol>
                <a:gridCol w="724101">
                  <a:extLst>
                    <a:ext uri="{9D8B030D-6E8A-4147-A177-3AD203B41FA5}">
                      <a16:colId xmlns:a16="http://schemas.microsoft.com/office/drawing/2014/main" val="767670997"/>
                    </a:ext>
                  </a:extLst>
                </a:gridCol>
                <a:gridCol w="724101">
                  <a:extLst>
                    <a:ext uri="{9D8B030D-6E8A-4147-A177-3AD203B41FA5}">
                      <a16:colId xmlns:a16="http://schemas.microsoft.com/office/drawing/2014/main" val="3490701794"/>
                    </a:ext>
                  </a:extLst>
                </a:gridCol>
                <a:gridCol w="724101">
                  <a:extLst>
                    <a:ext uri="{9D8B030D-6E8A-4147-A177-3AD203B41FA5}">
                      <a16:colId xmlns:a16="http://schemas.microsoft.com/office/drawing/2014/main" val="4095124407"/>
                    </a:ext>
                  </a:extLst>
                </a:gridCol>
                <a:gridCol w="1382376">
                  <a:extLst>
                    <a:ext uri="{9D8B030D-6E8A-4147-A177-3AD203B41FA5}">
                      <a16:colId xmlns:a16="http://schemas.microsoft.com/office/drawing/2014/main" val="3926127061"/>
                    </a:ext>
                  </a:extLst>
                </a:gridCol>
              </a:tblGrid>
              <a:tr h="7716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№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Название конкурса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1 группа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2 группа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3 группа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4 группа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75"/>
                        </a:spcAft>
                      </a:pPr>
                      <a:r>
                        <a:rPr lang="ru-RU" sz="1050">
                          <a:effectLst/>
                        </a:rPr>
                        <a:t>Максимальная оценка задания в баллах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extLst>
                  <a:ext uri="{0D108BD9-81ED-4DB2-BD59-A6C34878D82A}">
                    <a16:rowId xmlns:a16="http://schemas.microsoft.com/office/drawing/2014/main" val="1867602742"/>
                  </a:ext>
                </a:extLst>
              </a:tr>
              <a:tr h="5650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1.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</a:rPr>
                        <a:t>Географическое положение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extLst>
                  <a:ext uri="{0D108BD9-81ED-4DB2-BD59-A6C34878D82A}">
                    <a16:rowId xmlns:a16="http://schemas.microsoft.com/office/drawing/2014/main" val="2433302149"/>
                  </a:ext>
                </a:extLst>
              </a:tr>
              <a:tr h="3678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2.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Карта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extLst>
                  <a:ext uri="{0D108BD9-81ED-4DB2-BD59-A6C34878D82A}">
                    <a16:rowId xmlns:a16="http://schemas.microsoft.com/office/drawing/2014/main" val="2961611220"/>
                  </a:ext>
                </a:extLst>
              </a:tr>
              <a:tr h="3678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3.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Кроссворд</a:t>
                      </a: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extLst>
                  <a:ext uri="{0D108BD9-81ED-4DB2-BD59-A6C34878D82A}">
                    <a16:rowId xmlns:a16="http://schemas.microsoft.com/office/drawing/2014/main" val="3235127924"/>
                  </a:ext>
                </a:extLst>
              </a:tr>
              <a:tr h="3678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4.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extLst>
                  <a:ext uri="{0D108BD9-81ED-4DB2-BD59-A6C34878D82A}">
                    <a16:rowId xmlns:a16="http://schemas.microsoft.com/office/drawing/2014/main" val="1332558297"/>
                  </a:ext>
                </a:extLst>
              </a:tr>
              <a:tr h="3678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5.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extLst>
                  <a:ext uri="{0D108BD9-81ED-4DB2-BD59-A6C34878D82A}">
                    <a16:rowId xmlns:a16="http://schemas.microsoft.com/office/drawing/2014/main" val="19763858"/>
                  </a:ext>
                </a:extLst>
              </a:tr>
              <a:tr h="3678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6.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extLst>
                  <a:ext uri="{0D108BD9-81ED-4DB2-BD59-A6C34878D82A}">
                    <a16:rowId xmlns:a16="http://schemas.microsoft.com/office/drawing/2014/main" val="1902556104"/>
                  </a:ext>
                </a:extLst>
              </a:tr>
              <a:tr h="3678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7.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extLst>
                  <a:ext uri="{0D108BD9-81ED-4DB2-BD59-A6C34878D82A}">
                    <a16:rowId xmlns:a16="http://schemas.microsoft.com/office/drawing/2014/main" val="2362245690"/>
                  </a:ext>
                </a:extLst>
              </a:tr>
              <a:tr h="3678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8.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extLst>
                  <a:ext uri="{0D108BD9-81ED-4DB2-BD59-A6C34878D82A}">
                    <a16:rowId xmlns:a16="http://schemas.microsoft.com/office/drawing/2014/main" val="3574445378"/>
                  </a:ext>
                </a:extLst>
              </a:tr>
              <a:tr h="3678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9.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extLst>
                  <a:ext uri="{0D108BD9-81ED-4DB2-BD59-A6C34878D82A}">
                    <a16:rowId xmlns:a16="http://schemas.microsoft.com/office/drawing/2014/main" val="4062352977"/>
                  </a:ext>
                </a:extLst>
              </a:tr>
              <a:tr h="5650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10.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extLst>
                  <a:ext uri="{0D108BD9-81ED-4DB2-BD59-A6C34878D82A}">
                    <a16:rowId xmlns:a16="http://schemas.microsoft.com/office/drawing/2014/main" val="1892281826"/>
                  </a:ext>
                </a:extLst>
              </a:tr>
            </a:tbl>
          </a:graphicData>
        </a:graphic>
      </p:graphicFrame>
      <p:sp>
        <p:nvSpPr>
          <p:cNvPr id="8" name="Rectangle 1">
            <a:extLst>
              <a:ext uri="{FF2B5EF4-FFF2-40B4-BE49-F238E27FC236}">
                <a16:creationId xmlns:a16="http://schemas.microsoft.com/office/drawing/2014/main" id="{F185EA9F-9FC0-4760-8013-AD5DBEF22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3505" y="-1704382"/>
            <a:ext cx="6754220" cy="2923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0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000" dirty="0">
              <a:solidFill>
                <a:srgbClr val="333333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0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000" dirty="0">
              <a:solidFill>
                <a:srgbClr val="333333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0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000" dirty="0">
              <a:solidFill>
                <a:srgbClr val="333333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0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000" dirty="0">
              <a:solidFill>
                <a:srgbClr val="333333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0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000" dirty="0">
              <a:solidFill>
                <a:srgbClr val="333333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0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000" dirty="0">
              <a:solidFill>
                <a:srgbClr val="333333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Оценочная система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количеству набранных баллов определяется победитель.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Подсчет баллов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8739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DF17D9-5426-4C1A-A7C3-4BA84A3EF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452" y="526188"/>
            <a:ext cx="6827822" cy="1325563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педагогов в группах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Демонстрационные ресурсы и раздаточный материал: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заготовки для разработки рабочего листа для учащихся,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климатограммы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карточки для определения профиля рельефа, линейки, фломастеры, ватман, бумага, клей.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3AD49-B456-4E4B-A8E2-3E842C1D8B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8452" y="2133973"/>
            <a:ext cx="7040214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группа: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Разработать рабочий лист для учащихся по теме: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«Климат Африки».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группа: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Разработать рабочий лист для учащихся по теме: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«Рельеф Африки».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3 группа: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Разработать рабочий лист для учащихся по теме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«Природные зоны Африки»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всем группам: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Определить сильные и слабые стороны (преимущества и недостатки) технологии «Перевернутый класс».</a:t>
            </a:r>
          </a:p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ментальной карты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состоящую из блоков, равных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количеству часов по теме – в центре тема, класс, количество часов.</a:t>
            </a:r>
          </a:p>
          <a:p>
            <a:pPr marL="0" indent="0">
              <a:buNone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из рекомендаций).</a:t>
            </a:r>
          </a:p>
        </p:txBody>
      </p:sp>
    </p:spTree>
    <p:extLst>
      <p:ext uri="{BB962C8B-B14F-4D97-AF65-F5344CB8AC3E}">
        <p14:creationId xmlns:p14="http://schemas.microsoft.com/office/powerpoint/2010/main" val="31921438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AF53B1-8BC1-4DA6-9889-CBE03CC5C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64A9B4FD-10AA-417E-BD22-972084C115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6C7548-7D15-4BC4-92E2-82D460E90C0F}"/>
              </a:ext>
            </a:extLst>
          </p:cNvPr>
          <p:cNvSpPr txBox="1"/>
          <p:nvPr/>
        </p:nvSpPr>
        <p:spPr>
          <a:xfrm>
            <a:off x="3928533" y="24835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E421E58A-C7D8-4368-807E-E5307EBB31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3358885"/>
              </p:ext>
            </p:extLst>
          </p:nvPr>
        </p:nvGraphicFramePr>
        <p:xfrm>
          <a:off x="1828800" y="185195"/>
          <a:ext cx="4267200" cy="63958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975649" imgH="8957100" progId="Word.Document.12">
                  <p:embed/>
                </p:oleObj>
              </mc:Choice>
              <mc:Fallback>
                <p:oleObj name="Document" r:id="rId2" imgW="5975649" imgH="89571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828800" y="185195"/>
                        <a:ext cx="4267200" cy="63958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612372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1895" y="353837"/>
            <a:ext cx="7886700" cy="13255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86CDA792-7961-4992-906D-C55EE7F8F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583" y="583848"/>
            <a:ext cx="7886700" cy="4351338"/>
          </a:xfrm>
        </p:spPr>
        <p:txBody>
          <a:bodyPr>
            <a:normAutofit fontScale="55000" lnSpcReduction="20000"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Обсуждение работы в группах</a:t>
            </a:r>
          </a:p>
          <a:p>
            <a:pPr marL="514350" indent="-514350">
              <a:buAutoNum type="arabicPeriod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рабочего листа.</a:t>
            </a:r>
          </a:p>
          <a:p>
            <a:pPr marL="514350" indent="-514350">
              <a:buAutoNum type="arabicPeriod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ментальной карты.</a:t>
            </a:r>
          </a:p>
          <a:p>
            <a:pPr marL="514350" indent="-514350">
              <a:buAutoNum type="arabicPeriod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Обсуждение преимуществ и недостатков  технологии «Перевернутый класс»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географии в 7 класса по теме: «Африка- образ материка». </a:t>
            </a:r>
          </a:p>
          <a:p>
            <a:pPr marL="0" indent="0">
              <a:buNone/>
            </a:pP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Используется прием ментальная карта.</a:t>
            </a:r>
          </a:p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ФИО учителя: все педагоги, работающие в группе</a:t>
            </a:r>
          </a:p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работы: ОУ</a:t>
            </a:r>
          </a:p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Должность: учитель географии</a:t>
            </a:r>
          </a:p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Предмет: география</a:t>
            </a:r>
          </a:p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Класс: 7</a:t>
            </a:r>
          </a:p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часов по теме: </a:t>
            </a:r>
          </a:p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классе всего:  ---- обучающихся.  Присутствовали:  ---- обучающихся.</a:t>
            </a:r>
          </a:p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Дата:</a:t>
            </a:r>
          </a:p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урока: «Африка: обобщение и повторение»</a:t>
            </a:r>
          </a:p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УМК: География. Е.М.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Домогацких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Н.И. Алексеевский </a:t>
            </a:r>
          </a:p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Цель, задачи, методы, формы, средства обучения, тип урока, планируемые результаты (предметные, </a:t>
            </a:r>
          </a:p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метапредметные УУД: коммуникативные, регулятивные, личностные)</a:t>
            </a:r>
          </a:p>
          <a:p>
            <a:pPr marL="0" indent="0">
              <a:buNone/>
            </a:pP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E02C8CE4-5353-4562-AA18-D0062E7024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021367"/>
              </p:ext>
            </p:extLst>
          </p:nvPr>
        </p:nvGraphicFramePr>
        <p:xfrm>
          <a:off x="1061156" y="4935187"/>
          <a:ext cx="6355644" cy="1325562"/>
        </p:xfrm>
        <a:graphic>
          <a:graphicData uri="http://schemas.openxmlformats.org/drawingml/2006/table">
            <a:tbl>
              <a:tblPr firstRow="1" firstCol="1" bandRow="1"/>
              <a:tblGrid>
                <a:gridCol w="1635470">
                  <a:extLst>
                    <a:ext uri="{9D8B030D-6E8A-4147-A177-3AD203B41FA5}">
                      <a16:colId xmlns:a16="http://schemas.microsoft.com/office/drawing/2014/main" val="4238029089"/>
                    </a:ext>
                  </a:extLst>
                </a:gridCol>
                <a:gridCol w="2601626">
                  <a:extLst>
                    <a:ext uri="{9D8B030D-6E8A-4147-A177-3AD203B41FA5}">
                      <a16:colId xmlns:a16="http://schemas.microsoft.com/office/drawing/2014/main" val="4096542698"/>
                    </a:ext>
                  </a:extLst>
                </a:gridCol>
                <a:gridCol w="2118548">
                  <a:extLst>
                    <a:ext uri="{9D8B030D-6E8A-4147-A177-3AD203B41FA5}">
                      <a16:colId xmlns:a16="http://schemas.microsoft.com/office/drawing/2014/main" val="1663061746"/>
                    </a:ext>
                  </a:extLst>
                </a:gridCol>
              </a:tblGrid>
              <a:tr h="4069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Этапы урока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Деятельность учителя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Деятельность учащихся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0135587"/>
                  </a:ext>
                </a:extLst>
              </a:tr>
              <a:tr h="918571">
                <a:tc>
                  <a:txBody>
                    <a:bodyPr/>
                    <a:lstStyle/>
                    <a:p>
                      <a:pPr indent="449580"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680266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B4B39D-3965-4E64-BB13-E2D105F70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E9F4EBF-5A22-45E5-A26E-758A8703DC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" r="5559"/>
          <a:stretch/>
        </p:blipFill>
        <p:spPr>
          <a:xfrm>
            <a:off x="992777" y="365126"/>
            <a:ext cx="6648994" cy="561702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EE41E94-1F36-459A-B9EF-0644DB8A97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13262" y="-255360"/>
            <a:ext cx="5617029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981AA75-0797-4BDD-A069-F78D9FE51D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13260" y="-255362"/>
            <a:ext cx="5617029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C474D4D-4D36-431C-8A27-201EF87F94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53"/>
          <a:stretch/>
        </p:blipFill>
        <p:spPr>
          <a:xfrm>
            <a:off x="992772" y="365123"/>
            <a:ext cx="5143500" cy="543478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340242C-C1CB-400F-AC19-2DC6EE7251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72" y="365121"/>
            <a:ext cx="6858001" cy="561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70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15001"/>
            <a:ext cx="7886700" cy="699399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Преимущества: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36978" y="764274"/>
            <a:ext cx="6829778" cy="5003256"/>
          </a:xfrm>
        </p:spPr>
        <p:txBody>
          <a:bodyPr>
            <a:no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изучения материала можно делать сколько угодно пауз, если что-то осталось непонятым;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Отсутствующие (по болезни или любой другой причине) ученики легко могут восполнить свой пропуск;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технологии позволяют представлять материал в более понятном и подробном формате;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Всегда есть возможность заново обратиться к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видеоуроку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обучения у учеников развиваются 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soft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skills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softskills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это простые человеческие качества:  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эмпатия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коммуникабельность, энергичность, лидерство, ответственность и исполнительность);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 с учителем помогают выстраивать индивидуальную траекторию обучения для каждого ученика;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изучения материала можно использовать множество дополнительных ресурсов.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07727" y="827971"/>
            <a:ext cx="7886700" cy="603865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Недостатки: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95422" y="1774209"/>
            <a:ext cx="6620719" cy="3330053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просмотра лекции ученик не может сразу же задать учителю вопрос;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Сложнее контролировать выполнение учениками домашнего задания, а без этого работа на уроке невозможна;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реализации метода обязательна техника (как минимум компьютер или смартфон);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Учителю необходимо искать (или самостоятельно создавать) материалы для домашнего задания учеников.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650" y="395785"/>
            <a:ext cx="6250675" cy="1294904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 перевернутый класс?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4401" y="1596786"/>
            <a:ext cx="4478070" cy="4612945"/>
          </a:xfrm>
        </p:spPr>
        <p:txBody>
          <a:bodyPr>
            <a:normAutofit lnSpcReduction="10000"/>
          </a:bodyPr>
          <a:lstStyle/>
          <a:p>
            <a:pPr marL="0" indent="531813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Перевёрнутый класс — это особый способ обучения, когда освоение учениками теоретической базы происходит дома, а отработка полученных знаний и навыков — в классе. Обычно материалы для изучения дома представляют собой видео- и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аудиолекции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также другие интерактивные материалы.</a:t>
            </a:r>
          </a:p>
        </p:txBody>
      </p:sp>
      <p:pic>
        <p:nvPicPr>
          <p:cNvPr id="2050" name="Picture 2" descr="C:\Users\dell\Desktop\Доклад\1058.gif"/>
          <p:cNvPicPr>
            <a:picLocks noChangeAspect="1" noChangeArrowheads="1"/>
          </p:cNvPicPr>
          <p:nvPr/>
        </p:nvPicPr>
        <p:blipFill>
          <a:blip r:embed="rId2" cstate="print"/>
          <a:srcRect l="3436" t="24614" r="57602" b="23843"/>
          <a:stretch>
            <a:fillRect/>
          </a:stretch>
        </p:blipFill>
        <p:spPr bwMode="auto">
          <a:xfrm>
            <a:off x="5418161" y="1289545"/>
            <a:ext cx="2456597" cy="2449940"/>
          </a:xfrm>
          <a:prstGeom prst="rect">
            <a:avLst/>
          </a:prstGeom>
          <a:noFill/>
        </p:spPr>
      </p:pic>
      <p:pic>
        <p:nvPicPr>
          <p:cNvPr id="2051" name="Picture 3" descr="C:\Users\dell\Desktop\Доклад\1058.gif"/>
          <p:cNvPicPr>
            <a:picLocks noChangeAspect="1" noChangeArrowheads="1"/>
          </p:cNvPicPr>
          <p:nvPr/>
        </p:nvPicPr>
        <p:blipFill>
          <a:blip r:embed="rId2" cstate="print"/>
          <a:srcRect l="43981" t="25734" r="2591" b="21883"/>
          <a:stretch>
            <a:fillRect/>
          </a:stretch>
        </p:blipFill>
        <p:spPr bwMode="auto">
          <a:xfrm>
            <a:off x="5392471" y="3862316"/>
            <a:ext cx="2456597" cy="21699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298" y="372554"/>
            <a:ext cx="7273404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Советы по организации модели “Перевёрнутый класс”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104630" y="1755146"/>
            <a:ext cx="6718569" cy="47303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Каждое учебное видео или электронные образовательные ресурсы сопровождайте четкими учебными целями и поэтапной инструкцией. </a:t>
            </a:r>
          </a:p>
          <a:p>
            <a:pPr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Обязательно сопровождайте каждое учебное видео заданием. Если видео не содержит задания, то предложите ученикам составить несколько вопросов к видео. Это могут быть вопросы общего характера и специальные вопросы к отдельным фрагментам видео. </a:t>
            </a:r>
          </a:p>
          <a:p>
            <a:pPr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Привлекайте учеников к написанию конспектов или небольших заметок по просмотренному видео.</a:t>
            </a:r>
            <a:b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работу и внимание!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9B5EA0-DED5-47CD-8C4A-F4EBBC521E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4143" r="10465" b="71392"/>
          <a:stretch/>
        </p:blipFill>
        <p:spPr>
          <a:xfrm>
            <a:off x="1295305" y="1515291"/>
            <a:ext cx="6344384" cy="227116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4816" y="504967"/>
            <a:ext cx="6538587" cy="5671996"/>
          </a:xfrm>
        </p:spPr>
        <p:txBody>
          <a:bodyPr/>
          <a:lstStyle/>
          <a:p>
            <a:pPr marL="0" indent="45085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Суть технологии «Перевёрнутый класс» заключается в том, чтобы мотивировать обучающихся к самостоятельной деятельности, дать инструменты и знания для дальнейшего саморазвития. </a:t>
            </a:r>
          </a:p>
          <a:p>
            <a:pPr marL="0" indent="45085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модели «Перевернутый класс» позволяет учителю организовать обучение в соответствии с современными требованиями ФГОС, создаёт условия для плодотворного образовательного пространства в рамках учебного учреждения.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6286" y="0"/>
            <a:ext cx="6849491" cy="78128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</a:rPr>
              <a:t>Памятка для учителя для организации перевернутого обучения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96286" y="600501"/>
            <a:ext cx="6769851" cy="4531057"/>
          </a:xfrm>
        </p:spPr>
        <p:txBody>
          <a:bodyPr>
            <a:noAutofit/>
          </a:bodyPr>
          <a:lstStyle/>
          <a:p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Самостоятельное изучение нового материала дома с помощью видео – лекций, презентаций, печатных источников.</a:t>
            </a:r>
          </a:p>
          <a:p>
            <a:pPr marL="0" indent="355600">
              <a:buNone/>
            </a:pP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восприятие и осмысление новой информации, совершенствовать умение работать с различными источниками информации. </a:t>
            </a:r>
          </a:p>
          <a:p>
            <a:pPr marL="0" indent="355600">
              <a:buNone/>
            </a:pP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Накануне, за несколько дней до урока учитель высылает различные материалы всем ученикам класса.  Дети просматривают материалы, делают пометки и уже готовые, «подкованные» приходят на учебный урок. «Приносят» с собой, возникшие у них вопросы.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Актуализация знаний. </a:t>
            </a:r>
          </a:p>
          <a:p>
            <a:pPr marL="0" indent="35560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создать условия для возникновения внутренней потребности включения в учебную деятельность.</a:t>
            </a:r>
          </a:p>
          <a:p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Закрепление изученного материала. Работа в группах. </a:t>
            </a:r>
          </a:p>
          <a:p>
            <a:pPr marL="0" indent="35560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сформировать общую активность класса, систематизировать информацию, развитие  коммуникативных умений.</a:t>
            </a:r>
          </a:p>
          <a:p>
            <a:pPr marL="0" indent="355600"/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Контроль.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Игра, тестирование полученных знаний. </a:t>
            </a:r>
          </a:p>
          <a:p>
            <a:pPr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проверить знания учащихся. Самопроверка, взаимопроверка</a:t>
            </a:r>
          </a:p>
          <a:p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Рефлексия. </a:t>
            </a:r>
          </a:p>
          <a:p>
            <a:pPr indent="360363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осознать путь, который помог обучающимся осмыслить и понять основную идею урока.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8EF0C2D-8DC9-4F75-BEDD-C09B7B6AC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218370"/>
            <a:ext cx="7886700" cy="1325563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Например: тема «Африка». 7 класс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для 7-ых классов на (дата)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CE0B79-E967-40E9-8209-365FF34FCD85}"/>
              </a:ext>
            </a:extLst>
          </p:cNvPr>
          <p:cNvSpPr txBox="1"/>
          <p:nvPr/>
        </p:nvSpPr>
        <p:spPr>
          <a:xfrm>
            <a:off x="1101840" y="3728378"/>
            <a:ext cx="67959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Calisto MT" panose="02040603050505030304" pitchFamily="18" charset="0"/>
              </a:rPr>
              <a:t>-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sto MT" panose="02040603050505030304" pitchFamily="18" charset="0"/>
              </a:rPr>
              <a:t>videouroki.net  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Calisto MT" panose="02040603050505030304" pitchFamily="18" charset="0"/>
              </a:rPr>
              <a:t>afrika-geograficheskoe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sto MT" panose="02040603050505030304" pitchFamily="18" charset="0"/>
              </a:rPr>
              <a:t>…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Calisto MT" panose="02040603050505030304" pitchFamily="18" charset="0"/>
              </a:rPr>
              <a:t>-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sto MT" panose="02040603050505030304" pitchFamily="18" charset="0"/>
              </a:rPr>
              <a:t>dzen.ru&gt;a/Ya3kkofmQLZnbf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Calisto MT" panose="02040603050505030304" pitchFamily="18" charset="0"/>
            </a:endParaRP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-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https://m.edsoo.ru/8865b72a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-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https://m.edsoo.ru/8865a62c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Электронная презентация: ГП, история исследования, Африки, аудио или видео лекция самого учителя, иллюстрационный материал.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813D8E0-58D7-4226-AA69-97BD5115D3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918" y="1290401"/>
            <a:ext cx="2826760" cy="1999974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DF169C-6105-4A00-993E-07FC436F92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017" y="1433503"/>
            <a:ext cx="2353725" cy="33913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DCE8A7-AB25-4A30-99B4-C0CE09D00F87}"/>
              </a:ext>
            </a:extLst>
          </p:cNvPr>
          <p:cNvSpPr txBox="1"/>
          <p:nvPr/>
        </p:nvSpPr>
        <p:spPr>
          <a:xfrm>
            <a:off x="1101840" y="3451763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https://m.edsoo.ru/8865ab2c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0DF283-F89C-43D2-8ED6-5B7CDECA2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53EDCD-B5BC-4774-A7E7-ED91BEFFF1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1969" y="553206"/>
            <a:ext cx="6980061" cy="435133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  <a:p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Обобщить и систематизировать знания учащихся по теме «Африка».</a:t>
            </a:r>
          </a:p>
          <a:p>
            <a:pPr marL="0" indent="0">
              <a:buNone/>
            </a:pPr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</a:p>
          <a:p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обобщению и закреплению знаний учащихся о природе, населении, хозяйстве и уникальности Африки </a:t>
            </a:r>
          </a:p>
          <a:p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проверить и оценить знания и умения учащихся по теме «Африка»; </a:t>
            </a:r>
          </a:p>
          <a:p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развитию логического мышления, умения быстро и правильно отвечать на вопросы, общаться в коллективе, отстаивать свою точку зрения; </a:t>
            </a:r>
          </a:p>
          <a:p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повышению интереса учащихся к географии; </a:t>
            </a:r>
          </a:p>
          <a:p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нравственному воспитанию учащихся, формируя у них любовь к уникальной природе Земли, экологическое сознание; </a:t>
            </a:r>
          </a:p>
          <a:p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развитию географического мышления, решать доступные географические проблемы;</a:t>
            </a:r>
          </a:p>
          <a:p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 кругозор, любознательность и познавательную активность,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8685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3191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использовать в электронном виде,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как раздаточный материал.</a:t>
            </a:r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9F0F4C3A-68D0-40E9-8C69-E9CAADB675C4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8806307"/>
              </p:ext>
            </p:extLst>
          </p:nvPr>
        </p:nvGraphicFramePr>
        <p:xfrm>
          <a:off x="2246490" y="1251973"/>
          <a:ext cx="4250188" cy="5173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2" imgW="8763120" imgH="10667880" progId="Paint.Picture">
                  <p:embed/>
                </p:oleObj>
              </mc:Choice>
              <mc:Fallback>
                <p:oleObj name="Точечный рисунок" r:id="rId2" imgW="8763120" imgH="106678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246490" y="1251973"/>
                        <a:ext cx="4250188" cy="51730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898C195-1F88-48BF-8EF1-EC12C5EA2382}"/>
              </a:ext>
            </a:extLst>
          </p:cNvPr>
          <p:cNvSpPr txBox="1"/>
          <p:nvPr/>
        </p:nvSpPr>
        <p:spPr>
          <a:xfrm>
            <a:off x="1140178" y="1704623"/>
            <a:ext cx="2915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Собрать материк по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пазлам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246B5D-9759-45E8-A004-526B7C8DBE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67" y="4452203"/>
            <a:ext cx="2032000" cy="20320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6231F4C-2831-4024-A6AA-F46511362A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703" r="41080"/>
          <a:stretch/>
        </p:blipFill>
        <p:spPr>
          <a:xfrm rot="1539584">
            <a:off x="1245187" y="4455601"/>
            <a:ext cx="1091087" cy="139555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B231C6F-FD31-407D-A2E7-B9820F671E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7" b="71175"/>
          <a:stretch/>
        </p:blipFill>
        <p:spPr>
          <a:xfrm rot="3914213">
            <a:off x="850629" y="4805625"/>
            <a:ext cx="2273260" cy="72078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25A27B5-ABC6-4A9D-8845-AD6842CD0F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48" t="33919" r="2593" b="41352"/>
          <a:stretch/>
        </p:blipFill>
        <p:spPr>
          <a:xfrm>
            <a:off x="1671048" y="5140762"/>
            <a:ext cx="1062585" cy="58782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9C0B3F3-7842-4FF1-BDE0-6D856A3594F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266" b="48472"/>
          <a:stretch/>
        </p:blipFill>
        <p:spPr>
          <a:xfrm rot="9005398">
            <a:off x="1285157" y="5035659"/>
            <a:ext cx="1868507" cy="5539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DC3FCB46-876E-42FE-BEAC-3DFCB14ABA77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9968" y="626533"/>
            <a:ext cx="3870102" cy="3973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89C03A-9EB0-4107-A859-B82BD0B447CD}"/>
              </a:ext>
            </a:extLst>
          </p:cNvPr>
          <p:cNvSpPr txBox="1"/>
          <p:nvPr/>
        </p:nvSpPr>
        <p:spPr>
          <a:xfrm>
            <a:off x="475988" y="257201"/>
            <a:ext cx="7373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I)	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 географический объект, обозначенный цифрой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BDAE8E4F-AD2E-4B60-96FA-C0CD8C6F0E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2611725"/>
              </p:ext>
            </p:extLst>
          </p:nvPr>
        </p:nvGraphicFramePr>
        <p:xfrm>
          <a:off x="1015048" y="4058433"/>
          <a:ext cx="6639366" cy="2221590"/>
        </p:xfrm>
        <a:graphic>
          <a:graphicData uri="http://schemas.openxmlformats.org/drawingml/2006/table">
            <a:tbl>
              <a:tblPr firstRow="1" firstCol="1" bandRow="1"/>
              <a:tblGrid>
                <a:gridCol w="362815">
                  <a:extLst>
                    <a:ext uri="{9D8B030D-6E8A-4147-A177-3AD203B41FA5}">
                      <a16:colId xmlns:a16="http://schemas.microsoft.com/office/drawing/2014/main" val="339131066"/>
                    </a:ext>
                  </a:extLst>
                </a:gridCol>
                <a:gridCol w="1991638">
                  <a:extLst>
                    <a:ext uri="{9D8B030D-6E8A-4147-A177-3AD203B41FA5}">
                      <a16:colId xmlns:a16="http://schemas.microsoft.com/office/drawing/2014/main" val="453719661"/>
                    </a:ext>
                  </a:extLst>
                </a:gridCol>
                <a:gridCol w="1956718">
                  <a:extLst>
                    <a:ext uri="{9D8B030D-6E8A-4147-A177-3AD203B41FA5}">
                      <a16:colId xmlns:a16="http://schemas.microsoft.com/office/drawing/2014/main" val="1502451106"/>
                    </a:ext>
                  </a:extLst>
                </a:gridCol>
                <a:gridCol w="327536">
                  <a:extLst>
                    <a:ext uri="{9D8B030D-6E8A-4147-A177-3AD203B41FA5}">
                      <a16:colId xmlns:a16="http://schemas.microsoft.com/office/drawing/2014/main" val="1208207618"/>
                    </a:ext>
                  </a:extLst>
                </a:gridCol>
                <a:gridCol w="2000659">
                  <a:extLst>
                    <a:ext uri="{9D8B030D-6E8A-4147-A177-3AD203B41FA5}">
                      <a16:colId xmlns:a16="http://schemas.microsoft.com/office/drawing/2014/main" val="2752495"/>
                    </a:ext>
                  </a:extLst>
                </a:gridCol>
              </a:tblGrid>
              <a:tr h="3702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_____________пролив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_____________океан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0021433"/>
                  </a:ext>
                </a:extLst>
              </a:tr>
              <a:tr h="3702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______________море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______________пролив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8934646"/>
                  </a:ext>
                </a:extLst>
              </a:tr>
              <a:tr h="3702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канал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остров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0858454"/>
                  </a:ext>
                </a:extLst>
              </a:tr>
              <a:tr h="3702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море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залив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2585352"/>
                  </a:ext>
                </a:extLst>
              </a:tr>
              <a:tr h="3702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залив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океан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3101077"/>
                  </a:ext>
                </a:extLst>
              </a:tr>
              <a:tr h="3702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полустров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материк     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308870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9053955-6EAF-4EE7-B5A0-EB60D6EBA16B}"/>
              </a:ext>
            </a:extLst>
          </p:cNvPr>
          <p:cNvSpPr txBox="1"/>
          <p:nvPr/>
        </p:nvSpPr>
        <p:spPr>
          <a:xfrm>
            <a:off x="1015048" y="657311"/>
            <a:ext cx="21540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Разбор и обсуждение тем по разделу «Африка»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2454</TotalTime>
  <Words>2200</Words>
  <Application>Microsoft Office PowerPoint</Application>
  <PresentationFormat>Экран (4:3)</PresentationFormat>
  <Paragraphs>365</Paragraphs>
  <Slides>31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31</vt:i4>
      </vt:variant>
    </vt:vector>
  </HeadingPairs>
  <TitlesOfParts>
    <vt:vector size="40" baseType="lpstr">
      <vt:lpstr>Arial</vt:lpstr>
      <vt:lpstr>Calibri</vt:lpstr>
      <vt:lpstr>Calibri Light</vt:lpstr>
      <vt:lpstr>Calisto MT</vt:lpstr>
      <vt:lpstr>Engravers MT</vt:lpstr>
      <vt:lpstr>Times New Roman</vt:lpstr>
      <vt:lpstr>Тема Office</vt:lpstr>
      <vt:lpstr>Точечный рисунок</vt:lpstr>
      <vt:lpstr>Document</vt:lpstr>
      <vt:lpstr>Перевернутый класс: технология обучения XXI века</vt:lpstr>
      <vt:lpstr>Задача:</vt:lpstr>
      <vt:lpstr>Что такое перевернутый класс?</vt:lpstr>
      <vt:lpstr>Презентация PowerPoint</vt:lpstr>
      <vt:lpstr>Памятка для учителя для организации перевернутого обучения</vt:lpstr>
      <vt:lpstr>Например: тема «Африка». 7 класс Задание для 7-ых классов на (дата)</vt:lpstr>
      <vt:lpstr>Презентация PowerPoint</vt:lpstr>
      <vt:lpstr>Можно использовать в электронном виде,  можно как раздаточный материал.</vt:lpstr>
      <vt:lpstr>Презентация PowerPoint</vt:lpstr>
      <vt:lpstr>Главными формами рельефа Африки являются:</vt:lpstr>
      <vt:lpstr>Презентация PowerPoint</vt:lpstr>
      <vt:lpstr>ВИКТОРИНА «АФРИКА»  </vt:lpstr>
      <vt:lpstr>«Я ЗНАЮ» </vt:lpstr>
      <vt:lpstr>КНИГА РЕКОРДОВ АФРИКИ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Работа педагогов в группах Демонстрационные ресурсы и раздаточный материал: заготовки для разработки рабочего листа для учащихся, климатограммы, карточки для определения профиля рельефа, линейки, фломастеры, ватман, бумага, клей.</vt:lpstr>
      <vt:lpstr>Презентация PowerPoint</vt:lpstr>
      <vt:lpstr>Презентация PowerPoint</vt:lpstr>
      <vt:lpstr>Презентация PowerPoint</vt:lpstr>
      <vt:lpstr>Преимущества:</vt:lpstr>
      <vt:lpstr>Недостатки:</vt:lpstr>
      <vt:lpstr>Советы по организации модели “Перевёрнутый класс”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Admin</cp:lastModifiedBy>
  <cp:revision>165</cp:revision>
  <dcterms:created xsi:type="dcterms:W3CDTF">2014-11-21T11:00:06Z</dcterms:created>
  <dcterms:modified xsi:type="dcterms:W3CDTF">2023-11-02T03:41:14Z</dcterms:modified>
</cp:coreProperties>
</file>