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4" r:id="rId3"/>
    <p:sldId id="258" r:id="rId4"/>
    <p:sldId id="286" r:id="rId5"/>
    <p:sldId id="259" r:id="rId6"/>
    <p:sldId id="256" r:id="rId7"/>
    <p:sldId id="261" r:id="rId8"/>
    <p:sldId id="262" r:id="rId9"/>
    <p:sldId id="265" r:id="rId10"/>
    <p:sldId id="282" r:id="rId11"/>
    <p:sldId id="276" r:id="rId12"/>
    <p:sldId id="279" r:id="rId13"/>
    <p:sldId id="280" r:id="rId14"/>
    <p:sldId id="281" r:id="rId15"/>
    <p:sldId id="269" r:id="rId16"/>
    <p:sldId id="272" r:id="rId17"/>
    <p:sldId id="263" r:id="rId18"/>
    <p:sldId id="285" r:id="rId19"/>
    <p:sldId id="28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74"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7518B-9071-4B07-BA6B-0AAF727D52C4}" type="datetimeFigureOut">
              <a:rPr lang="ru-RU" smtClean="0"/>
              <a:pPr/>
              <a:t>16.01.2023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93524-E5AC-4A78-A4BE-7AC89D75A58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5693524-E5AC-4A78-A4BE-7AC89D75A58B}"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rmAutofit/>
          </a:bodyPr>
          <a:lstStyle/>
          <a:p>
            <a:r>
              <a:rPr lang="ru-RU" sz="1400" dirty="0" smtClean="0"/>
              <a:t>Структурное подразделение  МБДОУ детского сада комбинированного вида №8 «Ласточка» – </a:t>
            </a:r>
            <a:br>
              <a:rPr lang="ru-RU" sz="1400" dirty="0" smtClean="0"/>
            </a:br>
            <a:r>
              <a:rPr lang="ru-RU" sz="1400" dirty="0" smtClean="0"/>
              <a:t>Детский сад «Алёнка»</a:t>
            </a:r>
            <a:endParaRPr lang="ru-RU" sz="1400" dirty="0"/>
          </a:p>
        </p:txBody>
      </p:sp>
      <p:sp>
        <p:nvSpPr>
          <p:cNvPr id="3" name="Содержимое 2"/>
          <p:cNvSpPr>
            <a:spLocks noGrp="1"/>
          </p:cNvSpPr>
          <p:nvPr>
            <p:ph idx="1"/>
          </p:nvPr>
        </p:nvSpPr>
        <p:spPr>
          <a:xfrm>
            <a:off x="609600" y="2247901"/>
            <a:ext cx="6319854" cy="2752735"/>
          </a:xfrm>
        </p:spPr>
        <p:txBody>
          <a:bodyPr>
            <a:normAutofit fontScale="25000" lnSpcReduction="20000"/>
          </a:bodyPr>
          <a:lstStyle/>
          <a:p>
            <a:pPr algn="ctr">
              <a:buNone/>
            </a:pPr>
            <a:r>
              <a:rPr lang="ru-RU" dirty="0" smtClean="0"/>
              <a:t/>
            </a:r>
            <a:br>
              <a:rPr lang="ru-RU" dirty="0" smtClean="0"/>
            </a:br>
            <a:endParaRPr lang="ru-RU" dirty="0" smtClean="0"/>
          </a:p>
          <a:p>
            <a:pPr algn="ctr">
              <a:buNone/>
            </a:pPr>
            <a:r>
              <a:rPr lang="ru-RU" sz="8000" b="1" dirty="0" smtClean="0">
                <a:solidFill>
                  <a:schemeClr val="accent2">
                    <a:lumMod val="75000"/>
                  </a:schemeClr>
                </a:solidFill>
              </a:rPr>
              <a:t>Нравственно-патриотическое воспитание детей старшего дошкольного возраста в </a:t>
            </a:r>
          </a:p>
          <a:p>
            <a:pPr algn="ctr">
              <a:buNone/>
            </a:pPr>
            <a:r>
              <a:rPr lang="ru-RU" sz="8000" b="1" dirty="0" smtClean="0">
                <a:solidFill>
                  <a:schemeClr val="accent2">
                    <a:lumMod val="75000"/>
                  </a:schemeClr>
                </a:solidFill>
              </a:rPr>
              <a:t>сотрудничестве с фольклорным кружком «Лучинки»</a:t>
            </a:r>
          </a:p>
          <a:p>
            <a:pPr algn="ctr">
              <a:buNone/>
            </a:pPr>
            <a:endParaRPr lang="ru-RU" sz="8000" b="1" dirty="0" smtClean="0">
              <a:solidFill>
                <a:schemeClr val="accent2">
                  <a:lumMod val="75000"/>
                </a:schemeClr>
              </a:solidFill>
            </a:endParaRPr>
          </a:p>
          <a:p>
            <a:pPr algn="ctr">
              <a:buNone/>
            </a:pPr>
            <a:endParaRPr lang="ru-RU" sz="8000" b="1" dirty="0" smtClean="0">
              <a:solidFill>
                <a:schemeClr val="accent2">
                  <a:lumMod val="75000"/>
                </a:schemeClr>
              </a:solidFill>
            </a:endParaRPr>
          </a:p>
          <a:p>
            <a:pPr>
              <a:lnSpc>
                <a:spcPct val="120000"/>
              </a:lnSpc>
              <a:buNone/>
            </a:pPr>
            <a:endParaRPr lang="ru-RU" sz="7200" b="1" dirty="0" smtClean="0"/>
          </a:p>
          <a:p>
            <a:pPr>
              <a:lnSpc>
                <a:spcPct val="120000"/>
              </a:lnSpc>
              <a:buNone/>
            </a:pPr>
            <a:endParaRPr lang="ru-RU" sz="7200" dirty="0" smtClean="0"/>
          </a:p>
          <a:p>
            <a:pPr>
              <a:lnSpc>
                <a:spcPct val="120000"/>
              </a:lnSpc>
              <a:buNone/>
            </a:pPr>
            <a:endParaRPr lang="ru-RU" sz="7200" dirty="0" smtClean="0"/>
          </a:p>
          <a:p>
            <a:pPr>
              <a:lnSpc>
                <a:spcPct val="120000"/>
              </a:lnSpc>
              <a:buNone/>
            </a:pPr>
            <a:endParaRPr lang="ru-RU" sz="7200" dirty="0" smtClean="0"/>
          </a:p>
          <a:p>
            <a:pPr algn="ctr">
              <a:lnSpc>
                <a:spcPct val="120000"/>
              </a:lnSpc>
              <a:buNone/>
            </a:pPr>
            <a:r>
              <a:rPr lang="ru-RU" sz="7200" dirty="0" smtClean="0"/>
              <a:t>г. Навашино</a:t>
            </a:r>
          </a:p>
          <a:p>
            <a:pPr>
              <a:buNone/>
            </a:pPr>
            <a:endParaRPr lang="ru-RU" sz="7200" dirty="0" smtClean="0"/>
          </a:p>
          <a:p>
            <a:pPr>
              <a:buNone/>
            </a:pPr>
            <a:endParaRPr lang="ru-RU" sz="7200" dirty="0" smtClean="0"/>
          </a:p>
          <a:p>
            <a:pPr>
              <a:buNone/>
            </a:pPr>
            <a:endParaRPr lang="ru-RU" sz="7200" dirty="0" smtClean="0"/>
          </a:p>
          <a:p>
            <a:pPr>
              <a:buNone/>
            </a:pPr>
            <a:r>
              <a:rPr lang="ru-RU" sz="7200" dirty="0" smtClean="0"/>
              <a:t/>
            </a:r>
            <a:br>
              <a:rPr lang="ru-RU" sz="7200" dirty="0" smtClean="0"/>
            </a:br>
            <a:endParaRPr lang="ru-RU" sz="7200" dirty="0" smtClean="0"/>
          </a:p>
          <a:p>
            <a:pPr>
              <a:buNone/>
            </a:pPr>
            <a:endParaRPr lang="ru-RU"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peSS1F-py4M.jpg"/>
          <p:cNvPicPr>
            <a:picLocks noGrp="1" noChangeAspect="1"/>
          </p:cNvPicPr>
          <p:nvPr>
            <p:ph idx="1"/>
          </p:nvPr>
        </p:nvPicPr>
        <p:blipFill>
          <a:blip r:embed="rId2" cstate="print"/>
          <a:stretch>
            <a:fillRect/>
          </a:stretch>
        </p:blipFill>
        <p:spPr>
          <a:xfrm>
            <a:off x="5357818" y="4000504"/>
            <a:ext cx="3558132" cy="2668599"/>
          </a:xfrm>
        </p:spPr>
      </p:pic>
      <p:sp>
        <p:nvSpPr>
          <p:cNvPr id="2" name="Заголовок 1"/>
          <p:cNvSpPr>
            <a:spLocks noGrp="1"/>
          </p:cNvSpPr>
          <p:nvPr>
            <p:ph type="title"/>
          </p:nvPr>
        </p:nvSpPr>
        <p:spPr>
          <a:xfrm>
            <a:off x="214282" y="928670"/>
            <a:ext cx="5072098" cy="5715016"/>
          </a:xfrm>
          <a:solidFill>
            <a:schemeClr val="bg1"/>
          </a:solidFill>
        </p:spPr>
        <p:txBody>
          <a:bodyPr>
            <a:normAutofit fontScale="90000"/>
          </a:bodyPr>
          <a:lstStyle/>
          <a:p>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Танцевальные движения  отличаются своим многообразием, которые оттачивались годами и </a:t>
            </a:r>
            <a:br>
              <a:rPr lang="ru-RU" sz="1600" b="1" dirty="0" smtClean="0"/>
            </a:br>
            <a:r>
              <a:rPr lang="ru-RU" sz="1600" b="1" dirty="0" smtClean="0"/>
              <a:t>передавались из поколения в поколение. Танцевальные </a:t>
            </a:r>
            <a:r>
              <a:rPr lang="ru-RU" sz="1600" dirty="0" smtClean="0"/>
              <a:t> </a:t>
            </a:r>
            <a:r>
              <a:rPr lang="ru-RU" sz="1600" b="1" dirty="0" smtClean="0"/>
              <a:t>Движения</a:t>
            </a:r>
            <a:r>
              <a:rPr lang="ru-RU" sz="1600" dirty="0" smtClean="0"/>
              <a:t>  передают </a:t>
            </a:r>
            <a:r>
              <a:rPr lang="ru-RU" sz="1600" b="1" dirty="0" smtClean="0"/>
              <a:t>народный</a:t>
            </a:r>
            <a:r>
              <a:rPr lang="ru-RU" sz="1600" dirty="0" smtClean="0"/>
              <a:t> образ жизни, связанный с  бытом </a:t>
            </a:r>
            <a:r>
              <a:rPr lang="ru-RU" sz="1600" b="1" dirty="0" smtClean="0"/>
              <a:t>русских</a:t>
            </a:r>
            <a:r>
              <a:rPr lang="ru-RU" sz="1600" dirty="0" smtClean="0"/>
              <a:t> людей. Довольно часто </a:t>
            </a:r>
            <a:r>
              <a:rPr lang="ru-RU" sz="1600" b="1" dirty="0" smtClean="0"/>
              <a:t>в</a:t>
            </a:r>
            <a:r>
              <a:rPr lang="ru-RU" sz="1600" dirty="0" smtClean="0"/>
              <a:t> </a:t>
            </a:r>
            <a:r>
              <a:rPr lang="ru-RU" sz="1600" b="1" dirty="0" smtClean="0"/>
              <a:t>танцах</a:t>
            </a:r>
            <a:r>
              <a:rPr lang="ru-RU" sz="1600" dirty="0" smtClean="0"/>
              <a:t> применяются различные приседания, притопы и хлопки. Очень активна работа ног. Большое значение придается </a:t>
            </a:r>
            <a:r>
              <a:rPr lang="ru-RU" sz="1600" b="1" dirty="0" smtClean="0"/>
              <a:t>движению</a:t>
            </a:r>
            <a:r>
              <a:rPr lang="ru-RU" sz="1600" dirty="0" smtClean="0"/>
              <a:t> рук.</a:t>
            </a:r>
            <a:r>
              <a:rPr lang="ru-RU" sz="1600" b="1" dirty="0" smtClean="0"/>
              <a:t> «Здравствуй», «Поклон вам» </a:t>
            </a:r>
            <a:br>
              <a:rPr lang="ru-RU" sz="1600" b="1" dirty="0" smtClean="0"/>
            </a:br>
            <a:r>
              <a:rPr lang="ru-RU" sz="1600" dirty="0" smtClean="0"/>
              <a:t> </a:t>
            </a:r>
            <a:r>
              <a:rPr lang="ru-RU" sz="1600" b="1" dirty="0" smtClean="0"/>
              <a:t>Движения</a:t>
            </a:r>
            <a:r>
              <a:rPr lang="ru-RU" sz="1600" dirty="0" smtClean="0"/>
              <a:t> </a:t>
            </a:r>
            <a:r>
              <a:rPr lang="ru-RU" sz="1600" b="1" dirty="0" smtClean="0"/>
              <a:t>народного</a:t>
            </a:r>
            <a:r>
              <a:rPr lang="ru-RU" sz="1600" dirty="0" smtClean="0"/>
              <a:t> </a:t>
            </a:r>
            <a:r>
              <a:rPr lang="ru-RU" sz="1600" b="1" dirty="0" smtClean="0"/>
              <a:t>танца</a:t>
            </a:r>
            <a:r>
              <a:rPr lang="ru-RU" sz="1600" dirty="0" smtClean="0"/>
              <a:t>, отдельно делятся, на мужские и женские элементы. Мужские </a:t>
            </a:r>
            <a:r>
              <a:rPr lang="ru-RU" sz="1600" b="1" dirty="0" smtClean="0"/>
              <a:t>движения</a:t>
            </a:r>
            <a:r>
              <a:rPr lang="ru-RU" sz="1600" dirty="0" smtClean="0"/>
              <a:t> сильно отличаются, от женских </a:t>
            </a:r>
            <a:r>
              <a:rPr lang="ru-RU" sz="1600" b="1" dirty="0" smtClean="0"/>
              <a:t>движений</a:t>
            </a:r>
            <a:r>
              <a:rPr lang="ru-RU" sz="1600" dirty="0" smtClean="0"/>
              <a:t>. У мужчин </a:t>
            </a:r>
            <a:r>
              <a:rPr lang="ru-RU" sz="1600" b="1" dirty="0" smtClean="0"/>
              <a:t>в</a:t>
            </a:r>
            <a:r>
              <a:rPr lang="ru-RU" sz="1600" dirty="0" smtClean="0"/>
              <a:t> </a:t>
            </a:r>
            <a:r>
              <a:rPr lang="ru-RU" sz="1600" b="1" dirty="0" smtClean="0"/>
              <a:t>танце</a:t>
            </a:r>
            <a:r>
              <a:rPr lang="ru-RU" sz="1600" dirty="0" smtClean="0"/>
              <a:t> выражается сила, мощь, удаль, широта души, юмор.</a:t>
            </a:r>
            <a:br>
              <a:rPr lang="ru-RU" sz="1600" dirty="0" smtClean="0"/>
            </a:br>
            <a:r>
              <a:rPr lang="ru-RU" sz="1600" b="1" dirty="0" smtClean="0"/>
              <a:t> Женский танец </a:t>
            </a:r>
            <a:r>
              <a:rPr lang="ru-RU" sz="1600" dirty="0" smtClean="0"/>
              <a:t>отличается плавностью, величавостью, лёгким кокетством. </a:t>
            </a:r>
            <a:br>
              <a:rPr lang="ru-RU" sz="1600" dirty="0" smtClean="0"/>
            </a:br>
            <a:r>
              <a:rPr lang="ru-RU" sz="1600" dirty="0" smtClean="0"/>
              <a:t>  В движениях исполняемой роли дети  идентифицируют себя к мужской или женской принадлежности (</a:t>
            </a:r>
            <a:r>
              <a:rPr lang="ru-RU" sz="1600" dirty="0" err="1" smtClean="0"/>
              <a:t>гендерное</a:t>
            </a:r>
            <a:r>
              <a:rPr lang="ru-RU" sz="1600" dirty="0" smtClean="0"/>
              <a:t>  воспитание основанное на  русских ценностях)</a:t>
            </a:r>
            <a:br>
              <a:rPr lang="ru-RU" sz="1600" dirty="0" smtClean="0"/>
            </a:br>
            <a:r>
              <a:rPr lang="ru-RU" sz="1600" dirty="0" smtClean="0"/>
              <a:t/>
            </a:r>
            <a:br>
              <a:rPr lang="ru-RU" sz="1600" dirty="0" smtClean="0"/>
            </a:br>
            <a:r>
              <a:rPr lang="ru-RU" sz="1600" dirty="0" smtClean="0"/>
              <a:t>Русские танцы являются неотъемлемой частью русской национальной культуры.</a:t>
            </a:r>
            <a:br>
              <a:rPr lang="ru-RU" sz="1600" dirty="0" smtClean="0"/>
            </a:br>
            <a:r>
              <a:rPr lang="ru-RU" sz="1600" dirty="0" smtClean="0"/>
              <a:t>Хоровод</a:t>
            </a:r>
            <a:br>
              <a:rPr lang="ru-RU" sz="1600" dirty="0" smtClean="0"/>
            </a:br>
            <a:r>
              <a:rPr lang="ru-RU" sz="1600" dirty="0" smtClean="0"/>
              <a:t>Барыня</a:t>
            </a:r>
            <a:br>
              <a:rPr lang="ru-RU" sz="1600" dirty="0" smtClean="0"/>
            </a:br>
            <a:r>
              <a:rPr lang="ru-RU" sz="1600" dirty="0" smtClean="0"/>
              <a:t>Русская пляска</a:t>
            </a:r>
            <a:br>
              <a:rPr lang="ru-RU" sz="1600" dirty="0" smtClean="0"/>
            </a:br>
            <a:r>
              <a:rPr lang="ru-RU" sz="1600" dirty="0" smtClean="0"/>
              <a:t>Трепак</a:t>
            </a:r>
            <a:br>
              <a:rPr lang="ru-RU" sz="1600" dirty="0" smtClean="0"/>
            </a:br>
            <a:r>
              <a:rPr lang="ru-RU" sz="1600" dirty="0" smtClean="0"/>
              <a:t>Камаринская</a:t>
            </a:r>
            <a:br>
              <a:rPr lang="ru-RU" sz="1600" dirty="0" smtClean="0"/>
            </a:br>
            <a:r>
              <a:rPr lang="ru-RU" sz="1600" dirty="0" smtClean="0"/>
              <a:t>Метелица</a:t>
            </a:r>
            <a:br>
              <a:rPr lang="ru-RU" sz="1600" dirty="0" smtClean="0"/>
            </a:br>
            <a:r>
              <a:rPr lang="ru-RU" sz="1200" dirty="0" smtClean="0"/>
              <a:t>Казачок</a:t>
            </a:r>
            <a:br>
              <a:rPr lang="ru-RU" sz="1200" dirty="0" smtClean="0"/>
            </a:br>
            <a:r>
              <a:rPr lang="ru-RU" sz="1200" dirty="0" smtClean="0"/>
              <a:t>Березка</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400" dirty="0" smtClean="0"/>
              <a:t/>
            </a:r>
            <a:br>
              <a:rPr lang="ru-RU" sz="1400" dirty="0" smtClean="0"/>
            </a:br>
            <a:r>
              <a:rPr lang="ru-RU" sz="1600" b="1" dirty="0" smtClean="0"/>
              <a:t/>
            </a:r>
            <a:br>
              <a:rPr lang="ru-RU" sz="1600" b="1" dirty="0" smtClean="0"/>
            </a:br>
            <a:r>
              <a:rPr lang="ru-RU" sz="1600" dirty="0" smtClean="0"/>
              <a:t>   </a:t>
            </a:r>
            <a:br>
              <a:rPr lang="ru-RU" sz="1600" dirty="0" smtClean="0"/>
            </a:br>
            <a:r>
              <a:rPr lang="ru-RU" dirty="0" smtClean="0"/>
              <a:t> </a:t>
            </a:r>
            <a:br>
              <a:rPr lang="ru-RU" dirty="0" smtClean="0"/>
            </a:br>
            <a:endParaRPr lang="ru-RU" dirty="0"/>
          </a:p>
        </p:txBody>
      </p:sp>
      <p:pic>
        <p:nvPicPr>
          <p:cNvPr id="4" name="Рисунок 3" descr="kkSc5mYvlfA.jpg"/>
          <p:cNvPicPr>
            <a:picLocks noChangeAspect="1"/>
          </p:cNvPicPr>
          <p:nvPr/>
        </p:nvPicPr>
        <p:blipFill>
          <a:blip r:embed="rId3" cstate="print"/>
          <a:stretch>
            <a:fillRect/>
          </a:stretch>
        </p:blipFill>
        <p:spPr>
          <a:xfrm>
            <a:off x="5500662" y="857232"/>
            <a:ext cx="3643338" cy="2732503"/>
          </a:xfrm>
          <a:prstGeom prst="rect">
            <a:avLst/>
          </a:prstGeom>
        </p:spPr>
      </p:pic>
      <p:sp>
        <p:nvSpPr>
          <p:cNvPr id="5" name="TextBox 4"/>
          <p:cNvSpPr txBox="1"/>
          <p:nvPr/>
        </p:nvSpPr>
        <p:spPr>
          <a:xfrm>
            <a:off x="571472" y="214290"/>
            <a:ext cx="8072494" cy="615553"/>
          </a:xfrm>
          <a:prstGeom prst="rect">
            <a:avLst/>
          </a:prstGeom>
          <a:solidFill>
            <a:schemeClr val="bg1"/>
          </a:solidFill>
        </p:spPr>
        <p:txBody>
          <a:bodyPr wrap="square" rtlCol="0">
            <a:spAutoFit/>
          </a:bodyPr>
          <a:lstStyle/>
          <a:p>
            <a:pPr algn="ctr"/>
            <a:r>
              <a:rPr lang="ru-RU" sz="2000" b="1" dirty="0" smtClean="0">
                <a:solidFill>
                  <a:schemeClr val="tx2">
                    <a:lumMod val="75000"/>
                  </a:schemeClr>
                </a:solidFill>
              </a:rPr>
              <a:t>В играх слова  сопровождаются движениями</a:t>
            </a:r>
            <a:r>
              <a:rPr lang="ru-RU" sz="1400" b="1" dirty="0" smtClean="0"/>
              <a:t>.</a:t>
            </a:r>
          </a:p>
          <a:p>
            <a:pPr algn="ctr"/>
            <a:r>
              <a:rPr lang="ru-RU" sz="1400" b="1" dirty="0" smtClean="0"/>
              <a:t>Движения, танцевальные движения, жесты тоже являются культурным наследием. </a:t>
            </a:r>
            <a:endParaRPr lang="ru-RU"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3857652" cy="6215106"/>
          </a:xfrm>
          <a:solidFill>
            <a:schemeClr val="lt1"/>
          </a:solidFill>
        </p:spPr>
        <p:txBody>
          <a:bodyPr>
            <a:normAutofit fontScale="90000"/>
          </a:bodyPr>
          <a:lstStyle/>
          <a:p>
            <a:r>
              <a:rPr lang="ru-RU" sz="2200" b="1" dirty="0" smtClean="0">
                <a:solidFill>
                  <a:schemeClr val="accent1">
                    <a:lumMod val="75000"/>
                  </a:schemeClr>
                </a:solidFill>
              </a:rPr>
              <a:t/>
            </a:r>
            <a:br>
              <a:rPr lang="ru-RU" sz="2200" b="1" dirty="0" smtClean="0">
                <a:solidFill>
                  <a:schemeClr val="accent1">
                    <a:lumMod val="75000"/>
                  </a:schemeClr>
                </a:solidFill>
              </a:rPr>
            </a:br>
            <a:r>
              <a:rPr lang="ru-RU" sz="2200" b="1" dirty="0" smtClean="0">
                <a:solidFill>
                  <a:schemeClr val="accent1">
                    <a:lumMod val="75000"/>
                  </a:schemeClr>
                </a:solidFill>
              </a:rPr>
              <a:t>Славятся русские богатыри удалью!</a:t>
            </a:r>
            <a:r>
              <a:rPr lang="ru-RU" sz="3200" b="1" dirty="0" smtClean="0">
                <a:solidFill>
                  <a:schemeClr val="accent1">
                    <a:lumMod val="75000"/>
                  </a:schemeClr>
                </a:solidFill>
              </a:rPr>
              <a:t/>
            </a:r>
            <a:br>
              <a:rPr lang="ru-RU" sz="3200" b="1" dirty="0" smtClean="0">
                <a:solidFill>
                  <a:schemeClr val="accent1">
                    <a:lumMod val="75000"/>
                  </a:schemeClr>
                </a:solidFill>
              </a:rPr>
            </a:br>
            <a:r>
              <a:rPr lang="ru-RU" sz="1800" b="1" dirty="0" smtClean="0">
                <a:solidFill>
                  <a:schemeClr val="accent1">
                    <a:lumMod val="75000"/>
                  </a:schemeClr>
                </a:solidFill>
              </a:rPr>
              <a:t>В игре «Силушкой померимся»</a:t>
            </a:r>
            <a:r>
              <a:rPr lang="ru-RU" sz="1800" dirty="0" smtClean="0"/>
              <a:t/>
            </a:r>
            <a:br>
              <a:rPr lang="ru-RU" sz="1800" dirty="0" smtClean="0"/>
            </a:br>
            <a:r>
              <a:rPr lang="ru-RU" sz="1800" dirty="0" smtClean="0"/>
              <a:t>игроки (только мальчики)в паре меряются силой.</a:t>
            </a:r>
            <a:br>
              <a:rPr lang="ru-RU" sz="1800" dirty="0" smtClean="0"/>
            </a:br>
            <a:r>
              <a:rPr lang="ru-RU" sz="1800" b="1" dirty="0" smtClean="0"/>
              <a:t>Воспитываются эмоционально- волевые качества и при этом  уважение к сопернику.</a:t>
            </a:r>
            <a:r>
              <a:rPr lang="ru-RU" sz="2000" b="1" dirty="0" smtClean="0"/>
              <a:t/>
            </a:r>
            <a:br>
              <a:rPr lang="ru-RU" sz="2000" b="1" dirty="0" smtClean="0"/>
            </a:br>
            <a:r>
              <a:rPr lang="ru-RU" sz="2000" b="1" dirty="0" smtClean="0"/>
              <a:t/>
            </a:r>
            <a:br>
              <a:rPr lang="ru-RU" sz="2000" b="1" dirty="0" smtClean="0"/>
            </a:br>
            <a:r>
              <a:rPr lang="ru-RU" sz="2000" b="1" dirty="0" smtClean="0">
                <a:solidFill>
                  <a:schemeClr val="tx2">
                    <a:lumMod val="75000"/>
                  </a:schemeClr>
                </a:solidFill>
              </a:rPr>
              <a:t> «</a:t>
            </a:r>
            <a:r>
              <a:rPr lang="ru-RU" sz="2000" b="1" dirty="0" err="1" smtClean="0">
                <a:solidFill>
                  <a:schemeClr val="tx2">
                    <a:lumMod val="75000"/>
                  </a:schemeClr>
                </a:solidFill>
              </a:rPr>
              <a:t>Перетягивание</a:t>
            </a:r>
            <a:r>
              <a:rPr lang="ru-RU" sz="2000" b="1" dirty="0" smtClean="0">
                <a:solidFill>
                  <a:schemeClr val="tx2">
                    <a:lumMod val="75000"/>
                  </a:schemeClr>
                </a:solidFill>
              </a:rPr>
              <a:t> каната»</a:t>
            </a:r>
            <a:r>
              <a:rPr lang="ru-RU" sz="1400" dirty="0" smtClean="0"/>
              <a:t/>
            </a:r>
            <a:br>
              <a:rPr lang="ru-RU" sz="1400" dirty="0" smtClean="0"/>
            </a:br>
            <a:r>
              <a:rPr lang="ru-RU" sz="1400" dirty="0" smtClean="0"/>
              <a:t>На площадке проводится черта. Играющие делятся на две команды и встают по обе стороны черты, держа в руках канат.</a:t>
            </a:r>
            <a:br>
              <a:rPr lang="ru-RU" sz="1400" dirty="0" smtClean="0"/>
            </a:br>
            <a:r>
              <a:rPr lang="ru-RU" sz="1400" dirty="0" smtClean="0"/>
              <a:t>По сигналу водящего «Раз, два, три- начни!» каждая команда старается перетянуть соперника на свою сторону. Чья команда сумеет это сделать, та считается победительницей.</a:t>
            </a:r>
            <a:br>
              <a:rPr lang="ru-RU" sz="1400" dirty="0" smtClean="0"/>
            </a:br>
            <a:r>
              <a:rPr lang="ru-RU" sz="1400" dirty="0" smtClean="0"/>
              <a:t>Правила игры. Начинать </a:t>
            </a:r>
            <a:r>
              <a:rPr lang="ru-RU" sz="1400" dirty="0" err="1" smtClean="0"/>
              <a:t>перетягивание</a:t>
            </a:r>
            <a:r>
              <a:rPr lang="ru-RU" sz="1400" dirty="0" smtClean="0"/>
              <a:t> каната можно только по сигналу. </a:t>
            </a:r>
            <a:br>
              <a:rPr lang="ru-RU" sz="1400" dirty="0" smtClean="0"/>
            </a:br>
            <a:r>
              <a:rPr lang="ru-RU" sz="1400" dirty="0" smtClean="0"/>
              <a:t>Команда, перешагнувшая черту, считается побежденной.</a:t>
            </a:r>
            <a:br>
              <a:rPr lang="ru-RU" sz="1400" dirty="0" smtClean="0"/>
            </a:br>
            <a:r>
              <a:rPr lang="ru-RU" sz="1400" dirty="0" smtClean="0"/>
              <a:t/>
            </a:r>
            <a:br>
              <a:rPr lang="ru-RU" sz="1400" dirty="0" smtClean="0"/>
            </a:br>
            <a:r>
              <a:rPr lang="ru-RU" sz="1400" b="1" dirty="0" smtClean="0"/>
              <a:t>Игра воспитывает командный дух,  повышает устойчивость, ответственность друг за  друга, совершенствует чувства дружбы и взаимопомощи.</a:t>
            </a:r>
            <a:r>
              <a:rPr lang="ru-RU" sz="1400" dirty="0" smtClean="0"/>
              <a:t/>
            </a:r>
            <a:br>
              <a:rPr lang="ru-RU" sz="1400" dirty="0" smtClean="0"/>
            </a:br>
            <a:r>
              <a:rPr lang="ru-RU" sz="2400" dirty="0" smtClean="0"/>
              <a:t/>
            </a:r>
            <a:br>
              <a:rPr lang="ru-RU" sz="2400" dirty="0" smtClean="0"/>
            </a:br>
            <a:endParaRPr lang="ru-RU" sz="1400" b="1" dirty="0"/>
          </a:p>
        </p:txBody>
      </p:sp>
      <p:pic>
        <p:nvPicPr>
          <p:cNvPr id="2050" name="Picture 2" descr="C:\Users\111\Desktop\Фото народные игры\p54w2xqlDcc.jpg"/>
          <p:cNvPicPr>
            <a:picLocks noGrp="1" noChangeAspect="1" noChangeArrowheads="1"/>
          </p:cNvPicPr>
          <p:nvPr>
            <p:ph idx="1"/>
          </p:nvPr>
        </p:nvPicPr>
        <p:blipFill>
          <a:blip r:embed="rId2" cstate="email"/>
          <a:srcRect t="20217" b="7034"/>
          <a:stretch>
            <a:fillRect/>
          </a:stretch>
        </p:blipFill>
        <p:spPr bwMode="auto">
          <a:xfrm>
            <a:off x="5286380" y="3643314"/>
            <a:ext cx="3000396" cy="2910314"/>
          </a:xfrm>
          <a:prstGeom prst="rect">
            <a:avLst/>
          </a:prstGeom>
          <a:ln>
            <a:noFill/>
          </a:ln>
          <a:effectLst>
            <a:outerShdw blurRad="292100" dist="139700" dir="2700000" algn="tl" rotWithShape="0">
              <a:srgbClr val="333333">
                <a:alpha val="65000"/>
              </a:srgbClr>
            </a:outerShdw>
          </a:effectLst>
        </p:spPr>
      </p:pic>
      <p:pic>
        <p:nvPicPr>
          <p:cNvPr id="2051" name="Picture 3" descr="C:\Users\111\Desktop\Фото народные игры\2o5tPopHSJ4.jpg"/>
          <p:cNvPicPr>
            <a:picLocks noChangeAspect="1" noChangeArrowheads="1"/>
          </p:cNvPicPr>
          <p:nvPr/>
        </p:nvPicPr>
        <p:blipFill>
          <a:blip r:embed="rId3" cstate="email"/>
          <a:srcRect/>
          <a:stretch>
            <a:fillRect/>
          </a:stretch>
        </p:blipFill>
        <p:spPr bwMode="auto">
          <a:xfrm>
            <a:off x="4572000" y="357166"/>
            <a:ext cx="4301320" cy="31432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199" y="370814"/>
            <a:ext cx="7858180" cy="2772434"/>
          </a:xfrm>
          <a:solidFill>
            <a:schemeClr val="lt1"/>
          </a:solidFill>
        </p:spPr>
        <p:txBody>
          <a:bodyPr>
            <a:normAutofit fontScale="90000"/>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b="1" dirty="0" smtClean="0"/>
              <a:t>Много  на Руси  печальных,  песен, передающих  боль душевную, но  они не призывали, не настраивали «опускать руки», «вешать голову», « сдаваться», а взывали дух русский  подняться     «с колен», объединиться  народу и  действовать.</a:t>
            </a:r>
            <a:r>
              <a:rPr lang="ru-RU" sz="1600" dirty="0" smtClean="0"/>
              <a:t/>
            </a:r>
            <a:br>
              <a:rPr lang="ru-RU" sz="1600" dirty="0" smtClean="0"/>
            </a:br>
            <a:r>
              <a:rPr lang="ru-RU" sz="2000" b="1" dirty="0" smtClean="0">
                <a:solidFill>
                  <a:schemeClr val="accent1">
                    <a:lumMod val="75000"/>
                  </a:schemeClr>
                </a:solidFill>
              </a:rPr>
              <a:t>Сходна по духу   игра  «Кандалы» </a:t>
            </a:r>
            <a:r>
              <a:rPr lang="ru-RU" sz="1600" b="1" dirty="0" smtClean="0"/>
              <a:t/>
            </a:r>
            <a:br>
              <a:rPr lang="ru-RU" sz="1600" b="1" dirty="0" smtClean="0"/>
            </a:br>
            <a:r>
              <a:rPr lang="ru-RU" sz="1600" b="1" dirty="0" smtClean="0"/>
              <a:t>В этой игре дети также знакомятся с новым словом «кандалы». Это железные цепи.</a:t>
            </a:r>
            <a:r>
              <a:rPr lang="ru-RU" sz="1600" dirty="0" smtClean="0"/>
              <a:t/>
            </a:r>
            <a:br>
              <a:rPr lang="ru-RU" sz="1600" dirty="0" smtClean="0"/>
            </a:br>
            <a:r>
              <a:rPr lang="ru-RU" sz="1600" dirty="0" smtClean="0"/>
              <a:t>Дети запоминают </a:t>
            </a:r>
            <a:r>
              <a:rPr lang="ru-RU" sz="1600" dirty="0" err="1" smtClean="0"/>
              <a:t>закличку</a:t>
            </a:r>
            <a:r>
              <a:rPr lang="ru-RU" sz="1600" dirty="0" smtClean="0"/>
              <a:t>:</a:t>
            </a:r>
            <a:br>
              <a:rPr lang="ru-RU" sz="1600" dirty="0" smtClean="0"/>
            </a:br>
            <a:r>
              <a:rPr lang="ru-RU" sz="1600" dirty="0" smtClean="0"/>
              <a:t>«Кандалы - </a:t>
            </a:r>
            <a:r>
              <a:rPr lang="ru-RU" sz="1600" dirty="0" err="1" smtClean="0"/>
              <a:t>раскандалы</a:t>
            </a:r>
            <a:r>
              <a:rPr lang="ru-RU" sz="1600" dirty="0" smtClean="0"/>
              <a:t>, раскуйте нас».</a:t>
            </a:r>
            <a:r>
              <a:rPr lang="ru-RU" sz="1600" b="1" dirty="0" smtClean="0"/>
              <a:t> </a:t>
            </a:r>
            <a:br>
              <a:rPr lang="ru-RU" sz="1600" b="1" dirty="0" smtClean="0"/>
            </a:br>
            <a:r>
              <a:rPr lang="ru-RU" sz="1600" b="1" dirty="0" smtClean="0"/>
              <a:t>Просят о помощи. Учатся быть дружными.</a:t>
            </a:r>
            <a:br>
              <a:rPr lang="ru-RU" sz="1600" b="1" dirty="0" smtClean="0"/>
            </a:br>
            <a:r>
              <a:rPr lang="ru-RU" sz="1600" b="1" dirty="0" err="1" smtClean="0"/>
              <a:t>Закличка</a:t>
            </a:r>
            <a:r>
              <a:rPr lang="ru-RU" sz="1600" b="1" dirty="0" smtClean="0"/>
              <a:t> помогает поддержать коллективный дух, а поведение в игре учит детей действовать по правилам, не травмировать друг друга .</a:t>
            </a:r>
            <a:br>
              <a:rPr lang="ru-RU" sz="1600" b="1" dirty="0" smtClean="0"/>
            </a:br>
            <a:r>
              <a:rPr lang="ru-RU" sz="1600" dirty="0" smtClean="0"/>
              <a:t/>
            </a:r>
            <a:br>
              <a:rPr lang="ru-RU" sz="1600" dirty="0" smtClean="0"/>
            </a:br>
            <a:r>
              <a:rPr lang="ru-RU" dirty="0" smtClean="0"/>
              <a:t/>
            </a:r>
            <a:br>
              <a:rPr lang="ru-RU" dirty="0" smtClean="0"/>
            </a:br>
            <a:endParaRPr lang="ru-RU" dirty="0"/>
          </a:p>
        </p:txBody>
      </p:sp>
      <p:pic>
        <p:nvPicPr>
          <p:cNvPr id="5122" name="Picture 2" descr="C:\Users\111\Desktop\Новая папка (2)\h-VLki82dos.jpg"/>
          <p:cNvPicPr>
            <a:picLocks noGrp="1" noChangeAspect="1" noChangeArrowheads="1"/>
          </p:cNvPicPr>
          <p:nvPr>
            <p:ph idx="1"/>
          </p:nvPr>
        </p:nvPicPr>
        <p:blipFill>
          <a:blip r:embed="rId3" cstate="email"/>
          <a:srcRect t="14492" b="5850"/>
          <a:stretch>
            <a:fillRect/>
          </a:stretch>
        </p:blipFill>
        <p:spPr bwMode="auto">
          <a:xfrm>
            <a:off x="1000100" y="3042460"/>
            <a:ext cx="7143800" cy="36687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3571900" cy="4714908"/>
          </a:xfrm>
          <a:solidFill>
            <a:schemeClr val="lt1"/>
          </a:solidFill>
        </p:spPr>
        <p:txBody>
          <a:bodyPr>
            <a:normAutofit/>
          </a:bodyPr>
          <a:lstStyle/>
          <a:p>
            <a:r>
              <a:rPr lang="ru-RU" dirty="0" smtClean="0"/>
              <a:t/>
            </a:r>
            <a:br>
              <a:rPr lang="ru-RU" dirty="0" smtClean="0"/>
            </a:br>
            <a:endParaRPr lang="ru-RU" dirty="0"/>
          </a:p>
        </p:txBody>
      </p:sp>
      <p:pic>
        <p:nvPicPr>
          <p:cNvPr id="4" name="Содержимое 3" descr="FEZdJUoJMLk.jpg"/>
          <p:cNvPicPr>
            <a:picLocks noGrp="1" noChangeAspect="1"/>
          </p:cNvPicPr>
          <p:nvPr>
            <p:ph idx="1"/>
          </p:nvPr>
        </p:nvPicPr>
        <p:blipFill>
          <a:blip r:embed="rId2" cstate="print"/>
          <a:stretch>
            <a:fillRect/>
          </a:stretch>
        </p:blipFill>
        <p:spPr>
          <a:xfrm>
            <a:off x="4500562" y="285728"/>
            <a:ext cx="4381531" cy="3286148"/>
          </a:xfrm>
        </p:spPr>
      </p:pic>
      <p:pic>
        <p:nvPicPr>
          <p:cNvPr id="5" name="Рисунок 4" descr="vqpSKIYFORQ.jpg"/>
          <p:cNvPicPr>
            <a:picLocks noChangeAspect="1"/>
          </p:cNvPicPr>
          <p:nvPr/>
        </p:nvPicPr>
        <p:blipFill>
          <a:blip r:embed="rId3" cstate="print"/>
          <a:stretch>
            <a:fillRect/>
          </a:stretch>
        </p:blipFill>
        <p:spPr>
          <a:xfrm>
            <a:off x="5072066" y="3786190"/>
            <a:ext cx="3643338" cy="2732504"/>
          </a:xfrm>
          <a:prstGeom prst="rect">
            <a:avLst/>
          </a:prstGeom>
        </p:spPr>
      </p:pic>
      <p:sp>
        <p:nvSpPr>
          <p:cNvPr id="7" name="Прямоугольник 6"/>
          <p:cNvSpPr/>
          <p:nvPr/>
        </p:nvSpPr>
        <p:spPr>
          <a:xfrm>
            <a:off x="500034" y="357167"/>
            <a:ext cx="3500462" cy="6863417"/>
          </a:xfrm>
          <a:prstGeom prst="rect">
            <a:avLst/>
          </a:prstGeom>
        </p:spPr>
        <p:txBody>
          <a:bodyPr wrap="square">
            <a:spAutoFit/>
          </a:bodyPr>
          <a:lstStyle/>
          <a:p>
            <a:pPr algn="ctr"/>
            <a:endParaRPr lang="ru-RU" sz="1400" b="1" dirty="0" smtClean="0"/>
          </a:p>
          <a:p>
            <a:pPr algn="ctr"/>
            <a:r>
              <a:rPr lang="ru-RU" sz="2000" b="1" dirty="0" smtClean="0">
                <a:solidFill>
                  <a:schemeClr val="tx2">
                    <a:lumMod val="75000"/>
                  </a:schemeClr>
                </a:solidFill>
              </a:rPr>
              <a:t>Семейные ценности!</a:t>
            </a:r>
          </a:p>
          <a:p>
            <a:pPr algn="ctr"/>
            <a:r>
              <a:rPr lang="ru-RU" sz="2000" b="1" dirty="0" smtClean="0">
                <a:solidFill>
                  <a:schemeClr val="tx2">
                    <a:lumMod val="75000"/>
                  </a:schemeClr>
                </a:solidFill>
              </a:rPr>
              <a:t>В игре</a:t>
            </a:r>
          </a:p>
          <a:p>
            <a:pPr algn="ctr"/>
            <a:r>
              <a:rPr lang="ru-RU" sz="1400" b="1" dirty="0" smtClean="0"/>
              <a:t>«У дядюшки Трифона»</a:t>
            </a:r>
          </a:p>
          <a:p>
            <a:pPr algn="ctr"/>
            <a:endParaRPr lang="ru-RU" sz="1400" b="1" dirty="0" smtClean="0"/>
          </a:p>
          <a:p>
            <a:r>
              <a:rPr lang="ru-RU" sz="1400" dirty="0" smtClean="0"/>
              <a:t>Это старая русская игра, которую любят дети. </a:t>
            </a:r>
          </a:p>
          <a:p>
            <a:r>
              <a:rPr lang="ru-RU" sz="1400" dirty="0" smtClean="0"/>
              <a:t>Дети встают в круг, берутся за руки. В центре находится ведущий, а играющие ходят по кругу и говорят нараспев слова:</a:t>
            </a:r>
          </a:p>
          <a:p>
            <a:r>
              <a:rPr lang="ru-RU" sz="1400" dirty="0" smtClean="0"/>
              <a:t>А у дядюшки Трифона</a:t>
            </a:r>
            <a:br>
              <a:rPr lang="ru-RU" sz="1400" dirty="0" smtClean="0"/>
            </a:br>
            <a:r>
              <a:rPr lang="ru-RU" sz="1400" dirty="0" smtClean="0"/>
              <a:t>Было семеро детей,</a:t>
            </a:r>
            <a:br>
              <a:rPr lang="ru-RU" sz="1400" dirty="0" smtClean="0"/>
            </a:br>
            <a:r>
              <a:rPr lang="ru-RU" sz="1400" dirty="0" smtClean="0"/>
              <a:t>Семеро сыновей</a:t>
            </a:r>
            <a:br>
              <a:rPr lang="ru-RU" sz="1400" dirty="0" smtClean="0"/>
            </a:br>
            <a:r>
              <a:rPr lang="ru-RU" sz="1400" dirty="0" smtClean="0"/>
              <a:t>Они не пили, не ели,</a:t>
            </a:r>
            <a:br>
              <a:rPr lang="ru-RU" sz="1400" dirty="0" smtClean="0"/>
            </a:br>
            <a:r>
              <a:rPr lang="ru-RU" sz="1400" dirty="0" smtClean="0"/>
              <a:t>Друг на друга смотрели.</a:t>
            </a:r>
            <a:br>
              <a:rPr lang="ru-RU" sz="1400" dirty="0" smtClean="0"/>
            </a:br>
            <a:r>
              <a:rPr lang="ru-RU" sz="1400" dirty="0" smtClean="0"/>
              <a:t>Разом делали, как я!</a:t>
            </a:r>
            <a:br>
              <a:rPr lang="ru-RU" sz="1400" dirty="0" smtClean="0"/>
            </a:br>
            <a:r>
              <a:rPr lang="ru-RU" sz="1400" dirty="0" smtClean="0"/>
              <a:t>При последних словах все начинают повторять его жесты. Тот, кто повторил движения лучше всех, становится новым ведущим.</a:t>
            </a:r>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a:p>
            <a:r>
              <a:rPr lang="ru-RU" dirty="0" smtClean="0"/>
              <a:t/>
            </a:r>
            <a:br>
              <a:rPr lang="ru-RU" dirty="0" smtClean="0"/>
            </a:br>
            <a:endParaRPr lang="ru-RU" dirty="0"/>
          </a:p>
        </p:txBody>
      </p:sp>
      <p:sp>
        <p:nvSpPr>
          <p:cNvPr id="6" name="Прямоугольник 5"/>
          <p:cNvSpPr/>
          <p:nvPr/>
        </p:nvSpPr>
        <p:spPr>
          <a:xfrm>
            <a:off x="214282" y="5214950"/>
            <a:ext cx="5786478" cy="1477328"/>
          </a:xfrm>
          <a:prstGeom prst="rect">
            <a:avLst/>
          </a:prstGeom>
          <a:solidFill>
            <a:schemeClr val="accent1"/>
          </a:solidFill>
        </p:spPr>
        <p:txBody>
          <a:bodyPr wrap="square">
            <a:spAutoFit/>
          </a:bodyPr>
          <a:lstStyle/>
          <a:p>
            <a:r>
              <a:rPr lang="ru-RU" dirty="0" smtClean="0"/>
              <a:t>Эта игра отражает быт, дух, ценности семьи,   здесь прививается нравственность, формируются чувства взаимопомощи, сопереживания, долга, .</a:t>
            </a:r>
          </a:p>
          <a:p>
            <a:r>
              <a:rPr lang="ru-RU" dirty="0" smtClean="0"/>
              <a:t> Смысла игры – слушаться старших, они являются примером для подражания.</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3286148" cy="4214842"/>
          </a:xfrm>
          <a:solidFill>
            <a:schemeClr val="lt1"/>
          </a:solidFill>
        </p:spPr>
        <p:txBody>
          <a:bodyPr>
            <a:normAutofit fontScale="90000"/>
          </a:bodyPr>
          <a:lstStyle/>
          <a:p>
            <a:r>
              <a:rPr lang="ru-RU" sz="1800" b="1" dirty="0" smtClean="0">
                <a:solidFill>
                  <a:schemeClr val="tx2">
                    <a:lumMod val="75000"/>
                  </a:schemeClr>
                </a:solidFill>
              </a:rPr>
              <a:t>«Радость труда – могучая воспитательная сила.</a:t>
            </a:r>
            <a:r>
              <a:rPr lang="ru-RU" sz="1600" dirty="0" smtClean="0"/>
              <a:t/>
            </a:r>
            <a:br>
              <a:rPr lang="ru-RU" sz="1600" dirty="0" smtClean="0"/>
            </a:br>
            <a:r>
              <a:rPr lang="ru-RU" sz="1600" dirty="0" smtClean="0"/>
              <a:t> В годы детства каждый ребенок должен пережить это благородное чувство».</a:t>
            </a:r>
            <a:br>
              <a:rPr lang="ru-RU" sz="1600" dirty="0" smtClean="0"/>
            </a:br>
            <a:r>
              <a:rPr lang="ru-RU" sz="1600" dirty="0" smtClean="0"/>
              <a:t>В. А. Сухомлинский.</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a:t>
            </a:r>
            <a:r>
              <a:rPr lang="ru-RU" sz="1600" b="1" dirty="0" err="1" smtClean="0"/>
              <a:t>Вейся,вейся,капуста</a:t>
            </a:r>
            <a:r>
              <a:rPr lang="ru-RU" sz="1600" b="1" dirty="0" smtClean="0"/>
              <a:t>»</a:t>
            </a:r>
            <a:br>
              <a:rPr lang="ru-RU" sz="1600" b="1" dirty="0" smtClean="0"/>
            </a:br>
            <a:r>
              <a:rPr lang="ru-RU" sz="1400" b="1" dirty="0" smtClean="0"/>
              <a:t>  Хороводная игра</a:t>
            </a:r>
            <a:r>
              <a:rPr lang="ru-RU" dirty="0" smtClean="0"/>
              <a:t/>
            </a:r>
            <a:br>
              <a:rPr lang="ru-RU" dirty="0" smtClean="0"/>
            </a:br>
            <a:r>
              <a:rPr lang="ru-RU" sz="1600" dirty="0" smtClean="0"/>
              <a:t>помогает детям узнать, что капуста на  Руси это </a:t>
            </a:r>
            <a:r>
              <a:rPr lang="ru-RU" sz="1600" dirty="0" err="1" smtClean="0"/>
              <a:t>одн</a:t>
            </a:r>
            <a:r>
              <a:rPr lang="ru-RU" sz="1600" dirty="0" smtClean="0"/>
              <a:t> из основных овощей русской кухни. А труд и человек труда всегда уважаем и почитаем на Руси.</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pic>
        <p:nvPicPr>
          <p:cNvPr id="5" name="Содержимое 4" descr="sEpQJokUzDE.jpg"/>
          <p:cNvPicPr>
            <a:picLocks noGrp="1" noChangeAspect="1"/>
          </p:cNvPicPr>
          <p:nvPr>
            <p:ph idx="1"/>
          </p:nvPr>
        </p:nvPicPr>
        <p:blipFill>
          <a:blip r:embed="rId2"/>
          <a:srcRect l="8751"/>
          <a:stretch>
            <a:fillRect/>
          </a:stretch>
        </p:blipFill>
        <p:spPr>
          <a:xfrm>
            <a:off x="3571868" y="1571612"/>
            <a:ext cx="5357818" cy="44037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857232"/>
            <a:ext cx="3071834" cy="3571900"/>
          </a:xfrm>
          <a:solidFill>
            <a:schemeClr val="lt1"/>
          </a:solidFill>
        </p:spPr>
        <p:txBody>
          <a:bodyPr>
            <a:normAutofit fontScale="90000"/>
          </a:bodyPr>
          <a:lstStyle/>
          <a:p>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«Салки»</a:t>
            </a:r>
            <a:r>
              <a:rPr lang="ru-RU" sz="1400" dirty="0" smtClean="0"/>
              <a:t/>
            </a:r>
            <a:br>
              <a:rPr lang="ru-RU" sz="1400" dirty="0" smtClean="0"/>
            </a:br>
            <a:r>
              <a:rPr lang="ru-RU" sz="1400" dirty="0" smtClean="0"/>
              <a:t>По жребию или по считалке выбирают одного водящего - «салку». Условно устанавливаются границы площади игры. Все разбегаются в пределах этой площади. Водящий объявляет: «Я - салка!» - и начинает ловить играющих в установленных пределах площадки. Кого догонит и осалит (дотронется), тот становится «салкой» и объявляет, подняв руку вверх: «Я - салка!» Он начинает ловить играющих, а бывший «салка» убегает со всеми. Игра не имеет определенного конца.</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7170" name="Picture 2" descr="C:\Users\111\Desktop\Новая папка (2)\AXpme2afcME.jpg"/>
          <p:cNvPicPr>
            <a:picLocks noGrp="1" noChangeAspect="1" noChangeArrowheads="1"/>
          </p:cNvPicPr>
          <p:nvPr>
            <p:ph idx="1"/>
          </p:nvPr>
        </p:nvPicPr>
        <p:blipFill>
          <a:blip r:embed="rId2" cstate="print"/>
          <a:srcRect t="7428" r="5703"/>
          <a:stretch>
            <a:fillRect/>
          </a:stretch>
        </p:blipFill>
        <p:spPr bwMode="auto">
          <a:xfrm>
            <a:off x="4000496" y="857232"/>
            <a:ext cx="4929221" cy="3561256"/>
          </a:xfrm>
          <a:prstGeom prst="rect">
            <a:avLst/>
          </a:prstGeom>
          <a:noFill/>
        </p:spPr>
      </p:pic>
      <p:sp>
        <p:nvSpPr>
          <p:cNvPr id="5" name="Прямоугольник 4"/>
          <p:cNvSpPr/>
          <p:nvPr/>
        </p:nvSpPr>
        <p:spPr>
          <a:xfrm>
            <a:off x="928662" y="4714884"/>
            <a:ext cx="7929618" cy="1569660"/>
          </a:xfrm>
          <a:prstGeom prst="rect">
            <a:avLst/>
          </a:prstGeom>
          <a:solidFill>
            <a:schemeClr val="tx2">
              <a:lumMod val="40000"/>
              <a:lumOff val="60000"/>
            </a:schemeClr>
          </a:solidFill>
        </p:spPr>
        <p:txBody>
          <a:bodyPr wrap="square">
            <a:spAutoFit/>
          </a:bodyPr>
          <a:lstStyle/>
          <a:p>
            <a:pPr algn="ctr"/>
            <a:r>
              <a:rPr lang="ru-RU" sz="1600" b="1" dirty="0" smtClean="0">
                <a:solidFill>
                  <a:prstClr val="black"/>
                </a:solidFill>
                <a:ea typeface="+mj-ea"/>
                <a:cs typeface="+mj-cs"/>
              </a:rPr>
              <a:t>Воспитывается уважительное отношение друг к другу, через умение двигаться в соответствии с другими, не наталкиваться, «осаливать» - касаться друг друга не толкая.</a:t>
            </a:r>
            <a:br>
              <a:rPr lang="ru-RU" sz="1600" b="1" dirty="0" smtClean="0">
                <a:solidFill>
                  <a:prstClr val="black"/>
                </a:solidFill>
                <a:ea typeface="+mj-ea"/>
                <a:cs typeface="+mj-cs"/>
              </a:rPr>
            </a:br>
            <a:r>
              <a:rPr lang="ru-RU" sz="1600" b="1" dirty="0" smtClean="0">
                <a:solidFill>
                  <a:prstClr val="black"/>
                </a:solidFill>
                <a:ea typeface="+mj-ea"/>
                <a:cs typeface="+mj-cs"/>
              </a:rPr>
              <a:t>Формируются коллективные отношения, уважение и симпатия ко всем детям в группе.</a:t>
            </a:r>
            <a:br>
              <a:rPr lang="ru-RU" sz="1600" b="1" dirty="0" smtClean="0">
                <a:solidFill>
                  <a:prstClr val="black"/>
                </a:solidFill>
                <a:ea typeface="+mj-ea"/>
                <a:cs typeface="+mj-cs"/>
              </a:rPr>
            </a:br>
            <a:endParaRPr lang="ru-RU"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643050"/>
            <a:ext cx="4286280" cy="4929222"/>
          </a:xfrm>
          <a:solidFill>
            <a:schemeClr val="lt1"/>
          </a:solidFill>
        </p:spPr>
        <p:txBody>
          <a:bodyPr>
            <a:normAutofit fontScale="90000"/>
          </a:bodyPr>
          <a:lstStyle/>
          <a:p>
            <a:r>
              <a:rPr lang="ru-RU" sz="1600" b="1" dirty="0" smtClean="0"/>
              <a:t/>
            </a:r>
            <a:br>
              <a:rPr lang="ru-RU" sz="1600" b="1" dirty="0" smtClean="0"/>
            </a:br>
            <a:r>
              <a:rPr lang="ru-RU" sz="1600" b="1" dirty="0" smtClean="0"/>
              <a:t>Узнали с детьми о таком прекрасном обычае и затеяли  игру в «Каравай» </a:t>
            </a:r>
            <a:r>
              <a:rPr lang="ru-RU" sz="1600" dirty="0" smtClean="0"/>
              <a:t/>
            </a:r>
            <a:br>
              <a:rPr lang="ru-RU" sz="1600" dirty="0" smtClean="0"/>
            </a:br>
            <a:r>
              <a:rPr lang="ru-RU" sz="1600" dirty="0" smtClean="0"/>
              <a:t> Если дети не знают, чем заняться, научите их играть в «каравай». Сначала надо объяснить малышам, что каравай —это большой круглый хлеб. </a:t>
            </a:r>
            <a:br>
              <a:rPr lang="ru-RU" sz="1600" dirty="0" smtClean="0"/>
            </a:br>
            <a:r>
              <a:rPr lang="ru-RU" sz="1600" dirty="0" smtClean="0"/>
              <a:t> На середину круга пусть выйдет один из малышей. </a:t>
            </a:r>
            <a:br>
              <a:rPr lang="ru-RU" sz="1600" dirty="0" smtClean="0"/>
            </a:br>
            <a:r>
              <a:rPr lang="ru-RU" sz="1600" dirty="0" smtClean="0"/>
              <a:t>После этого все идут справа налево и поют песенку:</a:t>
            </a:r>
            <a:br>
              <a:rPr lang="ru-RU" sz="1600" dirty="0" smtClean="0"/>
            </a:br>
            <a:r>
              <a:rPr lang="ru-RU" sz="1600" dirty="0" smtClean="0"/>
              <a:t>     Как Алёше на рожденье</a:t>
            </a:r>
            <a:br>
              <a:rPr lang="ru-RU" sz="1600" dirty="0" smtClean="0"/>
            </a:br>
            <a:r>
              <a:rPr lang="ru-RU" sz="1600" dirty="0" smtClean="0"/>
              <a:t>Испекли мы каравай!</a:t>
            </a:r>
            <a:br>
              <a:rPr lang="ru-RU" sz="1600" dirty="0" smtClean="0"/>
            </a:br>
            <a:r>
              <a:rPr lang="ru-RU" sz="1600" dirty="0" smtClean="0"/>
              <a:t> Вот такой вышины!...</a:t>
            </a:r>
            <a:br>
              <a:rPr lang="ru-RU" sz="1600" dirty="0" smtClean="0"/>
            </a:br>
            <a:r>
              <a:rPr lang="ru-RU" sz="1600" i="1" dirty="0" smtClean="0"/>
              <a:t> (Алёша станет думать: кого ему выбрать? Пока он раздумы­вает, хоровод ходит, не останавливаясь, и повторяет свою пе­сенку)</a:t>
            </a:r>
            <a:r>
              <a:rPr lang="ru-RU" sz="1600" dirty="0" smtClean="0"/>
              <a:t/>
            </a:r>
            <a:br>
              <a:rPr lang="ru-RU" sz="1600" dirty="0" smtClean="0"/>
            </a:br>
            <a:r>
              <a:rPr lang="ru-RU" sz="1600" dirty="0" smtClean="0"/>
              <a:t>                 Каравай, Каравай…                                  </a:t>
            </a:r>
            <a:br>
              <a:rPr lang="ru-RU" sz="1600" dirty="0" smtClean="0"/>
            </a:br>
            <a:r>
              <a:rPr lang="ru-RU" sz="1600" i="1" dirty="0" smtClean="0"/>
              <a:t>(Кого Алёша выберет, тот пусть выходит на середину круга, и можно начать игру снова.)</a:t>
            </a:r>
            <a:br>
              <a:rPr lang="ru-RU" sz="1600" i="1" dirty="0" smtClean="0"/>
            </a:br>
            <a:r>
              <a:rPr lang="ru-RU" sz="1600" i="1" dirty="0" smtClean="0"/>
              <a:t>Тут и пословицы и поговорки пригодились:</a:t>
            </a:r>
            <a:br>
              <a:rPr lang="ru-RU" sz="1600" i="1" dirty="0" smtClean="0"/>
            </a:br>
            <a:r>
              <a:rPr lang="ru-RU" sz="1600" i="1" dirty="0" smtClean="0"/>
              <a:t>«Что есть в печи, все на стол мечи»</a:t>
            </a:r>
            <a:br>
              <a:rPr lang="ru-RU" sz="1600" i="1" dirty="0" smtClean="0"/>
            </a:br>
            <a:r>
              <a:rPr lang="ru-RU" sz="1600" i="1" dirty="0" smtClean="0"/>
              <a:t>«Не красна изба углами, а красна пирогами!»</a:t>
            </a:r>
            <a:r>
              <a:rPr lang="ru-RU" sz="1600" dirty="0" smtClean="0"/>
              <a:t/>
            </a:r>
            <a:br>
              <a:rPr lang="ru-RU" sz="1600" dirty="0" smtClean="0"/>
            </a:br>
            <a:r>
              <a:rPr lang="ru-RU" sz="1600" dirty="0" smtClean="0"/>
              <a:t> </a:t>
            </a:r>
            <a:br>
              <a:rPr lang="ru-RU" sz="1600" dirty="0" smtClean="0"/>
            </a:br>
            <a:endParaRPr lang="ru-RU" sz="1600" dirty="0"/>
          </a:p>
        </p:txBody>
      </p:sp>
      <p:pic>
        <p:nvPicPr>
          <p:cNvPr id="6146" name="Picture 2" descr="C:\Users\111\Desktop\Новая папка (2)\Jnw8G2WV-8o.jpg"/>
          <p:cNvPicPr>
            <a:picLocks noGrp="1" noChangeAspect="1" noChangeArrowheads="1"/>
          </p:cNvPicPr>
          <p:nvPr>
            <p:ph idx="1"/>
          </p:nvPr>
        </p:nvPicPr>
        <p:blipFill>
          <a:blip r:embed="rId2" cstate="email"/>
          <a:srcRect/>
          <a:stretch>
            <a:fillRect/>
          </a:stretch>
        </p:blipFill>
        <p:spPr bwMode="auto">
          <a:xfrm>
            <a:off x="4786314" y="1928802"/>
            <a:ext cx="3748113" cy="4573350"/>
          </a:xfrm>
          <a:prstGeom prst="rect">
            <a:avLst/>
          </a:prstGeom>
          <a:noFill/>
        </p:spPr>
      </p:pic>
      <p:sp>
        <p:nvSpPr>
          <p:cNvPr id="4" name="TextBox 3"/>
          <p:cNvSpPr txBox="1"/>
          <p:nvPr/>
        </p:nvSpPr>
        <p:spPr>
          <a:xfrm>
            <a:off x="642878" y="0"/>
            <a:ext cx="8501122" cy="1477328"/>
          </a:xfrm>
          <a:prstGeom prst="rect">
            <a:avLst/>
          </a:prstGeom>
          <a:solidFill>
            <a:schemeClr val="tx2">
              <a:lumMod val="40000"/>
              <a:lumOff val="60000"/>
            </a:schemeClr>
          </a:solidFill>
        </p:spPr>
        <p:txBody>
          <a:bodyPr wrap="square" rtlCol="0">
            <a:spAutoFit/>
          </a:bodyPr>
          <a:lstStyle/>
          <a:p>
            <a:pPr algn="ctr"/>
            <a:r>
              <a:rPr lang="ru-RU" b="1" dirty="0" smtClean="0">
                <a:solidFill>
                  <a:schemeClr val="accent1">
                    <a:lumMod val="75000"/>
                  </a:schemeClr>
                </a:solidFill>
              </a:rPr>
              <a:t>«Хлеб  - всему голова!»</a:t>
            </a:r>
            <a:br>
              <a:rPr lang="ru-RU" b="1" dirty="0" smtClean="0">
                <a:solidFill>
                  <a:schemeClr val="accent1">
                    <a:lumMod val="75000"/>
                  </a:schemeClr>
                </a:solidFill>
              </a:rPr>
            </a:br>
            <a:r>
              <a:rPr lang="ru-RU" b="1" dirty="0" smtClean="0">
                <a:solidFill>
                  <a:schemeClr val="accent1">
                    <a:lumMod val="75000"/>
                  </a:schemeClr>
                </a:solidFill>
              </a:rPr>
              <a:t>Русский народ всегда отличался гостеприимством и радушием.</a:t>
            </a:r>
            <a:br>
              <a:rPr lang="ru-RU" b="1" dirty="0" smtClean="0">
                <a:solidFill>
                  <a:schemeClr val="accent1">
                    <a:lumMod val="75000"/>
                  </a:schemeClr>
                </a:solidFill>
              </a:rPr>
            </a:br>
            <a:r>
              <a:rPr lang="ru-RU" b="1" dirty="0" smtClean="0">
                <a:solidFill>
                  <a:schemeClr val="accent1">
                    <a:lumMod val="75000"/>
                  </a:schemeClr>
                </a:solidFill>
              </a:rPr>
              <a:t>Встретить гостя хлебом –солью означало пожелать добра и мира.</a:t>
            </a:r>
            <a:br>
              <a:rPr lang="ru-RU" b="1" dirty="0" smtClean="0">
                <a:solidFill>
                  <a:schemeClr val="accent1">
                    <a:lumMod val="75000"/>
                  </a:schemeClr>
                </a:solidFill>
              </a:rPr>
            </a:br>
            <a:r>
              <a:rPr lang="ru-RU" b="1" dirty="0" smtClean="0">
                <a:solidFill>
                  <a:schemeClr val="accent1">
                    <a:lumMod val="75000"/>
                  </a:schemeClr>
                </a:solidFill>
              </a:rPr>
              <a:t>А если гостю понравился радушный прием, то с его слов добрая слава о хозяине дома  распространится по всему свету.</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9EmJKayAfHo.jpg"/>
          <p:cNvPicPr>
            <a:picLocks noChangeAspect="1"/>
          </p:cNvPicPr>
          <p:nvPr/>
        </p:nvPicPr>
        <p:blipFill>
          <a:blip r:embed="rId2" cstate="print"/>
          <a:stretch>
            <a:fillRect/>
          </a:stretch>
        </p:blipFill>
        <p:spPr>
          <a:xfrm>
            <a:off x="4071934" y="928670"/>
            <a:ext cx="3429024" cy="4572032"/>
          </a:xfrm>
          <a:prstGeom prst="rect">
            <a:avLst/>
          </a:prstGeom>
        </p:spPr>
      </p:pic>
      <p:pic>
        <p:nvPicPr>
          <p:cNvPr id="9" name="Рисунок 8" descr="_Rpi-JF31VQ.jpg"/>
          <p:cNvPicPr>
            <a:picLocks noChangeAspect="1"/>
          </p:cNvPicPr>
          <p:nvPr/>
        </p:nvPicPr>
        <p:blipFill>
          <a:blip r:embed="rId3" cstate="print"/>
          <a:srcRect r="5881" b="15686"/>
          <a:stretch>
            <a:fillRect/>
          </a:stretch>
        </p:blipFill>
        <p:spPr>
          <a:xfrm>
            <a:off x="6357950" y="3571876"/>
            <a:ext cx="2571768" cy="3071834"/>
          </a:xfrm>
          <a:prstGeom prst="rect">
            <a:avLst/>
          </a:prstGeom>
        </p:spPr>
      </p:pic>
      <p:sp>
        <p:nvSpPr>
          <p:cNvPr id="10" name="Содержимое 9"/>
          <p:cNvSpPr>
            <a:spLocks noGrp="1"/>
          </p:cNvSpPr>
          <p:nvPr>
            <p:ph idx="1"/>
          </p:nvPr>
        </p:nvSpPr>
        <p:spPr>
          <a:xfrm>
            <a:off x="1242954" y="1857364"/>
            <a:ext cx="5900814" cy="3500462"/>
          </a:xfrm>
        </p:spPr>
        <p:txBody>
          <a:bodyPr/>
          <a:lstStyle/>
          <a:p>
            <a:endParaRPr lang="ru-RU" dirty="0"/>
          </a:p>
        </p:txBody>
      </p:sp>
      <p:sp>
        <p:nvSpPr>
          <p:cNvPr id="5" name="Заголовок 4"/>
          <p:cNvSpPr>
            <a:spLocks noGrp="1"/>
          </p:cNvSpPr>
          <p:nvPr>
            <p:ph type="title"/>
          </p:nvPr>
        </p:nvSpPr>
        <p:spPr>
          <a:xfrm>
            <a:off x="571472" y="1428736"/>
            <a:ext cx="3114668" cy="5214974"/>
          </a:xfrm>
          <a:solidFill>
            <a:schemeClr val="bg1"/>
          </a:solidFill>
        </p:spPr>
        <p:txBody>
          <a:bodyPr>
            <a:noAutofit/>
          </a:bodyPr>
          <a:lstStyle/>
          <a:p>
            <a:r>
              <a:rPr lang="ru-RU" sz="1400" dirty="0" smtClean="0"/>
              <a:t/>
            </a:r>
            <a:br>
              <a:rPr lang="ru-RU" sz="1400" dirty="0" smtClean="0"/>
            </a:br>
            <a:r>
              <a:rPr lang="ru-RU" sz="1400" dirty="0" smtClean="0"/>
              <a:t>Задачи: способствовать обучению в игровой манере ходьбе, внимательности, игре в коллективе.</a:t>
            </a:r>
            <a:br>
              <a:rPr lang="ru-RU" sz="1400" dirty="0" smtClean="0"/>
            </a:br>
            <a:r>
              <a:rPr lang="ru-RU" sz="1400" dirty="0" smtClean="0"/>
              <a:t>Описание: Дети становятся парами, взявшись за руки, чтобы получился «домик». Пары детей становятся друг за другом, постепенно передвигаясь вперед. Формируется что-то вроде «ручейка», который постоянно течет.</a:t>
            </a:r>
            <a:br>
              <a:rPr lang="ru-RU" sz="1400" dirty="0" smtClean="0"/>
            </a:br>
            <a:r>
              <a:rPr lang="ru-RU" sz="1400" dirty="0" smtClean="0"/>
              <a:t>Один человек заходит в начало этого ручейка, проходит под поднятыми руками игроков и выхватывает из основной массы одного из игроков за руку, уводя его с собой в конец ручейка. На освободившееся место встает следующая пара игроков, а освободившийся игрок идет в начало ручейка и проделывает то же самое – идет под руками игроков, выхватывая из ручейка понравившегося человека за руку и уводя его в самый конец ручейка.</a:t>
            </a:r>
            <a:br>
              <a:rPr lang="ru-RU" sz="1400" dirty="0" smtClean="0"/>
            </a:br>
            <a:r>
              <a:rPr lang="ru-RU" sz="1400" dirty="0" smtClean="0"/>
              <a:t> </a:t>
            </a:r>
            <a:br>
              <a:rPr lang="ru-RU" sz="1400" dirty="0" smtClean="0"/>
            </a:br>
            <a:r>
              <a:rPr lang="ru-RU" sz="1400" dirty="0" smtClean="0"/>
              <a:t/>
            </a:r>
            <a:br>
              <a:rPr lang="ru-RU" sz="1400" dirty="0" smtClean="0"/>
            </a:br>
            <a:endParaRPr lang="ru-RU" sz="1400" dirty="0"/>
          </a:p>
        </p:txBody>
      </p:sp>
      <p:sp>
        <p:nvSpPr>
          <p:cNvPr id="6" name="TextBox 5"/>
          <p:cNvSpPr txBox="1"/>
          <p:nvPr/>
        </p:nvSpPr>
        <p:spPr>
          <a:xfrm>
            <a:off x="428596" y="357166"/>
            <a:ext cx="8215370" cy="984885"/>
          </a:xfrm>
          <a:prstGeom prst="rect">
            <a:avLst/>
          </a:prstGeom>
          <a:solidFill>
            <a:schemeClr val="accent6">
              <a:lumMod val="40000"/>
              <a:lumOff val="60000"/>
            </a:schemeClr>
          </a:solidFill>
        </p:spPr>
        <p:txBody>
          <a:bodyPr wrap="square" rtlCol="0">
            <a:spAutoFit/>
          </a:bodyPr>
          <a:lstStyle/>
          <a:p>
            <a:pPr algn="ctr"/>
            <a:r>
              <a:rPr lang="ru-RU" sz="2000" b="1" dirty="0" smtClean="0">
                <a:solidFill>
                  <a:schemeClr val="accent1">
                    <a:lumMod val="75000"/>
                  </a:schemeClr>
                </a:solidFill>
              </a:rPr>
              <a:t>А какой русский праздник без хороводов и веселых игр! </a:t>
            </a:r>
            <a:br>
              <a:rPr lang="ru-RU" sz="2000" b="1" dirty="0" smtClean="0">
                <a:solidFill>
                  <a:schemeClr val="accent1">
                    <a:lumMod val="75000"/>
                  </a:schemeClr>
                </a:solidFill>
              </a:rPr>
            </a:br>
            <a:r>
              <a:rPr lang="ru-RU" sz="2000" b="1" dirty="0" smtClean="0">
                <a:solidFill>
                  <a:schemeClr val="accent1">
                    <a:lumMod val="75000"/>
                  </a:schemeClr>
                </a:solidFill>
              </a:rPr>
              <a:t>В «ручейке»  веселимся и радуемся вместе.</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329642" cy="1571636"/>
          </a:xfrm>
          <a:solidFill>
            <a:schemeClr val="bg1"/>
          </a:solidFill>
        </p:spPr>
        <p:txBody>
          <a:bodyPr>
            <a:normAutofit fontScale="90000"/>
          </a:bodyPr>
          <a:lstStyle/>
          <a:p>
            <a:r>
              <a:rPr lang="ru-RU" sz="1800" b="1" dirty="0" smtClean="0">
                <a:solidFill>
                  <a:schemeClr val="tx2">
                    <a:lumMod val="60000"/>
                    <a:lumOff val="40000"/>
                  </a:schemeClr>
                </a:solidFill>
              </a:rPr>
              <a:t/>
            </a:r>
            <a:br>
              <a:rPr lang="ru-RU" sz="1800" b="1" dirty="0" smtClean="0">
                <a:solidFill>
                  <a:schemeClr val="tx2">
                    <a:lumMod val="60000"/>
                    <a:lumOff val="40000"/>
                  </a:schemeClr>
                </a:solidFill>
              </a:rPr>
            </a:br>
            <a:r>
              <a:rPr lang="ru-RU" sz="2000" b="1" dirty="0" smtClean="0">
                <a:solidFill>
                  <a:schemeClr val="accent1">
                    <a:lumMod val="75000"/>
                  </a:schemeClr>
                </a:solidFill>
              </a:rPr>
              <a:t>Заключение</a:t>
            </a:r>
            <a:r>
              <a:rPr lang="ru-RU" sz="1800" dirty="0" smtClean="0"/>
              <a:t/>
            </a:r>
            <a:br>
              <a:rPr lang="ru-RU" sz="1800" dirty="0" smtClean="0"/>
            </a:br>
            <a:r>
              <a:rPr lang="ru-RU" sz="1800" dirty="0" smtClean="0"/>
              <a:t>Тесное сотрудничество со специалистами, работниками библиотеки, музея, руководителями  кружков, преподавателями  школы искусств (носителями культуры, классического русского языка и  искусства) более эффективно формируют культуру  дошкольников и их патриотические качества.</a:t>
            </a:r>
            <a:endParaRPr lang="ru-RU" sz="1800" dirty="0"/>
          </a:p>
        </p:txBody>
      </p:sp>
      <p:pic>
        <p:nvPicPr>
          <p:cNvPr id="7" name="Содержимое 6" descr="XEUkNYDI5Jc.jpg"/>
          <p:cNvPicPr>
            <a:picLocks noGrp="1" noChangeAspect="1"/>
          </p:cNvPicPr>
          <p:nvPr>
            <p:ph idx="1"/>
          </p:nvPr>
        </p:nvPicPr>
        <p:blipFill>
          <a:blip r:embed="rId2" cstate="print"/>
          <a:stretch>
            <a:fillRect/>
          </a:stretch>
        </p:blipFill>
        <p:spPr>
          <a:xfrm>
            <a:off x="6572264" y="3714752"/>
            <a:ext cx="2071702" cy="2793306"/>
          </a:xfrm>
        </p:spPr>
      </p:pic>
      <p:pic>
        <p:nvPicPr>
          <p:cNvPr id="5" name="Рисунок 4" descr="lrnPpOv4XAw.jpg"/>
          <p:cNvPicPr>
            <a:picLocks noChangeAspect="1"/>
          </p:cNvPicPr>
          <p:nvPr/>
        </p:nvPicPr>
        <p:blipFill>
          <a:blip r:embed="rId3" cstate="print"/>
          <a:stretch>
            <a:fillRect/>
          </a:stretch>
        </p:blipFill>
        <p:spPr>
          <a:xfrm>
            <a:off x="5143504" y="2143116"/>
            <a:ext cx="2643206" cy="1959689"/>
          </a:xfrm>
          <a:prstGeom prst="rect">
            <a:avLst/>
          </a:prstGeom>
        </p:spPr>
      </p:pic>
      <p:pic>
        <p:nvPicPr>
          <p:cNvPr id="8" name="Рисунок 7" descr="E22PrVpmb8s.jpg"/>
          <p:cNvPicPr>
            <a:picLocks noChangeAspect="1"/>
          </p:cNvPicPr>
          <p:nvPr/>
        </p:nvPicPr>
        <p:blipFill>
          <a:blip r:embed="rId4" cstate="print"/>
          <a:stretch>
            <a:fillRect/>
          </a:stretch>
        </p:blipFill>
        <p:spPr>
          <a:xfrm>
            <a:off x="357158" y="2071678"/>
            <a:ext cx="4595845" cy="34468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357686" y="1357290"/>
            <a:ext cx="2971792" cy="1571644"/>
          </a:xfrm>
          <a:solidFill>
            <a:schemeClr val="bg1"/>
          </a:solidFill>
        </p:spPr>
        <p:txBody>
          <a:bodyPr/>
          <a:lstStyle/>
          <a:p>
            <a:endParaRPr lang="ru-RU" sz="2400" dirty="0">
              <a:solidFill>
                <a:schemeClr val="accent6">
                  <a:lumMod val="50000"/>
                </a:schemeClr>
              </a:solidFill>
            </a:endParaRPr>
          </a:p>
        </p:txBody>
      </p:sp>
      <p:sp>
        <p:nvSpPr>
          <p:cNvPr id="3" name="Содержимое 2"/>
          <p:cNvSpPr>
            <a:spLocks noGrp="1"/>
          </p:cNvSpPr>
          <p:nvPr>
            <p:ph idx="1"/>
          </p:nvPr>
        </p:nvSpPr>
        <p:spPr>
          <a:xfrm>
            <a:off x="2928926" y="285728"/>
            <a:ext cx="5929354" cy="6072230"/>
          </a:xfrm>
          <a:solidFill>
            <a:schemeClr val="bg1">
              <a:lumMod val="95000"/>
            </a:schemeClr>
          </a:solidFill>
        </p:spPr>
        <p:txBody>
          <a:bodyPr>
            <a:normAutofit lnSpcReduction="10000"/>
          </a:bodyPr>
          <a:lstStyle/>
          <a:p>
            <a:pPr algn="ctr">
              <a:buNone/>
            </a:pPr>
            <a:r>
              <a:rPr lang="ru-RU" sz="2400" b="1" dirty="0" smtClean="0">
                <a:solidFill>
                  <a:schemeClr val="accent6">
                    <a:lumMod val="50000"/>
                  </a:schemeClr>
                </a:solidFill>
              </a:rPr>
              <a:t>  Вывод</a:t>
            </a:r>
          </a:p>
          <a:p>
            <a:r>
              <a:rPr lang="ru-RU" sz="1600" dirty="0" smtClean="0"/>
              <a:t> Воспитанники многое узнали о народных, фольклорных  подвижных играх, стали самостоятельно в них играть во время свободной деятельности.  Семейные беседы о </a:t>
            </a:r>
            <a:r>
              <a:rPr lang="ru-RU" sz="1600" dirty="0" err="1" smtClean="0"/>
              <a:t>русских-народных</a:t>
            </a:r>
            <a:r>
              <a:rPr lang="ru-RU" sz="1600" dirty="0" smtClean="0"/>
              <a:t> играх укрепили  связь между поколениями. Родители стали играть с детьми в народные игры дома.</a:t>
            </a:r>
          </a:p>
          <a:p>
            <a:r>
              <a:rPr lang="ru-RU" sz="1600" dirty="0" smtClean="0"/>
              <a:t>Новые положительные эмоции  полученные в  игровой деятельности, вызванные успехом, повлекли детей к новым усилиям познания новых игр.</a:t>
            </a:r>
          </a:p>
          <a:p>
            <a:r>
              <a:rPr lang="ru-RU" sz="1600" dirty="0" smtClean="0"/>
              <a:t> Все взрослые и дети лучше узнали  традиции и особенности народной культуры Нижегородского края, расширили словарный запас.</a:t>
            </a:r>
          </a:p>
          <a:p>
            <a:r>
              <a:rPr lang="ru-RU" sz="1600" dirty="0" smtClean="0"/>
              <a:t> Несомненно, дети продолжают пользоваться современным русским языком, но теперь их словарь расширился, стал богаче. А главное смысл русских сказок, пословиц, поговорок стал более понятным и осмысленным.</a:t>
            </a:r>
          </a:p>
          <a:p>
            <a:r>
              <a:rPr lang="ru-RU" sz="1600" dirty="0" smtClean="0"/>
              <a:t>Дети могут подбирать синонимы для современных слов </a:t>
            </a:r>
          </a:p>
          <a:p>
            <a:r>
              <a:rPr lang="ru-RU" sz="1600" dirty="0" smtClean="0"/>
              <a:t>Например… «волонтер» – доброволец  (выполняющий дела по доброй воле)</a:t>
            </a:r>
          </a:p>
          <a:p>
            <a:r>
              <a:rPr lang="ru-RU" sz="1600" dirty="0" smtClean="0"/>
              <a:t>Проведение мероприятий  оказало благотворное влияние на воспитание нравственно-патриотических качеств детей: отзывчивость, заботливое отношение к окружающему миру и людям, проявление  </a:t>
            </a:r>
            <a:r>
              <a:rPr lang="ru-RU" sz="1600" dirty="0" err="1" smtClean="0"/>
              <a:t>эмпатии</a:t>
            </a:r>
            <a:r>
              <a:rPr lang="ru-RU" sz="1600" dirty="0" smtClean="0"/>
              <a:t>, умение  придти на помощь. </a:t>
            </a:r>
            <a:endParaRPr lang="ru-RU" sz="1600" dirty="0" smtClean="0">
              <a:solidFill>
                <a:srgbClr val="FF0000"/>
              </a:solidFill>
            </a:endParaRPr>
          </a:p>
        </p:txBody>
      </p:sp>
      <p:pic>
        <p:nvPicPr>
          <p:cNvPr id="4" name="Рисунок 3" descr="ozcrP6livJ4.jpg"/>
          <p:cNvPicPr>
            <a:picLocks noChangeAspect="1"/>
          </p:cNvPicPr>
          <p:nvPr/>
        </p:nvPicPr>
        <p:blipFill>
          <a:blip r:embed="rId2" cstate="print"/>
          <a:stretch>
            <a:fillRect/>
          </a:stretch>
        </p:blipFill>
        <p:spPr>
          <a:xfrm>
            <a:off x="214282" y="428604"/>
            <a:ext cx="2520439" cy="31432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7554" y="571480"/>
            <a:ext cx="5572164" cy="6000792"/>
          </a:xfrm>
          <a:solidFill>
            <a:schemeClr val="bg1"/>
          </a:solidFill>
        </p:spPr>
        <p:txBody>
          <a:bodyPr>
            <a:normAutofit fontScale="55000" lnSpcReduction="20000"/>
          </a:bodyPr>
          <a:lstStyle/>
          <a:p>
            <a:endParaRPr lang="ru-RU" sz="2500" b="1" dirty="0" smtClean="0"/>
          </a:p>
          <a:p>
            <a:r>
              <a:rPr lang="ru-RU" sz="2500" b="1" dirty="0" smtClean="0"/>
              <a:t>Патриотизм </a:t>
            </a:r>
            <a:r>
              <a:rPr lang="ru-RU" sz="2500" dirty="0" smtClean="0"/>
              <a:t>- это социальное чувство, которое характеризуется привязанностью к родному краю, народу, его традициям.</a:t>
            </a:r>
          </a:p>
          <a:p>
            <a:r>
              <a:rPr lang="ru-RU" sz="2500" b="1" dirty="0" smtClean="0"/>
              <a:t>Нравственно-патриотическое воспитание </a:t>
            </a:r>
            <a:r>
              <a:rPr lang="ru-RU" sz="2500" dirty="0" smtClean="0"/>
              <a:t>- это система мероприятий, направленных на формирование у воспитанников чувства долга по отношению к родной стране, готовность защищать свою Родину.</a:t>
            </a:r>
          </a:p>
          <a:p>
            <a:r>
              <a:rPr lang="ru-RU" sz="2500" b="1" dirty="0" smtClean="0"/>
              <a:t>Актуальность патриотического воспитания</a:t>
            </a:r>
            <a:endParaRPr lang="ru-RU" sz="2500" dirty="0" smtClean="0"/>
          </a:p>
          <a:p>
            <a:r>
              <a:rPr lang="ru-RU" sz="2500" dirty="0" smtClean="0"/>
              <a:t>Патриотическое воспитание дошкольников по ФГОС довольно актуально в условиях современности. Это связано с установлением приоритетности материальных ценностей перед духовными в нашем обществе, однако воспитание подрастающего поколения в рамках уважения и любви к Родине формирует нравственно здоровое, жизнеспособное население. Дети дошкольного возраста особо эмоциональны, готовы к сопереживанию, у них идет процесс формирования личностных ориентиров, поэтому рекомендуется наиболее плодотворно проводить воспитательную работу.</a:t>
            </a:r>
          </a:p>
          <a:p>
            <a:r>
              <a:rPr lang="ru-RU" sz="2500" b="1" dirty="0" smtClean="0"/>
              <a:t>Цели :</a:t>
            </a:r>
            <a:r>
              <a:rPr lang="ru-RU" sz="2500" dirty="0" smtClean="0"/>
              <a:t> Патриотическое воспитание в ДОУ проводится с целью воспитания любви к отечеству, ответственного отношения к окружающей природе и людям, становления устойчивой связи поколений. Формирование этих ценностей происходит в результате целенаправленной, систематической работы с детьми.</a:t>
            </a:r>
          </a:p>
          <a:p>
            <a:r>
              <a:rPr lang="ru-RU" sz="2500" b="1" dirty="0" smtClean="0"/>
              <a:t>Патриотическое воспитание дошкольников по ФГОС подразумевает следующие задачи:</a:t>
            </a:r>
          </a:p>
          <a:p>
            <a:r>
              <a:rPr lang="ru-RU" sz="2500" dirty="0" smtClean="0"/>
              <a:t>формирование нравственно-духовных особенностей личности;</a:t>
            </a:r>
          </a:p>
          <a:p>
            <a:r>
              <a:rPr lang="ru-RU" sz="2500" dirty="0" smtClean="0"/>
              <a:t>формирование чувства гордости за свою нацию;</a:t>
            </a:r>
          </a:p>
          <a:p>
            <a:r>
              <a:rPr lang="ru-RU" sz="2500" dirty="0" smtClean="0"/>
              <a:t>формирование почтительного отношения к национальным и культурным традициям своего народа;</a:t>
            </a:r>
          </a:p>
          <a:p>
            <a:r>
              <a:rPr lang="ru-RU" sz="2500" dirty="0" smtClean="0"/>
              <a:t>формирование либеральной позиции по отношению к ровесникам, взрослым, людям других национальностей.</a:t>
            </a:r>
          </a:p>
          <a:p>
            <a:pPr>
              <a:buNone/>
            </a:pPr>
            <a:endParaRPr lang="ru-RU" sz="1800" dirty="0" smtClean="0"/>
          </a:p>
        </p:txBody>
      </p:sp>
      <p:pic>
        <p:nvPicPr>
          <p:cNvPr id="4" name="Рисунок 3" descr="I1_2hZy7_nY.jpg"/>
          <p:cNvPicPr>
            <a:picLocks noChangeAspect="1"/>
          </p:cNvPicPr>
          <p:nvPr/>
        </p:nvPicPr>
        <p:blipFill>
          <a:blip r:embed="rId2" cstate="print"/>
          <a:stretch>
            <a:fillRect/>
          </a:stretch>
        </p:blipFill>
        <p:spPr>
          <a:xfrm>
            <a:off x="285720" y="2786058"/>
            <a:ext cx="2877447" cy="3000396"/>
          </a:xfrm>
          <a:prstGeom prst="rect">
            <a:avLst/>
          </a:prstGeom>
        </p:spPr>
      </p:pic>
      <p:pic>
        <p:nvPicPr>
          <p:cNvPr id="5" name="Рисунок 4" descr="25434707.png"/>
          <p:cNvPicPr>
            <a:picLocks noChangeAspect="1"/>
          </p:cNvPicPr>
          <p:nvPr/>
        </p:nvPicPr>
        <p:blipFill>
          <a:blip r:embed="rId3" cstate="print"/>
          <a:stretch>
            <a:fillRect/>
          </a:stretch>
        </p:blipFill>
        <p:spPr>
          <a:xfrm>
            <a:off x="357158" y="571480"/>
            <a:ext cx="2725815" cy="18573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15370" cy="1428760"/>
          </a:xfrm>
          <a:solidFill>
            <a:schemeClr val="bg1"/>
          </a:solidFill>
        </p:spPr>
        <p:txBody>
          <a:bodyPr>
            <a:normAutofit fontScale="90000"/>
          </a:bodyPr>
          <a:lstStyle/>
          <a:p>
            <a:r>
              <a:rPr lang="ru-RU" sz="2400" b="1" dirty="0" smtClean="0">
                <a:solidFill>
                  <a:schemeClr val="accent1">
                    <a:lumMod val="75000"/>
                  </a:schemeClr>
                </a:solidFill>
              </a:rPr>
              <a:t>Педагогическая идея:</a:t>
            </a:r>
            <a:br>
              <a:rPr lang="ru-RU" sz="2400" b="1" dirty="0" smtClean="0">
                <a:solidFill>
                  <a:schemeClr val="accent1">
                    <a:lumMod val="75000"/>
                  </a:schemeClr>
                </a:solidFill>
              </a:rPr>
            </a:br>
            <a:r>
              <a:rPr lang="ru-RU" sz="2400" b="1" dirty="0" smtClean="0">
                <a:solidFill>
                  <a:srgbClr val="FF0000"/>
                </a:solidFill>
              </a:rPr>
              <a:t>«Возрождение нравственно-патриотических ценностей через приобщение детей к русско-народной фольклорной игре»</a:t>
            </a:r>
            <a:endParaRPr lang="ru-RU" sz="2400" b="1" dirty="0">
              <a:solidFill>
                <a:srgbClr val="FF0000"/>
              </a:solidFill>
            </a:endParaRPr>
          </a:p>
        </p:txBody>
      </p:sp>
      <p:sp>
        <p:nvSpPr>
          <p:cNvPr id="3" name="Содержимое 2"/>
          <p:cNvSpPr>
            <a:spLocks noGrp="1"/>
          </p:cNvSpPr>
          <p:nvPr>
            <p:ph idx="1"/>
          </p:nvPr>
        </p:nvSpPr>
        <p:spPr>
          <a:xfrm>
            <a:off x="428596" y="1785926"/>
            <a:ext cx="8229600" cy="4614882"/>
          </a:xfrm>
          <a:solidFill>
            <a:schemeClr val="bg1"/>
          </a:solidFill>
        </p:spPr>
        <p:txBody>
          <a:bodyPr>
            <a:normAutofit/>
          </a:bodyPr>
          <a:lstStyle/>
          <a:p>
            <a:pPr>
              <a:buNone/>
            </a:pPr>
            <a:r>
              <a:rPr lang="ru-RU" sz="1800" b="1" i="1" dirty="0" smtClean="0">
                <a:solidFill>
                  <a:schemeClr val="accent1">
                    <a:lumMod val="75000"/>
                  </a:schemeClr>
                </a:solidFill>
              </a:rPr>
              <a:t>      чем была мотивирована (причины):</a:t>
            </a:r>
          </a:p>
          <a:p>
            <a:pPr>
              <a:buNone/>
            </a:pPr>
            <a:r>
              <a:rPr lang="ru-RU" sz="1800" b="1" i="1" dirty="0" smtClean="0">
                <a:solidFill>
                  <a:schemeClr val="accent1">
                    <a:lumMod val="75000"/>
                  </a:schemeClr>
                </a:solidFill>
              </a:rPr>
              <a:t> Несмотря на все современные трудности, на быстротечность перемен в мире, быту природа детства остается прежней: дети развиваются, играют, познают  окружающий мир.</a:t>
            </a:r>
            <a:br>
              <a:rPr lang="ru-RU" sz="1800" b="1" i="1" dirty="0" smtClean="0">
                <a:solidFill>
                  <a:schemeClr val="accent1">
                    <a:lumMod val="75000"/>
                  </a:schemeClr>
                </a:solidFill>
              </a:rPr>
            </a:br>
            <a:r>
              <a:rPr lang="ru-RU" sz="1800" b="1" i="1" dirty="0" smtClean="0">
                <a:solidFill>
                  <a:schemeClr val="accent1">
                    <a:lumMod val="75000"/>
                  </a:schemeClr>
                </a:solidFill>
              </a:rPr>
              <a:t> Но порой поток окружающей информации  и среды становится сложный, а дети все равно впитывают его, увлекаются им. И постепенно теряется интерес к нашим сказкам, играм, русскому слову, а на смену им приходят мультики и игры с Запада.</a:t>
            </a:r>
          </a:p>
          <a:p>
            <a:pPr>
              <a:buNone/>
            </a:pPr>
            <a:r>
              <a:rPr lang="ru-RU" sz="1800" b="1" i="1" dirty="0" smtClean="0">
                <a:solidFill>
                  <a:schemeClr val="accent1">
                    <a:lumMod val="75000"/>
                  </a:schemeClr>
                </a:solidFill>
              </a:rPr>
              <a:t>   решение проблемы:</a:t>
            </a:r>
          </a:p>
          <a:p>
            <a:pPr>
              <a:buNone/>
            </a:pPr>
            <a:r>
              <a:rPr lang="ru-RU" sz="1600" dirty="0" smtClean="0"/>
              <a:t>- Обогатить знания у детей и родителей о традициях , истории своего края; </a:t>
            </a:r>
          </a:p>
          <a:p>
            <a:pPr>
              <a:buNone/>
            </a:pPr>
            <a:r>
              <a:rPr lang="ru-RU" sz="1600" dirty="0" smtClean="0"/>
              <a:t>-создать условия способствующие использованию детьми в разговорной речи художественного слова;</a:t>
            </a:r>
          </a:p>
          <a:p>
            <a:pPr>
              <a:buNone/>
            </a:pPr>
            <a:r>
              <a:rPr lang="ru-RU" sz="1600" dirty="0" smtClean="0"/>
              <a:t>- Поощрять в самостоятельной деятельности  детей коллективные русско-народные игры.</a:t>
            </a:r>
          </a:p>
        </p:txBody>
      </p:sp>
      <p:pic>
        <p:nvPicPr>
          <p:cNvPr id="5" name="Рисунок 4" descr="poster_event_409699.jpg"/>
          <p:cNvPicPr>
            <a:picLocks noChangeAspect="1"/>
          </p:cNvPicPr>
          <p:nvPr/>
        </p:nvPicPr>
        <p:blipFill>
          <a:blip r:embed="rId2" cstate="email"/>
          <a:stretch>
            <a:fillRect/>
          </a:stretch>
        </p:blipFill>
        <p:spPr>
          <a:xfrm>
            <a:off x="7929586" y="6017436"/>
            <a:ext cx="946336" cy="5194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a:solidFill>
            <a:schemeClr val="bg1"/>
          </a:solidFill>
        </p:spPr>
        <p:txBody>
          <a:bodyPr>
            <a:normAutofit fontScale="90000"/>
          </a:bodyPr>
          <a:lstStyle/>
          <a:p>
            <a:r>
              <a:rPr lang="ru-RU" sz="1600" b="1" dirty="0" smtClean="0">
                <a:solidFill>
                  <a:srgbClr val="FF0000"/>
                </a:solidFill>
              </a:rPr>
              <a:t/>
            </a:r>
            <a:br>
              <a:rPr lang="ru-RU" sz="1600" b="1" dirty="0" smtClean="0">
                <a:solidFill>
                  <a:srgbClr val="FF0000"/>
                </a:solidFill>
              </a:rPr>
            </a:br>
            <a:r>
              <a:rPr lang="ru-RU" sz="2000" b="1" dirty="0" smtClean="0">
                <a:solidFill>
                  <a:schemeClr val="tx2">
                    <a:lumMod val="75000"/>
                  </a:schemeClr>
                </a:solidFill>
              </a:rPr>
              <a:t>Работая над программой «Лучинки» мы тесно сотрудничаем  с  дворцом культуры г.о. </a:t>
            </a:r>
            <a:r>
              <a:rPr lang="ru-RU" sz="2000" b="1" dirty="0" err="1" smtClean="0">
                <a:solidFill>
                  <a:schemeClr val="tx2">
                    <a:lumMod val="75000"/>
                  </a:schemeClr>
                </a:solidFill>
              </a:rPr>
              <a:t>Навашинский</a:t>
            </a:r>
            <a:r>
              <a:rPr lang="ru-RU" sz="2000" b="1" dirty="0" smtClean="0">
                <a:solidFill>
                  <a:schemeClr val="tx2">
                    <a:lumMod val="75000"/>
                  </a:schemeClr>
                </a:solidFill>
              </a:rPr>
              <a:t>.</a:t>
            </a:r>
            <a:br>
              <a:rPr lang="ru-RU" sz="2000" b="1" dirty="0" smtClean="0">
                <a:solidFill>
                  <a:schemeClr val="tx2">
                    <a:lumMod val="75000"/>
                  </a:schemeClr>
                </a:solidFill>
              </a:rPr>
            </a:br>
            <a:r>
              <a:rPr lang="ru-RU" sz="2000" b="1" dirty="0" smtClean="0">
                <a:solidFill>
                  <a:schemeClr val="tx2">
                    <a:lumMod val="75000"/>
                  </a:schemeClr>
                </a:solidFill>
              </a:rPr>
              <a:t>Программа фольклорного кружка «Лучинки» знакомит дошкольников</a:t>
            </a:r>
            <a:br>
              <a:rPr lang="ru-RU" sz="2000" b="1" dirty="0" smtClean="0">
                <a:solidFill>
                  <a:schemeClr val="tx2">
                    <a:lumMod val="75000"/>
                  </a:schemeClr>
                </a:solidFill>
              </a:rPr>
            </a:br>
            <a:r>
              <a:rPr lang="ru-RU" sz="2000" b="1" dirty="0" smtClean="0">
                <a:solidFill>
                  <a:schemeClr val="tx2">
                    <a:lumMod val="75000"/>
                  </a:schemeClr>
                </a:solidFill>
              </a:rPr>
              <a:t> с русскими народными  музыкальным творчеством и воспитывает нравственно – патриотические качества детей дошкольного возраста.</a:t>
            </a:r>
            <a:br>
              <a:rPr lang="ru-RU" sz="2000" b="1" dirty="0" smtClean="0">
                <a:solidFill>
                  <a:schemeClr val="tx2">
                    <a:lumMod val="75000"/>
                  </a:schemeClr>
                </a:solidFill>
              </a:rPr>
            </a:br>
            <a:endParaRPr lang="ru-RU" sz="2000" dirty="0">
              <a:solidFill>
                <a:schemeClr val="tx2">
                  <a:lumMod val="75000"/>
                </a:schemeClr>
              </a:solidFill>
            </a:endParaRPr>
          </a:p>
        </p:txBody>
      </p:sp>
      <p:pic>
        <p:nvPicPr>
          <p:cNvPr id="6" name="Рисунок 5" descr="peSS1F-py4M.jpg"/>
          <p:cNvPicPr>
            <a:picLocks noChangeAspect="1"/>
          </p:cNvPicPr>
          <p:nvPr/>
        </p:nvPicPr>
        <p:blipFill>
          <a:blip r:embed="rId2"/>
          <a:stretch>
            <a:fillRect/>
          </a:stretch>
        </p:blipFill>
        <p:spPr>
          <a:xfrm>
            <a:off x="500034" y="2143116"/>
            <a:ext cx="2643206" cy="4498603"/>
          </a:xfrm>
          <a:prstGeom prst="rect">
            <a:avLst/>
          </a:prstGeom>
        </p:spPr>
      </p:pic>
      <p:sp>
        <p:nvSpPr>
          <p:cNvPr id="7" name="TextBox 6"/>
          <p:cNvSpPr txBox="1"/>
          <p:nvPr/>
        </p:nvSpPr>
        <p:spPr>
          <a:xfrm>
            <a:off x="3428992" y="2071678"/>
            <a:ext cx="5286412" cy="1477328"/>
          </a:xfrm>
          <a:prstGeom prst="rect">
            <a:avLst/>
          </a:prstGeom>
          <a:solidFill>
            <a:schemeClr val="bg1"/>
          </a:solidFill>
        </p:spPr>
        <p:txBody>
          <a:bodyPr wrap="square" rtlCol="0">
            <a:spAutoFit/>
          </a:bodyPr>
          <a:lstStyle/>
          <a:p>
            <a:r>
              <a:rPr lang="ru-RU" dirty="0" smtClean="0"/>
              <a:t>Руководитель кружка Маслова Елена Александровна  использует в своей работе  лично собранный, обобщенный  материал местного и Нижегородского фольклора. Создала картотеку фольклорных игр для детей дошкольного возраста.</a:t>
            </a:r>
            <a:endParaRPr lang="ru-RU" dirty="0"/>
          </a:p>
        </p:txBody>
      </p:sp>
      <p:sp>
        <p:nvSpPr>
          <p:cNvPr id="8" name="TextBox 7"/>
          <p:cNvSpPr txBox="1"/>
          <p:nvPr/>
        </p:nvSpPr>
        <p:spPr>
          <a:xfrm>
            <a:off x="3357554" y="3643314"/>
            <a:ext cx="5357850" cy="1200329"/>
          </a:xfrm>
          <a:prstGeom prst="rect">
            <a:avLst/>
          </a:prstGeom>
          <a:solidFill>
            <a:schemeClr val="accent1">
              <a:lumMod val="40000"/>
              <a:lumOff val="60000"/>
            </a:schemeClr>
          </a:solidFill>
        </p:spPr>
        <p:txBody>
          <a:bodyPr wrap="square" rtlCol="0">
            <a:spAutoFit/>
          </a:bodyPr>
          <a:lstStyle/>
          <a:p>
            <a:r>
              <a:rPr lang="ru-RU" dirty="0" smtClean="0"/>
              <a:t>Программа фольклорного кружка «Лучинки»</a:t>
            </a:r>
          </a:p>
          <a:p>
            <a:r>
              <a:rPr lang="ru-RU" dirty="0" smtClean="0"/>
              <a:t>н</a:t>
            </a:r>
            <a:r>
              <a:rPr lang="ru-RU" dirty="0" smtClean="0"/>
              <a:t>аправлена </a:t>
            </a:r>
            <a:r>
              <a:rPr lang="ru-RU" dirty="0" smtClean="0"/>
              <a:t>на передачу подрастающему поколению песенных, игровых, танцевальных и событийных традиций наших предков через игру.</a:t>
            </a:r>
            <a:endParaRPr lang="ru-RU" dirty="0"/>
          </a:p>
        </p:txBody>
      </p:sp>
      <p:sp>
        <p:nvSpPr>
          <p:cNvPr id="9" name="TextBox 8"/>
          <p:cNvSpPr txBox="1"/>
          <p:nvPr/>
        </p:nvSpPr>
        <p:spPr>
          <a:xfrm>
            <a:off x="3428992" y="5072074"/>
            <a:ext cx="5286412" cy="1200329"/>
          </a:xfrm>
          <a:prstGeom prst="rect">
            <a:avLst/>
          </a:prstGeom>
          <a:solidFill>
            <a:srgbClr val="FF0000"/>
          </a:solidFill>
        </p:spPr>
        <p:txBody>
          <a:bodyPr wrap="square" rtlCol="0">
            <a:spAutoFit/>
          </a:bodyPr>
          <a:lstStyle/>
          <a:p>
            <a:endParaRPr lang="ru-RU" dirty="0" smtClean="0"/>
          </a:p>
          <a:p>
            <a:endParaRPr lang="ru-RU" dirty="0" smtClean="0"/>
          </a:p>
          <a:p>
            <a:endParaRPr lang="ru-RU" dirty="0" smtClean="0"/>
          </a:p>
          <a:p>
            <a:endParaRPr lang="ru-RU" dirty="0"/>
          </a:p>
        </p:txBody>
      </p:sp>
      <p:pic>
        <p:nvPicPr>
          <p:cNvPr id="4" name="Содержимое 3" descr="Программа кружка.jpg"/>
          <p:cNvPicPr>
            <a:picLocks noGrp="1" noChangeAspect="1"/>
          </p:cNvPicPr>
          <p:nvPr>
            <p:ph idx="1"/>
          </p:nvPr>
        </p:nvPicPr>
        <p:blipFill>
          <a:blip r:embed="rId3" cstate="print"/>
          <a:stretch>
            <a:fillRect/>
          </a:stretch>
        </p:blipFill>
        <p:spPr>
          <a:xfrm>
            <a:off x="7143768" y="5214950"/>
            <a:ext cx="714380" cy="990185"/>
          </a:xfrm>
          <a:solidFill>
            <a:schemeClr val="bg1"/>
          </a:solidFill>
        </p:spPr>
      </p:pic>
      <p:pic>
        <p:nvPicPr>
          <p:cNvPr id="5" name="Рисунок 4" descr="план кружка.jpg"/>
          <p:cNvPicPr>
            <a:picLocks noChangeAspect="1"/>
          </p:cNvPicPr>
          <p:nvPr/>
        </p:nvPicPr>
        <p:blipFill>
          <a:blip r:embed="rId4" cstate="print"/>
          <a:stretch>
            <a:fillRect/>
          </a:stretch>
        </p:blipFill>
        <p:spPr>
          <a:xfrm>
            <a:off x="7929586" y="5214950"/>
            <a:ext cx="714380" cy="9901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a:solidFill>
            <a:schemeClr val="bg1"/>
          </a:solidFill>
        </p:spPr>
        <p:txBody>
          <a:bodyPr>
            <a:normAutofit/>
          </a:bodyPr>
          <a:lstStyle/>
          <a:p>
            <a:r>
              <a:rPr lang="ru-RU" sz="2400" b="1" dirty="0" smtClean="0">
                <a:solidFill>
                  <a:schemeClr val="accent2">
                    <a:lumMod val="75000"/>
                  </a:schemeClr>
                </a:solidFill>
              </a:rPr>
              <a:t>ЦЕЛИ И ЗАДАЧИ ПРОГРАММЫ ФОЛЬКЛОРНОГО КРУЖКА  «ЛУЧИНКИ»</a:t>
            </a:r>
            <a:endParaRPr lang="ru-RU" sz="2400" b="1" dirty="0">
              <a:solidFill>
                <a:schemeClr val="accent2">
                  <a:lumMod val="75000"/>
                </a:schemeClr>
              </a:solidFill>
            </a:endParaRPr>
          </a:p>
        </p:txBody>
      </p:sp>
      <p:sp>
        <p:nvSpPr>
          <p:cNvPr id="3" name="Содержимое 2"/>
          <p:cNvSpPr>
            <a:spLocks noGrp="1"/>
          </p:cNvSpPr>
          <p:nvPr>
            <p:ph idx="1"/>
          </p:nvPr>
        </p:nvSpPr>
        <p:spPr>
          <a:xfrm>
            <a:off x="642910" y="1428736"/>
            <a:ext cx="8229600" cy="3929090"/>
          </a:xfrm>
          <a:solidFill>
            <a:schemeClr val="bg1"/>
          </a:solidFill>
        </p:spPr>
        <p:txBody>
          <a:bodyPr>
            <a:normAutofit fontScale="55000" lnSpcReduction="20000"/>
          </a:bodyPr>
          <a:lstStyle/>
          <a:p>
            <a:pPr>
              <a:buNone/>
            </a:pPr>
            <a:endParaRPr lang="ru-RU" sz="2900" dirty="0" smtClean="0"/>
          </a:p>
          <a:p>
            <a:pPr>
              <a:buNone/>
            </a:pPr>
            <a:r>
              <a:rPr lang="ru-RU" sz="2900" dirty="0" smtClean="0"/>
              <a:t>Цель – развивать у детей интерес к русскому –народно у фольклору с помощью народных подвижных игр сохранять, возрождать и применять народные игры в воспитательно-образовательной работе с дошкольниками.</a:t>
            </a:r>
          </a:p>
          <a:p>
            <a:pPr>
              <a:buNone/>
            </a:pPr>
            <a:r>
              <a:rPr lang="ru-RU" sz="2900" dirty="0" smtClean="0"/>
              <a:t>Задачи:</a:t>
            </a:r>
            <a:br>
              <a:rPr lang="ru-RU" sz="2900" dirty="0" smtClean="0"/>
            </a:br>
            <a:r>
              <a:rPr lang="ru-RU" sz="2900" dirty="0" smtClean="0"/>
              <a:t>• познакомить детей с подвижными народными играми  народов России</a:t>
            </a:r>
            <a:br>
              <a:rPr lang="ru-RU" sz="2900" dirty="0" smtClean="0"/>
            </a:br>
            <a:r>
              <a:rPr lang="ru-RU" sz="2900" dirty="0" smtClean="0"/>
              <a:t>• приобщать детей к народной культуре, воспитывать любовь к родному краю</a:t>
            </a:r>
            <a:br>
              <a:rPr lang="ru-RU" sz="2900" dirty="0" smtClean="0"/>
            </a:br>
            <a:r>
              <a:rPr lang="ru-RU" sz="2900" dirty="0" smtClean="0"/>
              <a:t>• формировать интерес и потребность использовать народные подвижные игры в самостоятельной игровой деятельности</a:t>
            </a:r>
            <a:br>
              <a:rPr lang="ru-RU" sz="2900" dirty="0" smtClean="0"/>
            </a:br>
            <a:r>
              <a:rPr lang="ru-RU" sz="2900" dirty="0" smtClean="0"/>
              <a:t>• развивать у воспитанников ловкость, координацию, быстроту движений посредством народных подвижных игр</a:t>
            </a:r>
            <a:br>
              <a:rPr lang="ru-RU" sz="2900" dirty="0" smtClean="0"/>
            </a:br>
            <a:r>
              <a:rPr lang="ru-RU" sz="2900" dirty="0" smtClean="0"/>
              <a:t>• использовать в ходе игр разные виды фольклора для познавательного и нравственного развития детей</a:t>
            </a:r>
            <a:br>
              <a:rPr lang="ru-RU" sz="2900" dirty="0" smtClean="0"/>
            </a:br>
            <a:r>
              <a:rPr lang="ru-RU" sz="2900" dirty="0" smtClean="0"/>
              <a:t>• учить детей действовать согласно правилам, воспитывать самостоятельность в принятии решений</a:t>
            </a:r>
            <a:br>
              <a:rPr lang="ru-RU" sz="2900" dirty="0" smtClean="0"/>
            </a:br>
            <a:r>
              <a:rPr lang="ru-RU" sz="2900" dirty="0" smtClean="0"/>
              <a:t>• формировать дружеские взаимоотношения в детском коллективе</a:t>
            </a:r>
            <a:br>
              <a:rPr lang="ru-RU" sz="2900" dirty="0" smtClean="0"/>
            </a:br>
            <a:r>
              <a:rPr lang="ru-RU" sz="2900" dirty="0" smtClean="0"/>
              <a:t>• расширять кругозор дошкольников</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857232"/>
            <a:ext cx="5072098" cy="2143140"/>
          </a:xfrm>
          <a:solidFill>
            <a:schemeClr val="bg1"/>
          </a:solidFill>
        </p:spPr>
        <p:txBody>
          <a:bodyPr>
            <a:noAutofit/>
          </a:bodyPr>
          <a:lstStyle/>
          <a:p>
            <a:r>
              <a:rPr lang="ru-RU" sz="1800" b="1" i="1" dirty="0" smtClean="0">
                <a:solidFill>
                  <a:schemeClr val="accent2">
                    <a:lumMod val="75000"/>
                  </a:schemeClr>
                </a:solidFill>
              </a:rPr>
              <a:t>В основе программы лежит фольклор.</a:t>
            </a:r>
            <a:br>
              <a:rPr lang="ru-RU" sz="1800" b="1" i="1" dirty="0" smtClean="0">
                <a:solidFill>
                  <a:schemeClr val="accent2">
                    <a:lumMod val="75000"/>
                  </a:schemeClr>
                </a:solidFill>
              </a:rPr>
            </a:br>
            <a:r>
              <a:rPr lang="ru-RU" sz="1800" b="1" i="1" dirty="0" smtClean="0">
                <a:solidFill>
                  <a:schemeClr val="accent2">
                    <a:lumMod val="75000"/>
                  </a:schemeClr>
                </a:solidFill>
              </a:rPr>
              <a:t>Фольклор  - это древнейшее искусство, наиболее полно вобравшее в себя культурные коды, собравшие в себе нравственные, духовные, социальные, художественные и иные общечеловеческие и национальные начала.</a:t>
            </a:r>
            <a:endParaRPr lang="ru-RU" sz="1800" dirty="0">
              <a:solidFill>
                <a:schemeClr val="accent2">
                  <a:lumMod val="75000"/>
                </a:schemeClr>
              </a:solidFill>
            </a:endParaRPr>
          </a:p>
        </p:txBody>
      </p:sp>
      <p:sp>
        <p:nvSpPr>
          <p:cNvPr id="3" name="Подзаголовок 2"/>
          <p:cNvSpPr>
            <a:spLocks noGrp="1"/>
          </p:cNvSpPr>
          <p:nvPr>
            <p:ph type="subTitle" idx="1"/>
          </p:nvPr>
        </p:nvSpPr>
        <p:spPr>
          <a:xfrm>
            <a:off x="642910" y="3357562"/>
            <a:ext cx="8001056" cy="3214710"/>
          </a:xfrm>
          <a:solidFill>
            <a:schemeClr val="bg1"/>
          </a:solidFill>
        </p:spPr>
        <p:txBody>
          <a:bodyPr anchor="ctr">
            <a:normAutofit fontScale="85000" lnSpcReduction="10000"/>
          </a:bodyPr>
          <a:lstStyle/>
          <a:p>
            <a:r>
              <a:rPr lang="ru-RU" sz="1900" dirty="0" smtClean="0">
                <a:solidFill>
                  <a:schemeClr val="tx1"/>
                </a:solidFill>
              </a:rPr>
              <a:t> </a:t>
            </a:r>
          </a:p>
          <a:p>
            <a:pPr algn="just"/>
            <a:r>
              <a:rPr lang="ru-RU" sz="1900" dirty="0" smtClean="0">
                <a:solidFill>
                  <a:schemeClr val="tx1"/>
                </a:solidFill>
              </a:rPr>
              <a:t>Данное сотрудничество решает задачи патриотического воспитания, приобщает детей к истории и культуре своего народа. </a:t>
            </a:r>
          </a:p>
          <a:p>
            <a:pPr algn="just"/>
            <a:r>
              <a:rPr lang="ru-RU" sz="1900" dirty="0" smtClean="0">
                <a:solidFill>
                  <a:schemeClr val="tx1"/>
                </a:solidFill>
              </a:rPr>
              <a:t>Народное искусство соединяет в себе слово, музыку и движение. В соединении этих трех компонентов образуется гармоничный синтез, достигающий большой силы эмоционального воздействия. Что позволяет комплексно подойти к проблеме социально-нравственного воспитания дошкольников, решать коммуникативные и речевые проблемы. А так же, фольклор – одно из действенных методов воспитания, содержащие  в себе огромные дидактические возможности.</a:t>
            </a:r>
          </a:p>
          <a:p>
            <a:pPr algn="just"/>
            <a:r>
              <a:rPr lang="ru-RU" sz="1900" dirty="0" smtClean="0">
                <a:solidFill>
                  <a:schemeClr val="tx1"/>
                </a:solidFill>
              </a:rPr>
              <a:t>Познавая, творчество прошлых поколений, дети не только изучают его, но и реализуют полученные знания в повседневной жизни.</a:t>
            </a:r>
          </a:p>
          <a:p>
            <a:pPr algn="just"/>
            <a:r>
              <a:rPr lang="ru-RU" sz="1900" dirty="0" smtClean="0">
                <a:solidFill>
                  <a:schemeClr val="tx1"/>
                </a:solidFill>
              </a:rPr>
              <a:t>Фольклорные произведения учат детей пониманию добра и зла, противостоять плохому, активно защищать слабых. Проявлять заботу и великодушие к природе и близким. </a:t>
            </a:r>
          </a:p>
          <a:p>
            <a:endParaRPr lang="ru-RU" dirty="0"/>
          </a:p>
        </p:txBody>
      </p:sp>
      <p:pic>
        <p:nvPicPr>
          <p:cNvPr id="5" name="Рисунок 4" descr="maxresdefault.jpg"/>
          <p:cNvPicPr>
            <a:picLocks noChangeAspect="1"/>
          </p:cNvPicPr>
          <p:nvPr/>
        </p:nvPicPr>
        <p:blipFill>
          <a:blip r:embed="rId2" cstate="email"/>
          <a:stretch>
            <a:fillRect/>
          </a:stretch>
        </p:blipFill>
        <p:spPr>
          <a:xfrm>
            <a:off x="5857884" y="785794"/>
            <a:ext cx="2786082"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normAutofit/>
          </a:bodyPr>
          <a:lstStyle/>
          <a:p>
            <a:r>
              <a:rPr lang="ru-RU" sz="2400" b="1" dirty="0" smtClean="0">
                <a:solidFill>
                  <a:schemeClr val="accent2">
                    <a:lumMod val="75000"/>
                  </a:schemeClr>
                </a:solidFill>
              </a:rPr>
              <a:t>Для лучшей реализации данной работы </a:t>
            </a:r>
            <a:br>
              <a:rPr lang="ru-RU" sz="2400" b="1" dirty="0" smtClean="0">
                <a:solidFill>
                  <a:schemeClr val="accent2">
                    <a:lumMod val="75000"/>
                  </a:schemeClr>
                </a:solidFill>
              </a:rPr>
            </a:br>
            <a:r>
              <a:rPr lang="ru-RU" sz="2400" b="1" dirty="0" smtClean="0">
                <a:solidFill>
                  <a:schemeClr val="accent2">
                    <a:lumMod val="75000"/>
                  </a:schemeClr>
                </a:solidFill>
              </a:rPr>
              <a:t>обновили материально-техническое обеспечение</a:t>
            </a:r>
            <a:endParaRPr lang="ru-RU" sz="2400" b="1" dirty="0">
              <a:solidFill>
                <a:schemeClr val="accent2">
                  <a:lumMod val="75000"/>
                </a:schemeClr>
              </a:solidFill>
            </a:endParaRPr>
          </a:p>
        </p:txBody>
      </p:sp>
      <p:sp>
        <p:nvSpPr>
          <p:cNvPr id="3" name="Содержимое 2"/>
          <p:cNvSpPr>
            <a:spLocks noGrp="1"/>
          </p:cNvSpPr>
          <p:nvPr>
            <p:ph idx="1"/>
          </p:nvPr>
        </p:nvSpPr>
        <p:spPr>
          <a:xfrm>
            <a:off x="571472" y="1714488"/>
            <a:ext cx="2714644" cy="4857784"/>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ru-RU" sz="1800" dirty="0" smtClean="0"/>
              <a:t>Ноутбук</a:t>
            </a:r>
          </a:p>
          <a:p>
            <a:r>
              <a:rPr lang="ru-RU" sz="1800" dirty="0" smtClean="0"/>
              <a:t>Проектор</a:t>
            </a:r>
          </a:p>
          <a:p>
            <a:r>
              <a:rPr lang="ru-RU" sz="1800" dirty="0" smtClean="0"/>
              <a:t> Музыкальный центр</a:t>
            </a:r>
          </a:p>
          <a:p>
            <a:r>
              <a:rPr lang="ru-RU" sz="1800" dirty="0" smtClean="0"/>
              <a:t>Аудиоколонка    </a:t>
            </a:r>
          </a:p>
          <a:p>
            <a:r>
              <a:rPr lang="ru-RU" sz="1800" dirty="0" smtClean="0"/>
              <a:t>Фотоаппарат с функцией видеосъемки</a:t>
            </a:r>
          </a:p>
          <a:p>
            <a:r>
              <a:rPr lang="ru-RU" sz="1800" dirty="0" smtClean="0"/>
              <a:t>Атрибуты к играм</a:t>
            </a:r>
          </a:p>
          <a:p>
            <a:r>
              <a:rPr lang="ru-RU" sz="1800" dirty="0" smtClean="0"/>
              <a:t>Бубен, колокольчики и другие шумовые народные инструменты</a:t>
            </a:r>
          </a:p>
          <a:p>
            <a:r>
              <a:rPr lang="ru-RU" sz="1800" dirty="0" smtClean="0"/>
              <a:t>Картотека фольклорных  подвижных игр</a:t>
            </a:r>
          </a:p>
          <a:p>
            <a:r>
              <a:rPr lang="ru-RU" sz="1800" dirty="0" smtClean="0"/>
              <a:t>Картотека музыкальных русско-народных произведений </a:t>
            </a:r>
          </a:p>
          <a:p>
            <a:endParaRPr lang="ru-RU" dirty="0"/>
          </a:p>
        </p:txBody>
      </p:sp>
      <p:pic>
        <p:nvPicPr>
          <p:cNvPr id="6" name="Рисунок 5" descr="Мастерская Сереброва MS-K2-KT-06.jpg"/>
          <p:cNvPicPr>
            <a:picLocks noChangeAspect="1"/>
          </p:cNvPicPr>
          <p:nvPr/>
        </p:nvPicPr>
        <p:blipFill>
          <a:blip r:embed="rId2" cstate="email"/>
          <a:stretch>
            <a:fillRect/>
          </a:stretch>
        </p:blipFill>
        <p:spPr>
          <a:xfrm>
            <a:off x="4643438" y="2643182"/>
            <a:ext cx="4201162" cy="3949093"/>
          </a:xfrm>
          <a:prstGeom prst="rect">
            <a:avLst/>
          </a:prstGeom>
        </p:spPr>
      </p:pic>
      <p:pic>
        <p:nvPicPr>
          <p:cNvPr id="4" name="Рисунок 3" descr="d5eb23002f83ce79119293c8a920d637-800x.jpg"/>
          <p:cNvPicPr>
            <a:picLocks noChangeAspect="1"/>
          </p:cNvPicPr>
          <p:nvPr/>
        </p:nvPicPr>
        <p:blipFill>
          <a:blip r:embed="rId3" cstate="email"/>
          <a:stretch>
            <a:fillRect/>
          </a:stretch>
        </p:blipFill>
        <p:spPr>
          <a:xfrm>
            <a:off x="3857620" y="1714488"/>
            <a:ext cx="1620577" cy="1481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normAutofit/>
          </a:bodyPr>
          <a:lstStyle/>
          <a:p>
            <a:r>
              <a:rPr lang="ru-RU" sz="2400" b="1" i="1" dirty="0" smtClean="0">
                <a:solidFill>
                  <a:schemeClr val="accent2">
                    <a:lumMod val="75000"/>
                  </a:schemeClr>
                </a:solidFill>
              </a:rPr>
              <a:t>Побуждать играть детей в русские народные  игры помогут яркие атрибуты</a:t>
            </a:r>
            <a:endParaRPr lang="ru-RU" sz="2400" b="1" i="1" dirty="0">
              <a:solidFill>
                <a:schemeClr val="accent2">
                  <a:lumMod val="75000"/>
                </a:schemeClr>
              </a:solidFill>
            </a:endParaRPr>
          </a:p>
        </p:txBody>
      </p:sp>
      <p:pic>
        <p:nvPicPr>
          <p:cNvPr id="4" name="Содержимое 3" descr="2Ff0YR3wYOA.jpg"/>
          <p:cNvPicPr>
            <a:picLocks noGrp="1" noChangeAspect="1"/>
          </p:cNvPicPr>
          <p:nvPr>
            <p:ph idx="1"/>
          </p:nvPr>
        </p:nvPicPr>
        <p:blipFill>
          <a:blip r:embed="rId2" cstate="email"/>
          <a:stretch>
            <a:fillRect/>
          </a:stretch>
        </p:blipFill>
        <p:spPr>
          <a:xfrm rot="5400000">
            <a:off x="1393011" y="750076"/>
            <a:ext cx="2214574" cy="3714776"/>
          </a:xfrm>
        </p:spPr>
      </p:pic>
      <p:pic>
        <p:nvPicPr>
          <p:cNvPr id="5" name="Рисунок 4" descr="QYFIrQSmwwI.jpg"/>
          <p:cNvPicPr>
            <a:picLocks noChangeAspect="1"/>
          </p:cNvPicPr>
          <p:nvPr/>
        </p:nvPicPr>
        <p:blipFill>
          <a:blip r:embed="rId3" cstate="email"/>
          <a:stretch>
            <a:fillRect/>
          </a:stretch>
        </p:blipFill>
        <p:spPr>
          <a:xfrm rot="5400000">
            <a:off x="1091860" y="3480116"/>
            <a:ext cx="2745441" cy="3500465"/>
          </a:xfrm>
          <a:prstGeom prst="rect">
            <a:avLst/>
          </a:prstGeom>
        </p:spPr>
      </p:pic>
      <p:pic>
        <p:nvPicPr>
          <p:cNvPr id="6" name="Рисунок 5" descr="svNdEkUqdh0.jpg"/>
          <p:cNvPicPr>
            <a:picLocks noChangeAspect="1"/>
          </p:cNvPicPr>
          <p:nvPr/>
        </p:nvPicPr>
        <p:blipFill>
          <a:blip r:embed="rId4" cstate="print"/>
          <a:srcRect l="8593" t="2083" r="14062" b="2083"/>
          <a:stretch>
            <a:fillRect/>
          </a:stretch>
        </p:blipFill>
        <p:spPr>
          <a:xfrm>
            <a:off x="4929190" y="1500174"/>
            <a:ext cx="3714776" cy="2428892"/>
          </a:xfrm>
          <a:prstGeom prst="rect">
            <a:avLst/>
          </a:prstGeom>
        </p:spPr>
      </p:pic>
      <p:pic>
        <p:nvPicPr>
          <p:cNvPr id="7" name="Рисунок 6" descr="668adb1eca1ac372b6cc497c2azd--aksessuary-platok-h-visk-russkaya-traditsiya-pavloposadskij-u.jpg"/>
          <p:cNvPicPr>
            <a:picLocks noChangeAspect="1"/>
          </p:cNvPicPr>
          <p:nvPr/>
        </p:nvPicPr>
        <p:blipFill>
          <a:blip r:embed="rId5" cstate="print"/>
          <a:stretch>
            <a:fillRect/>
          </a:stretch>
        </p:blipFill>
        <p:spPr>
          <a:xfrm>
            <a:off x="4500562" y="4071942"/>
            <a:ext cx="2643206" cy="2529281"/>
          </a:xfrm>
          <a:prstGeom prst="rect">
            <a:avLst/>
          </a:prstGeom>
        </p:spPr>
      </p:pic>
      <p:pic>
        <p:nvPicPr>
          <p:cNvPr id="8" name="Рисунок 7" descr="5da5c2b947d7a267c708664585q6--russkij-stil-kokoshnik-hohloma.jpg"/>
          <p:cNvPicPr>
            <a:picLocks noChangeAspect="1"/>
          </p:cNvPicPr>
          <p:nvPr/>
        </p:nvPicPr>
        <p:blipFill>
          <a:blip r:embed="rId6"/>
          <a:stretch>
            <a:fillRect/>
          </a:stretch>
        </p:blipFill>
        <p:spPr>
          <a:xfrm>
            <a:off x="7215206" y="4071942"/>
            <a:ext cx="1785950" cy="23812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a:solidFill>
            <a:schemeClr val="lt1"/>
          </a:solidFill>
        </p:spPr>
        <p:txBody>
          <a:bodyPr>
            <a:normAutofit fontScale="90000"/>
          </a:bodyPr>
          <a:lstStyle/>
          <a:p>
            <a:r>
              <a:rPr lang="ru-RU" sz="2700" b="1" i="1" dirty="0" smtClean="0">
                <a:solidFill>
                  <a:schemeClr val="accent2">
                    <a:lumMod val="75000"/>
                  </a:schemeClr>
                </a:solidFill>
              </a:rPr>
              <a:t/>
            </a:r>
            <a:br>
              <a:rPr lang="ru-RU" sz="2700" b="1" i="1" dirty="0" smtClean="0">
                <a:solidFill>
                  <a:schemeClr val="accent2">
                    <a:lumMod val="75000"/>
                  </a:schemeClr>
                </a:solidFill>
              </a:rPr>
            </a:br>
            <a:r>
              <a:rPr lang="ru-RU" sz="2700" b="1" i="1" dirty="0" smtClean="0">
                <a:solidFill>
                  <a:schemeClr val="accent2">
                    <a:lumMod val="75000"/>
                  </a:schemeClr>
                </a:solidFill>
              </a:rPr>
              <a:t/>
            </a:r>
            <a:br>
              <a:rPr lang="ru-RU" sz="2700" b="1" i="1" dirty="0" smtClean="0">
                <a:solidFill>
                  <a:schemeClr val="accent2">
                    <a:lumMod val="75000"/>
                  </a:schemeClr>
                </a:solidFill>
              </a:rPr>
            </a:br>
            <a:r>
              <a:rPr lang="ru-RU" sz="2700" b="1" i="1" dirty="0" smtClean="0">
                <a:solidFill>
                  <a:schemeClr val="accent2">
                    <a:lumMod val="75000"/>
                  </a:schemeClr>
                </a:solidFill>
              </a:rPr>
              <a:t>Включение детей в новую фольклорную подвижную  игру влечет за собой усвоение новых слов, </a:t>
            </a:r>
            <a:r>
              <a:rPr lang="ru-RU" sz="2700" b="1" i="1" dirty="0" err="1" smtClean="0">
                <a:solidFill>
                  <a:schemeClr val="accent2">
                    <a:lumMod val="75000"/>
                  </a:schemeClr>
                </a:solidFill>
              </a:rPr>
              <a:t>закличек</a:t>
            </a:r>
            <a:r>
              <a:rPr lang="ru-RU" sz="2700" b="1" i="1" dirty="0" smtClean="0">
                <a:solidFill>
                  <a:schemeClr val="accent2">
                    <a:lumMod val="75000"/>
                  </a:schemeClr>
                </a:solidFill>
              </a:rPr>
              <a:t>, движений</a:t>
            </a:r>
            <a:r>
              <a:rPr lang="ru-RU" dirty="0" smtClean="0"/>
              <a:t/>
            </a:r>
            <a:br>
              <a:rPr lang="ru-RU" dirty="0" smtClean="0"/>
            </a:br>
            <a:endParaRPr lang="ru-RU" dirty="0"/>
          </a:p>
        </p:txBody>
      </p:sp>
      <p:sp>
        <p:nvSpPr>
          <p:cNvPr id="3" name="Содержимое 2"/>
          <p:cNvSpPr>
            <a:spLocks noGrp="1"/>
          </p:cNvSpPr>
          <p:nvPr>
            <p:ph idx="1"/>
          </p:nvPr>
        </p:nvSpPr>
        <p:spPr>
          <a:xfrm>
            <a:off x="428596" y="1285860"/>
            <a:ext cx="8215370" cy="4071966"/>
          </a:xfrm>
          <a:solidFill>
            <a:schemeClr val="lt1"/>
          </a:solidFill>
        </p:spPr>
        <p:txBody>
          <a:bodyPr>
            <a:normAutofit fontScale="55000" lnSpcReduction="20000"/>
          </a:bodyPr>
          <a:lstStyle/>
          <a:p>
            <a:pPr>
              <a:buNone/>
            </a:pPr>
            <a:r>
              <a:rPr lang="ru-RU" dirty="0" smtClean="0"/>
              <a:t>    Например:</a:t>
            </a:r>
          </a:p>
          <a:p>
            <a:r>
              <a:rPr lang="ru-RU" i="1" dirty="0" smtClean="0"/>
              <a:t>Игра " Ельник да </a:t>
            </a:r>
            <a:r>
              <a:rPr lang="ru-RU" i="1" dirty="0" err="1" smtClean="0"/>
              <a:t>березник</a:t>
            </a:r>
            <a:r>
              <a:rPr lang="ru-RU" i="1" dirty="0" smtClean="0"/>
              <a:t>" музыка и слова народные.</a:t>
            </a:r>
            <a:endParaRPr lang="ru-RU" dirty="0" smtClean="0"/>
          </a:p>
          <a:p>
            <a:r>
              <a:rPr lang="ru-RU" i="1" dirty="0" smtClean="0"/>
              <a:t>Дети образуют хоровод. Идут по кругу, исполняя первый куплет. Под пение второго куплета в круг входит девочка с яркой лентой на плечах и незаметно роняет ленту под ноги мальчику. Под пение третьего куплета выбранный мальчик, поднимает ленту и надевает ленту, потерявшей её девочке, кланяясь ей. Хоровод повторяется, в круг с лентой выходит уже другая девочка. Дети учатся кланяться, быть благодарными.</a:t>
            </a:r>
            <a:endParaRPr lang="ru-RU" dirty="0" smtClean="0"/>
          </a:p>
          <a:p>
            <a:pPr>
              <a:buNone/>
            </a:pPr>
            <a:r>
              <a:rPr lang="ru-RU" dirty="0" smtClean="0"/>
              <a:t>Вот еще </a:t>
            </a:r>
            <a:r>
              <a:rPr lang="ru-RU" dirty="0" err="1" smtClean="0"/>
              <a:t>закличка</a:t>
            </a:r>
            <a:r>
              <a:rPr lang="ru-RU" dirty="0" smtClean="0"/>
              <a:t> из русско-народной игры «Заря – заряница Красная девица» В русском языке все красное означает – красивое.</a:t>
            </a:r>
          </a:p>
          <a:p>
            <a:pPr>
              <a:buNone/>
            </a:pPr>
            <a:r>
              <a:rPr lang="ru-RU" dirty="0" smtClean="0"/>
              <a:t>«Салки»  это слово сразу несет и нравственное понятие , как действовать: не толкнуть, не стукнуть или ударить, а лишь коснуться. А как красиво звучит !</a:t>
            </a:r>
          </a:p>
          <a:p>
            <a:pPr>
              <a:buNone/>
            </a:pPr>
            <a:r>
              <a:rPr lang="ru-RU" dirty="0" smtClean="0"/>
              <a:t>В </a:t>
            </a:r>
            <a:r>
              <a:rPr lang="ru-RU" dirty="0" err="1" smtClean="0"/>
              <a:t>закличке</a:t>
            </a:r>
            <a:r>
              <a:rPr lang="ru-RU" dirty="0" smtClean="0"/>
              <a:t>: «Собирайся, народ! Кто со мной играть идет!» слышим  русское обращение «НАРОД».  Такое радостное, объединяющее русский РОД!</a:t>
            </a:r>
          </a:p>
          <a:p>
            <a:pPr>
              <a:buNone/>
            </a:pPr>
            <a:endParaRPr lang="ru-RU" dirty="0" smtClean="0"/>
          </a:p>
          <a:p>
            <a:pPr>
              <a:buNone/>
            </a:pPr>
            <a:endParaRPr lang="ru-RU" dirty="0" smtClean="0"/>
          </a:p>
          <a:p>
            <a:pPr>
              <a:buNone/>
            </a:pPr>
            <a:endParaRPr lang="ru-RU" dirty="0" smtClean="0"/>
          </a:p>
          <a:p>
            <a:pPr>
              <a:buNone/>
            </a:pPr>
            <a:endParaRPr lang="ru-RU" dirty="0" smtClean="0"/>
          </a:p>
        </p:txBody>
      </p:sp>
      <p:pic>
        <p:nvPicPr>
          <p:cNvPr id="4" name="Рисунок 3" descr="5c6d13388b141757fe1ea5c5.jpg"/>
          <p:cNvPicPr>
            <a:picLocks noChangeAspect="1"/>
          </p:cNvPicPr>
          <p:nvPr/>
        </p:nvPicPr>
        <p:blipFill>
          <a:blip r:embed="rId2"/>
          <a:stretch>
            <a:fillRect/>
          </a:stretch>
        </p:blipFill>
        <p:spPr>
          <a:xfrm>
            <a:off x="2357423" y="4929198"/>
            <a:ext cx="4645364" cy="17362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680</Words>
  <PresentationFormat>Экран (4:3)</PresentationFormat>
  <Paragraphs>111</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Структурное подразделение  МБДОУ детского сада комбинированного вида №8 «Ласточка» –  Детский сад «Алёнка»</vt:lpstr>
      <vt:lpstr>Слайд 2</vt:lpstr>
      <vt:lpstr>Педагогическая идея: «Возрождение нравственно-патриотических ценностей через приобщение детей к русско-народной фольклорной игре»</vt:lpstr>
      <vt:lpstr> Работая над программой «Лучинки» мы тесно сотрудничаем  с  дворцом культуры г.о. Навашинский. Программа фольклорного кружка «Лучинки» знакомит дошкольников  с русскими народными  музыкальным творчеством и воспитывает нравственно – патриотические качества детей дошкольного возраста. </vt:lpstr>
      <vt:lpstr>ЦЕЛИ И ЗАДАЧИ ПРОГРАММЫ ФОЛЬКЛОРНОГО КРУЖКА  «ЛУЧИНКИ»</vt:lpstr>
      <vt:lpstr>В основе программы лежит фольклор. Фольклор  - это древнейшее искусство, наиболее полно вобравшее в себя культурные коды, собравшие в себе нравственные, духовные, социальные, художественные и иные общечеловеческие и национальные начала.</vt:lpstr>
      <vt:lpstr>Для лучшей реализации данной работы  обновили материально-техническое обеспечение</vt:lpstr>
      <vt:lpstr>Побуждать играть детей в русские народные  игры помогут яркие атрибуты</vt:lpstr>
      <vt:lpstr>  Включение детей в новую фольклорную подвижную  игру влечет за собой усвоение новых слов, закличек, движений </vt:lpstr>
      <vt:lpstr>                   Танцевальные движения  отличаются своим многообразием, которые оттачивались годами и  передавались из поколения в поколение. Танцевальные  Движения  передают народный образ жизни, связанный с  бытом русских людей. Довольно часто в танцах применяются различные приседания, притопы и хлопки. Очень активна работа ног. Большое значение придается движению рук. «Здравствуй», «Поклон вам»   Движения народного танца, отдельно делятся, на мужские и женские элементы. Мужские движения сильно отличаются, от женских движений. У мужчин в танце выражается сила, мощь, удаль, широта души, юмор.  Женский танец отличается плавностью, величавостью, лёгким кокетством.    В движениях исполняемой роли дети  идентифицируют себя к мужской или женской принадлежности (гендерное  воспитание основанное на  русских ценностях)  Русские танцы являются неотъемлемой частью русской национальной культуры. Хоровод Барыня Русская пляска Трепак Камаринская Метелица Казачок Березка                  </vt:lpstr>
      <vt:lpstr> Славятся русские богатыри удалью! В игре «Силушкой померимся» игроки (только мальчики)в паре меряются силой. Воспитываются эмоционально- волевые качества и при этом  уважение к сопернику.   «Перетягивание каната» На площадке проводится черта. Играющие делятся на две команды и встают по обе стороны черты, держа в руках канат. По сигналу водящего «Раз, два, три- начни!» каждая команда старается перетянуть соперника на свою сторону. Чья команда сумеет это сделать, та считается победительницей. Правила игры. Начинать перетягивание каната можно только по сигналу.  Команда, перешагнувшая черту, считается побежденной.  Игра воспитывает командный дух,  повышает устойчивость, ответственность друг за  друга, совершенствует чувства дружбы и взаимопомощи.  </vt:lpstr>
      <vt:lpstr>      Много  на Руси  печальных,  песен, передающих  боль душевную, но  они не призывали, не настраивали «опускать руки», «вешать голову», « сдаваться», а взывали дух русский  подняться     «с колен», объединиться  народу и  действовать. Сходна по духу   игра  «Кандалы»  В этой игре дети также знакомятся с новым словом «кандалы». Это железные цепи. Дети запоминают закличку: «Кандалы - раскандалы, раскуйте нас».  Просят о помощи. Учатся быть дружными. Закличка помогает поддержать коллективный дух, а поведение в игре учит детей действовать по правилам, не травмировать друг друга .   </vt:lpstr>
      <vt:lpstr> </vt:lpstr>
      <vt:lpstr>«Радость труда – могучая воспитательная сила.  В годы детства каждый ребенок должен пережить это благородное чувство». В. А. Сухомлинский.   «Вейся,вейся,капуста»   Хороводная игра помогает детям узнать, что капуста на  Руси это одн из основных овощей русской кухни. А труд и человек труда всегда уважаем и почитаем на Руси.    </vt:lpstr>
      <vt:lpstr>    «Салки» По жребию или по считалке выбирают одного водящего - «салку». Условно устанавливаются границы площади игры. Все разбегаются в пределах этой площади. Водящий объявляет: «Я - салка!» - и начинает ловить играющих в установленных пределах площадки. Кого догонит и осалит (дотронется), тот становится «салкой» и объявляет, подняв руку вверх: «Я - салка!» Он начинает ловить играющих, а бывший «салка» убегает со всеми. Игра не имеет определенного конца.      </vt:lpstr>
      <vt:lpstr> Узнали с детьми о таком прекрасном обычае и затеяли  игру в «Каравай»   Если дети не знают, чем заняться, научите их играть в «каравай». Сначала надо объяснить малышам, что каравай —это большой круглый хлеб.   На середину круга пусть выйдет один из малышей.  После этого все идут справа налево и поют песенку:      Как Алёше на рожденье Испекли мы каравай!  Вот такой вышины!...  (Алёша станет думать: кого ему выбрать? Пока он раздумы­вает, хоровод ходит, не останавливаясь, и повторяет свою пе­сенку)                  Каравай, Каравай…                                   (Кого Алёша выберет, тот пусть выходит на середину круга, и можно начать игру снова.) Тут и пословицы и поговорки пригодились: «Что есть в печи, все на стол мечи» «Не красна изба углами, а красна пирогами!»   </vt:lpstr>
      <vt:lpstr> Задачи: способствовать обучению в игровой манере ходьбе, внимательности, игре в коллективе. Описание: Дети становятся парами, взявшись за руки, чтобы получился «домик». Пары детей становятся друг за другом, постепенно передвигаясь вперед. Формируется что-то вроде «ручейка», который постоянно течет. Один человек заходит в начало этого ручейка, проходит под поднятыми руками игроков и выхватывает из основной массы одного из игроков за руку, уводя его с собой в конец ручейка. На освободившееся место встает следующая пара игроков, а освободившийся игрок идет в начало ручейка и проделывает то же самое – идет под руками игроков, выхватывая из ручейка понравившегося человека за руку и уводя его в самый конец ручейка.    </vt:lpstr>
      <vt:lpstr> Заключение Тесное сотрудничество со специалистами, работниками библиотеки, музея, руководителями  кружков, преподавателями  школы искусств (носителями культуры, классического русского языка и  искусства) более эффективно формируют культуру  дошкольников и их патриотические качества.</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который знакомит дошкольников с русско-народными подвижными играми и приобщает к здоровому образу жизни </dc:title>
  <dc:creator>111</dc:creator>
  <cp:lastModifiedBy>111</cp:lastModifiedBy>
  <cp:revision>99</cp:revision>
  <dcterms:created xsi:type="dcterms:W3CDTF">2022-08-08T10:52:58Z</dcterms:created>
  <dcterms:modified xsi:type="dcterms:W3CDTF">2023-01-16T07:59:06Z</dcterms:modified>
</cp:coreProperties>
</file>