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3" r:id="rId4"/>
    <p:sldId id="315" r:id="rId5"/>
    <p:sldId id="316" r:id="rId6"/>
    <p:sldId id="317" r:id="rId7"/>
    <p:sldId id="321" r:id="rId8"/>
    <p:sldId id="320" r:id="rId9"/>
    <p:sldId id="314" r:id="rId10"/>
    <p:sldId id="284" r:id="rId11"/>
    <p:sldId id="285" r:id="rId12"/>
    <p:sldId id="286" r:id="rId13"/>
    <p:sldId id="287" r:id="rId14"/>
    <p:sldId id="288" r:id="rId15"/>
    <p:sldId id="322" r:id="rId16"/>
    <p:sldId id="289" r:id="rId17"/>
    <p:sldId id="290" r:id="rId18"/>
    <p:sldId id="291" r:id="rId19"/>
    <p:sldId id="292" r:id="rId20"/>
    <p:sldId id="323" r:id="rId21"/>
    <p:sldId id="293" r:id="rId22"/>
    <p:sldId id="294" r:id="rId23"/>
    <p:sldId id="295" r:id="rId24"/>
    <p:sldId id="296" r:id="rId25"/>
    <p:sldId id="297" r:id="rId26"/>
    <p:sldId id="299" r:id="rId27"/>
    <p:sldId id="300" r:id="rId28"/>
    <p:sldId id="324" r:id="rId29"/>
    <p:sldId id="301" r:id="rId30"/>
    <p:sldId id="302" r:id="rId31"/>
    <p:sldId id="303" r:id="rId32"/>
    <p:sldId id="304" r:id="rId33"/>
    <p:sldId id="305" r:id="rId34"/>
    <p:sldId id="306" r:id="rId35"/>
    <p:sldId id="326" r:id="rId36"/>
    <p:sldId id="325" r:id="rId37"/>
    <p:sldId id="307" r:id="rId38"/>
    <p:sldId id="308" r:id="rId39"/>
    <p:sldId id="309" r:id="rId40"/>
    <p:sldId id="310" r:id="rId41"/>
    <p:sldId id="311" r:id="rId42"/>
    <p:sldId id="312" r:id="rId43"/>
    <p:sldId id="327" r:id="rId44"/>
    <p:sldId id="313" r:id="rId45"/>
    <p:sldId id="319" r:id="rId46"/>
    <p:sldId id="318" r:id="rId47"/>
    <p:sldId id="32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73099AB-A0B6-471B-9FD1-55507DD1D5D4}">
          <p14:sldIdLst>
            <p14:sldId id="256"/>
            <p14:sldId id="258"/>
            <p14:sldId id="283"/>
            <p14:sldId id="315"/>
            <p14:sldId id="316"/>
            <p14:sldId id="317"/>
            <p14:sldId id="321"/>
            <p14:sldId id="320"/>
            <p14:sldId id="314"/>
            <p14:sldId id="284"/>
            <p14:sldId id="285"/>
            <p14:sldId id="286"/>
            <p14:sldId id="287"/>
            <p14:sldId id="288"/>
            <p14:sldId id="322"/>
            <p14:sldId id="289"/>
            <p14:sldId id="290"/>
            <p14:sldId id="291"/>
            <p14:sldId id="292"/>
            <p14:sldId id="323"/>
            <p14:sldId id="293"/>
            <p14:sldId id="294"/>
            <p14:sldId id="295"/>
            <p14:sldId id="296"/>
            <p14:sldId id="297"/>
            <p14:sldId id="299"/>
            <p14:sldId id="300"/>
            <p14:sldId id="324"/>
            <p14:sldId id="301"/>
            <p14:sldId id="302"/>
            <p14:sldId id="303"/>
            <p14:sldId id="304"/>
            <p14:sldId id="305"/>
            <p14:sldId id="306"/>
            <p14:sldId id="326"/>
            <p14:sldId id="325"/>
            <p14:sldId id="307"/>
            <p14:sldId id="308"/>
            <p14:sldId id="309"/>
            <p14:sldId id="310"/>
            <p14:sldId id="311"/>
            <p14:sldId id="312"/>
            <p14:sldId id="327"/>
            <p14:sldId id="313"/>
            <p14:sldId id="319"/>
            <p14:sldId id="318"/>
            <p14:sldId id="328"/>
          </p14:sldIdLst>
        </p14:section>
        <p14:section name="Раздел без заголовка" id="{684A0BA4-0E53-40C6-A74E-28163F3E50C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13.04.2023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71546"/>
            <a:ext cx="8072494" cy="14700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День молодого избирателя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07181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будущее России,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нам выбирать!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russian_anthem_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61338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087" y="764704"/>
            <a:ext cx="831017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вы?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3. Всенародное голосование по вопросам государственного значения…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3495675" cy="240335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836712"/>
            <a:ext cx="84541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вы?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4. Что необходимо иметь при себе для получения избирательного бюллетеня? 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3495675" cy="240335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вы?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5. Основные символы государственной власти… 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3495675" cy="240335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вы?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6. Активным избирательным правом гражданин обладает, когда ему исполнится... 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3495675" cy="240335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вы?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7. Кандидат на пост Президента России должен постоянно проживать в России не менее... 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49080"/>
            <a:ext cx="3495675" cy="240335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47853"/>
            <a:ext cx="82381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Второй </a:t>
            </a:r>
            <a:r>
              <a:rPr lang="ru-RU" sz="6000" b="1" dirty="0" smtClean="0"/>
              <a:t>тур:</a:t>
            </a:r>
          </a:p>
          <a:p>
            <a:pPr algn="ctr"/>
            <a:r>
              <a:rPr lang="ru-RU" sz="6000" b="1" dirty="0" smtClean="0"/>
              <a:t> </a:t>
            </a:r>
            <a:r>
              <a:rPr lang="ru-RU" sz="6000" b="1" dirty="0" smtClean="0"/>
              <a:t>Обратимся к истории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2591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Второй тур:</a:t>
            </a:r>
          </a:p>
          <a:p>
            <a:pPr algn="ctr"/>
            <a:r>
              <a:rPr lang="ru-RU" sz="3600" b="1" dirty="0" smtClean="0"/>
              <a:t> Обратимся к истории</a:t>
            </a:r>
            <a:endParaRPr lang="ru-RU" sz="3600" dirty="0" smtClean="0"/>
          </a:p>
          <a:p>
            <a:endParaRPr lang="ru-RU" sz="1600" dirty="0" smtClean="0"/>
          </a:p>
          <a:p>
            <a:r>
              <a:rPr lang="ru-RU" sz="3200" dirty="0" smtClean="0"/>
              <a:t>1. </a:t>
            </a:r>
            <a:r>
              <a:rPr lang="ru-RU" sz="2800" b="1" dirty="0" smtClean="0"/>
              <a:t>Кто основал городское самоуправление в России:</a:t>
            </a:r>
          </a:p>
          <a:p>
            <a:endParaRPr lang="ru-RU" sz="2800" dirty="0" smtClean="0"/>
          </a:p>
          <a:p>
            <a:r>
              <a:rPr lang="ru-RU" sz="2800" dirty="0" smtClean="0"/>
              <a:t>А</a:t>
            </a:r>
            <a:r>
              <a:rPr lang="ru-RU" sz="2800" dirty="0" smtClean="0"/>
              <a:t>) Иван Грозный;</a:t>
            </a:r>
          </a:p>
          <a:p>
            <a:r>
              <a:rPr lang="ru-RU" sz="2800" dirty="0" smtClean="0"/>
              <a:t>Б) Екатерина Вторая;</a:t>
            </a:r>
          </a:p>
          <a:p>
            <a:r>
              <a:rPr lang="ru-RU" sz="2800" dirty="0" smtClean="0"/>
              <a:t>В) Петр Первый.</a:t>
            </a:r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6" name="Рисунок 5" descr="выборы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024336" cy="2232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Второй тур:</a:t>
            </a:r>
          </a:p>
          <a:p>
            <a:pPr algn="ctr"/>
            <a:r>
              <a:rPr lang="ru-RU" sz="3600" b="1" dirty="0" smtClean="0"/>
              <a:t> Обратимся к истории</a:t>
            </a:r>
            <a:endParaRPr lang="ru-RU" sz="3600" dirty="0" smtClean="0"/>
          </a:p>
          <a:p>
            <a:endParaRPr lang="ru-RU" sz="1600" dirty="0" smtClean="0"/>
          </a:p>
          <a:p>
            <a:r>
              <a:rPr lang="ru-RU" sz="3200" dirty="0" smtClean="0"/>
              <a:t>2. </a:t>
            </a:r>
            <a:r>
              <a:rPr lang="ru-RU" sz="2800" dirty="0" smtClean="0"/>
              <a:t>Представители всех ли сословий России принимали участие в работе Земских соборов?</a:t>
            </a:r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6" name="Рисунок 5" descr="выборы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024336" cy="2232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052736"/>
            <a:ext cx="838218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Второй тур:</a:t>
            </a:r>
          </a:p>
          <a:p>
            <a:pPr algn="ctr"/>
            <a:r>
              <a:rPr lang="ru-RU" sz="3600" b="1" dirty="0" smtClean="0"/>
              <a:t> Обратимся к истории</a:t>
            </a:r>
            <a:endParaRPr lang="ru-RU" sz="3600" dirty="0" smtClean="0"/>
          </a:p>
          <a:p>
            <a:endParaRPr lang="ru-RU" sz="1600" dirty="0" smtClean="0"/>
          </a:p>
          <a:p>
            <a:r>
              <a:rPr lang="ru-RU" sz="3200" dirty="0" smtClean="0"/>
              <a:t>3. </a:t>
            </a:r>
            <a:r>
              <a:rPr lang="ru-RU" sz="2800" b="1" dirty="0" smtClean="0"/>
              <a:t>В середине </a:t>
            </a:r>
            <a:r>
              <a:rPr lang="en-US" sz="2800" b="1" dirty="0" smtClean="0"/>
              <a:t>XIX</a:t>
            </a:r>
            <a:r>
              <a:rPr lang="ru-RU" sz="2800" b="1" dirty="0" smtClean="0"/>
              <a:t> века участвовать в выборах в России могли лица, достигшие: </a:t>
            </a:r>
          </a:p>
          <a:p>
            <a:endParaRPr lang="ru-RU" sz="2800" dirty="0" smtClean="0"/>
          </a:p>
          <a:p>
            <a:r>
              <a:rPr lang="ru-RU" sz="2800" dirty="0" smtClean="0"/>
              <a:t>A</a:t>
            </a:r>
            <a:r>
              <a:rPr lang="ru-RU" sz="2800" dirty="0" smtClean="0"/>
              <a:t>) 17 лет.</a:t>
            </a:r>
          </a:p>
          <a:p>
            <a:r>
              <a:rPr lang="ru-RU" sz="2800" dirty="0" smtClean="0"/>
              <a:t>Б) 25 лет. </a:t>
            </a:r>
          </a:p>
          <a:p>
            <a:r>
              <a:rPr lang="ru-RU" sz="2800" dirty="0" smtClean="0"/>
              <a:t>B) 19 лет.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6" name="Рисунок 5" descr="выборы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024336" cy="2232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764704"/>
            <a:ext cx="838218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Второй тур:</a:t>
            </a:r>
          </a:p>
          <a:p>
            <a:pPr algn="ctr"/>
            <a:r>
              <a:rPr lang="ru-RU" sz="3600" b="1" dirty="0" smtClean="0"/>
              <a:t> Обратимся к истории</a:t>
            </a:r>
            <a:endParaRPr lang="ru-RU" sz="3600" dirty="0" smtClean="0"/>
          </a:p>
          <a:p>
            <a:endParaRPr lang="ru-RU" sz="1600" dirty="0" smtClean="0"/>
          </a:p>
          <a:p>
            <a:r>
              <a:rPr lang="ru-RU" sz="3200" dirty="0" smtClean="0"/>
              <a:t>4. </a:t>
            </a:r>
            <a:r>
              <a:rPr lang="ru-RU" sz="2800" b="1" dirty="0" smtClean="0"/>
              <a:t>Где впервые прошли выборы: </a:t>
            </a:r>
          </a:p>
          <a:p>
            <a:endParaRPr lang="ru-RU" sz="2800" dirty="0" smtClean="0"/>
          </a:p>
          <a:p>
            <a:r>
              <a:rPr lang="ru-RU" sz="2800" dirty="0" smtClean="0"/>
              <a:t>А</a:t>
            </a:r>
            <a:r>
              <a:rPr lang="ru-RU" sz="2800" dirty="0" smtClean="0"/>
              <a:t>)  Древней Греции;</a:t>
            </a:r>
          </a:p>
          <a:p>
            <a:endParaRPr lang="ru-RU" sz="2800" dirty="0" smtClean="0"/>
          </a:p>
          <a:p>
            <a:r>
              <a:rPr lang="ru-RU" sz="2800" dirty="0" smtClean="0"/>
              <a:t>Б) Древнем Индии;</a:t>
            </a:r>
          </a:p>
          <a:p>
            <a:endParaRPr lang="ru-RU" sz="2800" dirty="0" smtClean="0"/>
          </a:p>
          <a:p>
            <a:r>
              <a:rPr lang="ru-RU" sz="2800" dirty="0" smtClean="0"/>
              <a:t>В) Древней Руси.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6" name="Рисунок 5" descr="выборы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221088"/>
            <a:ext cx="3024336" cy="2232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844824"/>
            <a:ext cx="82381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Разминка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647853"/>
            <a:ext cx="85262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Третий </a:t>
            </a:r>
            <a:r>
              <a:rPr lang="ru-RU" sz="6000" b="1" dirty="0" smtClean="0"/>
              <a:t>тур</a:t>
            </a:r>
            <a:r>
              <a:rPr lang="ru-RU" sz="6000" b="1" dirty="0" smtClean="0"/>
              <a:t>:</a:t>
            </a:r>
          </a:p>
          <a:p>
            <a:pPr algn="ctr"/>
            <a:endParaRPr lang="ru-RU" sz="6000" b="1" dirty="0" smtClean="0"/>
          </a:p>
          <a:p>
            <a:pPr algn="ctr"/>
            <a:r>
              <a:rPr lang="ru-RU" sz="6000" b="1" dirty="0" smtClean="0"/>
              <a:t> </a:t>
            </a:r>
            <a:r>
              <a:rPr lang="ru-RU" sz="6000" b="1" dirty="0" smtClean="0"/>
              <a:t>Верно и Неверно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20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3600" dirty="0" smtClean="0"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вы можете заполнить бюллетень, не заходя в кабину для голосования. </a:t>
            </a:r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052736"/>
            <a:ext cx="83821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lvl="0" algn="ctr"/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3600" dirty="0" smtClean="0"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долгие годы на выборы имели право ходить только мужчины, а женщины не имели права голоса. 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052736"/>
            <a:ext cx="83821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lvl="0" algn="ctr"/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ru-RU" sz="3600" dirty="0" smtClean="0"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в четырех странах - Бразилии, Иране, Никарагуа и Кубе правом голоса пользуются с 16 лет. 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lvl="0" algn="ctr"/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4. . . 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Конституция 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Российской Федерации принята всенародным голосованием 12 декабря 1993 г. 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052736"/>
            <a:ext cx="83821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lvl="0" algn="ctr"/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. . . на выборах Президента РФ можно отдать свой голос за двух понравившихся кандидатов? 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lvl="0" algn="ctr"/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. . . голосование на выборах проводятся только в воскресенье? 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Третий тур:</a:t>
            </a:r>
          </a:p>
          <a:p>
            <a:pPr algn="ctr"/>
            <a:r>
              <a:rPr lang="ru-RU" sz="3600" b="1" dirty="0" smtClean="0"/>
              <a:t> Верно или Неверно</a:t>
            </a:r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. . .если вам некогда прийти на избирательный участок, за вас может проголосовать близкий родственник?</a:t>
            </a:r>
            <a:endParaRPr lang="ru-RU" sz="3600" b="1" dirty="0" smtClean="0"/>
          </a:p>
          <a:p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7" name="Рисунок 6" descr="выборы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581128"/>
            <a:ext cx="3600400" cy="19147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548680"/>
            <a:ext cx="85262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Четвертый </a:t>
            </a:r>
            <a:r>
              <a:rPr lang="ru-RU" sz="6000" b="1" dirty="0" smtClean="0"/>
              <a:t>тур</a:t>
            </a:r>
            <a:r>
              <a:rPr lang="ru-RU" sz="6000" b="1" dirty="0" smtClean="0"/>
              <a:t>:</a:t>
            </a:r>
          </a:p>
          <a:p>
            <a:pPr algn="ctr"/>
            <a:r>
              <a:rPr lang="ru-RU" sz="6000" b="1" dirty="0" smtClean="0"/>
              <a:t> Вопросы на засыпку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198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052736"/>
            <a:ext cx="8526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</a:t>
            </a:r>
            <a:r>
              <a:rPr lang="ru-RU" sz="3600" b="1" dirty="0" smtClean="0"/>
              <a:t>засыпку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2800" dirty="0" smtClean="0"/>
              <a:t>1.Назовите имя Первого Президента  Российской Федерации</a:t>
            </a:r>
            <a:endParaRPr lang="ru-RU" sz="2800" b="1" dirty="0" smtClean="0"/>
          </a:p>
          <a:p>
            <a:pPr algn="ctr"/>
            <a:endParaRPr lang="ru-RU" sz="32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52736"/>
            <a:ext cx="7734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Разминка: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13" y="2780928"/>
            <a:ext cx="8352928" cy="216104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845419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</a:t>
            </a:r>
            <a:r>
              <a:rPr lang="ru-RU" sz="3600" b="1" dirty="0" smtClean="0"/>
              <a:t>засыпку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2.Назовите имя нынешнего Президента РФ.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8454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</a:t>
            </a:r>
            <a:r>
              <a:rPr lang="ru-RU" sz="3600" b="1" dirty="0" smtClean="0"/>
              <a:t>засыпку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r>
              <a:rPr lang="ru-RU" sz="3200" dirty="0" smtClean="0"/>
              <a:t>3.В каком году была принята ныне действующая Конституция РФ?</a:t>
            </a:r>
          </a:p>
          <a:p>
            <a:endParaRPr lang="ru-RU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84541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</a:t>
            </a:r>
            <a:r>
              <a:rPr lang="ru-RU" sz="3600" b="1" dirty="0" smtClean="0"/>
              <a:t>засыпку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600" dirty="0" smtClean="0"/>
              <a:t>4.Какой документ был принят 12 июня 1990 г.?</a:t>
            </a:r>
            <a:endParaRPr lang="ru-RU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83392"/>
            <a:ext cx="83101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засыпку</a:t>
            </a:r>
            <a:endParaRPr lang="ru-RU" sz="3600" dirty="0" smtClean="0"/>
          </a:p>
          <a:p>
            <a:endParaRPr lang="ru-RU" sz="3200" dirty="0" smtClean="0"/>
          </a:p>
          <a:p>
            <a:r>
              <a:rPr lang="ru-RU" sz="3200" dirty="0" smtClean="0"/>
              <a:t>5.На какой день недели может быть назначено голосование на выборах?</a:t>
            </a:r>
          </a:p>
        </p:txBody>
      </p:sp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412776"/>
            <a:ext cx="83821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засыпку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6</a:t>
            </a:r>
            <a:r>
              <a:rPr lang="ru-RU" sz="3200" dirty="0" smtClean="0"/>
              <a:t>. Документ для тайного голосования утвержденной формы?</a:t>
            </a:r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861048"/>
            <a:ext cx="3547095" cy="24239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412776"/>
            <a:ext cx="83821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Четвертый тур:</a:t>
            </a:r>
          </a:p>
          <a:p>
            <a:pPr algn="ctr"/>
            <a:r>
              <a:rPr lang="ru-RU" sz="3600" b="1" dirty="0" smtClean="0"/>
              <a:t> Вопросы на засыпку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/>
              <a:t>7</a:t>
            </a:r>
            <a:r>
              <a:rPr lang="ru-RU" sz="3200" dirty="0" smtClean="0"/>
              <a:t>.На </a:t>
            </a:r>
            <a:r>
              <a:rPr lang="ru-RU" sz="3200" dirty="0" smtClean="0"/>
              <a:t>какой срок избирается Президент Российской Федерации?</a:t>
            </a:r>
          </a:p>
        </p:txBody>
      </p:sp>
    </p:spTree>
    <p:extLst>
      <p:ext uri="{BB962C8B-B14F-4D97-AF65-F5344CB8AC3E}">
        <p14:creationId xmlns:p14="http://schemas.microsoft.com/office/powerpoint/2010/main" val="134545268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548680"/>
            <a:ext cx="85262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Пятый</a:t>
            </a:r>
            <a:r>
              <a:rPr lang="ru-RU" sz="6000" b="1" dirty="0" smtClean="0"/>
              <a:t> </a:t>
            </a:r>
            <a:r>
              <a:rPr lang="ru-RU" sz="6000" b="1" dirty="0" smtClean="0"/>
              <a:t>тур</a:t>
            </a:r>
            <a:r>
              <a:rPr lang="ru-RU" sz="6000" b="1" dirty="0" smtClean="0"/>
              <a:t>:</a:t>
            </a:r>
          </a:p>
          <a:p>
            <a:pPr algn="ctr"/>
            <a:endParaRPr lang="ru-RU" sz="6000" b="1" dirty="0" smtClean="0"/>
          </a:p>
          <a:p>
            <a:pPr algn="ctr"/>
            <a:r>
              <a:rPr lang="ru-RU" sz="6000" b="1" dirty="0" smtClean="0"/>
              <a:t> Права человека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615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957643"/>
            <a:ext cx="3960440" cy="24260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476672"/>
            <a:ext cx="84541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Пятый тур:</a:t>
            </a:r>
          </a:p>
          <a:p>
            <a:pPr algn="ctr"/>
            <a:r>
              <a:rPr lang="ru-RU" sz="3600" b="1" dirty="0" smtClean="0"/>
              <a:t> Права человека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1.Лягушка из сказки В.Гаршина «</a:t>
            </a:r>
            <a:r>
              <a:rPr lang="ru-RU" sz="3200" b="1" dirty="0" smtClean="0"/>
              <a:t>Лягушка-путешественница</a:t>
            </a:r>
            <a:r>
              <a:rPr lang="ru-RU" sz="3200" dirty="0" smtClean="0"/>
              <a:t>», отправившись в путешествие, воспользовалась своим правом…</a:t>
            </a:r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7214" y="3789040"/>
            <a:ext cx="4073969" cy="27839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7" y="1052736"/>
            <a:ext cx="858765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Пятый тур:</a:t>
            </a:r>
          </a:p>
          <a:p>
            <a:pPr algn="ctr"/>
            <a:r>
              <a:rPr lang="ru-RU" sz="3600" b="1" dirty="0" smtClean="0"/>
              <a:t> Права человека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2. Буратино из сказки А.Толстого </a:t>
            </a:r>
            <a:r>
              <a:rPr lang="ru-RU" sz="3200" b="1" dirty="0" smtClean="0"/>
              <a:t>«Золотой ключик», </a:t>
            </a:r>
            <a:r>
              <a:rPr lang="ru-RU" sz="3200" dirty="0" smtClean="0"/>
              <a:t>схватив крысу Шушеру за хвост, нарушил </a:t>
            </a:r>
            <a:r>
              <a:rPr lang="ru-RU" sz="3200" dirty="0" smtClean="0"/>
              <a:t>её </a:t>
            </a:r>
            <a:r>
              <a:rPr lang="ru-RU" sz="3200" dirty="0" smtClean="0"/>
              <a:t>право … </a:t>
            </a:r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1251" y="4149080"/>
            <a:ext cx="3686471" cy="22798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84541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Пятый тур:</a:t>
            </a:r>
          </a:p>
          <a:p>
            <a:pPr algn="ctr"/>
            <a:r>
              <a:rPr lang="ru-RU" sz="3600" b="1" dirty="0" smtClean="0"/>
              <a:t> Права человека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3. Полицейские из сказки А.Толстого </a:t>
            </a:r>
            <a:r>
              <a:rPr lang="ru-RU" sz="3200" b="1" dirty="0" smtClean="0"/>
              <a:t>«Золотой ключик</a:t>
            </a:r>
            <a:r>
              <a:rPr lang="ru-RU" sz="3200" dirty="0" smtClean="0"/>
              <a:t>», силой ворвавшиеся в каморку папы Карло, нарушили его право … </a:t>
            </a:r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52736"/>
            <a:ext cx="7734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Разминка: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287"/>
          <a:stretch/>
        </p:blipFill>
        <p:spPr>
          <a:xfrm>
            <a:off x="467544" y="2492896"/>
            <a:ext cx="8474454" cy="28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8404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9555" y="4077072"/>
            <a:ext cx="3598167" cy="23519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4861" y="633099"/>
            <a:ext cx="838218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Пятый тур:</a:t>
            </a:r>
          </a:p>
          <a:p>
            <a:pPr algn="ctr"/>
            <a:r>
              <a:rPr lang="ru-RU" sz="3600" b="1" dirty="0" smtClean="0"/>
              <a:t> Права человека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4. </a:t>
            </a:r>
            <a:r>
              <a:rPr lang="ru-RU" sz="3200" dirty="0" err="1" smtClean="0"/>
              <a:t>Балда</a:t>
            </a:r>
            <a:r>
              <a:rPr lang="ru-RU" sz="3200" dirty="0" smtClean="0"/>
              <a:t> из сказки </a:t>
            </a:r>
            <a:r>
              <a:rPr lang="ru-RU" sz="3200" b="1" dirty="0" smtClean="0"/>
              <a:t>«Сказки о попе и о работнике его </a:t>
            </a:r>
            <a:r>
              <a:rPr lang="ru-RU" sz="3200" b="1" dirty="0" err="1" smtClean="0"/>
              <a:t>Балде</a:t>
            </a:r>
            <a:r>
              <a:rPr lang="ru-RU" sz="3200" b="1" dirty="0" smtClean="0"/>
              <a:t>» </a:t>
            </a:r>
            <a:r>
              <a:rPr lang="ru-RU" sz="3200" dirty="0" smtClean="0"/>
              <a:t>А.Пушкина, нанявшись на работу к попу, воспользовался своим правом… 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365104"/>
            <a:ext cx="3304939" cy="2160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836712"/>
            <a:ext cx="787813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Пятый тур:</a:t>
            </a:r>
          </a:p>
          <a:p>
            <a:pPr algn="ctr"/>
            <a:r>
              <a:rPr lang="ru-RU" sz="3600" b="1" dirty="0" smtClean="0"/>
              <a:t> Права человека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5. Иван-царевич из сказки </a:t>
            </a:r>
            <a:r>
              <a:rPr lang="ru-RU" sz="3200" b="1" dirty="0" smtClean="0"/>
              <a:t>«Иван-царевич и серый волк», </a:t>
            </a:r>
            <a:r>
              <a:rPr lang="ru-RU" sz="3200" dirty="0" smtClean="0"/>
              <a:t>украв Жар-птицу у царя Берендея, нарушил его право…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боры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149080"/>
            <a:ext cx="3415103" cy="22322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Пятый тур:</a:t>
            </a:r>
          </a:p>
          <a:p>
            <a:pPr algn="ctr"/>
            <a:r>
              <a:rPr lang="ru-RU" sz="3600" b="1" dirty="0" smtClean="0"/>
              <a:t> Права человека</a:t>
            </a:r>
            <a:endParaRPr lang="ru-RU" sz="3600" dirty="0" smtClean="0"/>
          </a:p>
          <a:p>
            <a:endParaRPr lang="ru-RU" sz="3200" dirty="0" smtClean="0"/>
          </a:p>
          <a:p>
            <a:pPr algn="ctr"/>
            <a:r>
              <a:rPr lang="ru-RU" sz="3200" dirty="0" smtClean="0"/>
              <a:t>6. В сказке </a:t>
            </a:r>
            <a:r>
              <a:rPr lang="ru-RU" sz="3200" b="1" dirty="0" smtClean="0"/>
              <a:t>«Иван-царевич и серый волк»</a:t>
            </a:r>
            <a:r>
              <a:rPr lang="ru-RU" sz="3200" dirty="0" smtClean="0"/>
              <a:t> братья убили </a:t>
            </a:r>
            <a:r>
              <a:rPr lang="ru-RU" sz="3200" dirty="0" err="1" smtClean="0"/>
              <a:t>Иван-царевича</a:t>
            </a:r>
            <a:r>
              <a:rPr lang="ru-RU" sz="3200" dirty="0" smtClean="0"/>
              <a:t>, нарушив тем самым его право …</a:t>
            </a:r>
          </a:p>
          <a:p>
            <a:endParaRPr lang="ru-RU" sz="3200" dirty="0" smtClean="0"/>
          </a:p>
          <a:p>
            <a:endParaRPr lang="ru-RU" sz="3200" dirty="0" smtClean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61926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571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7" y="620688"/>
            <a:ext cx="82482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Продолжите фразу:</a:t>
            </a:r>
            <a:endParaRPr lang="ru-RU" sz="3600" dirty="0" smtClean="0"/>
          </a:p>
          <a:p>
            <a:endParaRPr lang="ru-RU" sz="3200" dirty="0" smtClean="0"/>
          </a:p>
          <a:p>
            <a:pPr lvl="0"/>
            <a:endParaRPr lang="ru-RU" sz="3200" b="1" dirty="0" smtClean="0">
              <a:latin typeface="Calibri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sz="3600" b="1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считаю, что молодежь обязательно должна участвовать в выборах, потому что</a:t>
            </a:r>
            <a:r>
              <a:rPr lang="ru-RU" sz="3600" b="1" dirty="0" smtClean="0"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.»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6" name="Рисунок 5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789040"/>
            <a:ext cx="3495675" cy="26193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447675"/>
            <a:ext cx="85915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906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908720"/>
            <a:ext cx="8472941" cy="47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57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447675"/>
            <a:ext cx="85915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86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52736"/>
            <a:ext cx="7734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Разминка: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8" y="2471844"/>
            <a:ext cx="8568280" cy="22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7144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052736"/>
            <a:ext cx="7734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Разминка: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 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53065"/>
            <a:ext cx="8238170" cy="33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721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549479"/>
            <a:ext cx="82381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Первый тур:</a:t>
            </a:r>
          </a:p>
          <a:p>
            <a:pPr algn="ctr"/>
            <a:r>
              <a:rPr lang="ru-RU" sz="6000" b="1" dirty="0" smtClean="0"/>
              <a:t> А знаете ли вы</a:t>
            </a:r>
            <a:r>
              <a:rPr lang="ru-RU" sz="6000" b="1" dirty="0" smtClean="0"/>
              <a:t>?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286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8"/>
            <a:ext cx="82381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</a:t>
            </a:r>
            <a:r>
              <a:rPr lang="ru-RU" sz="3600" b="1" dirty="0" smtClean="0"/>
              <a:t>?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r>
              <a:rPr lang="ru-RU" sz="2800" dirty="0" smtClean="0"/>
              <a:t>1</a:t>
            </a:r>
            <a:r>
              <a:rPr lang="ru-RU" sz="3200" dirty="0" smtClean="0"/>
              <a:t>. Основной закон государства…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29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48680"/>
            <a:ext cx="838218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Первый тур:</a:t>
            </a:r>
          </a:p>
          <a:p>
            <a:pPr algn="ctr"/>
            <a:r>
              <a:rPr lang="ru-RU" sz="3600" b="1" dirty="0" smtClean="0"/>
              <a:t> А знаете ли вы</a:t>
            </a:r>
            <a:r>
              <a:rPr lang="ru-RU" sz="3600" b="1" dirty="0" smtClean="0"/>
              <a:t>?</a:t>
            </a:r>
          </a:p>
          <a:p>
            <a:pPr algn="ctr"/>
            <a:endParaRPr lang="ru-RU" sz="3600" dirty="0" smtClean="0"/>
          </a:p>
          <a:p>
            <a:endParaRPr lang="ru-RU" sz="1600" dirty="0" smtClean="0"/>
          </a:p>
          <a:p>
            <a:pPr algn="ctr"/>
            <a:r>
              <a:rPr lang="ru-RU" sz="3200" dirty="0" smtClean="0"/>
              <a:t>2. Исполнительная власть в РФ                    принадлежит?</a:t>
            </a:r>
          </a:p>
          <a:p>
            <a:endParaRPr lang="ru-RU" sz="1600" dirty="0" smtClean="0"/>
          </a:p>
          <a:p>
            <a:endParaRPr lang="ru-RU" sz="2800" dirty="0"/>
          </a:p>
        </p:txBody>
      </p:sp>
      <p:pic>
        <p:nvPicPr>
          <p:cNvPr id="5" name="Рисунок 4" descr="выбо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4956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92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</TotalTime>
  <Words>771</Words>
  <Application>Microsoft Office PowerPoint</Application>
  <PresentationFormat>Экран (4:3)</PresentationFormat>
  <Paragraphs>213</Paragraphs>
  <Slides>47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Verdana</vt:lpstr>
      <vt:lpstr>Wingdings 2</vt:lpstr>
      <vt:lpstr>Аспект</vt:lpstr>
      <vt:lpstr>День молодого избирателя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86</cp:revision>
  <dcterms:created xsi:type="dcterms:W3CDTF">2018-02-04T09:42:24Z</dcterms:created>
  <dcterms:modified xsi:type="dcterms:W3CDTF">2023-04-13T10:28:03Z</dcterms:modified>
</cp:coreProperties>
</file>