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7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96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1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7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6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8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1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4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69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2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zvuk-kogda-perevernuli-stranitsu.wav"/>
          </p:stSnd>
        </p:sndAc>
      </p:transition>
    </mc:Choice>
    <mc:Fallback xmlns="">
      <p:transition spd="slow">
        <p:fade/>
        <p:sndAc>
          <p:stSnd>
            <p:snd r:embed="rId3" name="zvuk-kogda-perevernuli-stranitsu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CABC-A21E-46EC-84EF-CD3CB6D849C7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38A2B-D6F4-4AB2-A61C-6B66746FD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3" name="zvuk-kogda-perevernuli-stranitsu.wav"/>
          </p:stSnd>
        </p:sndAc>
      </p:transition>
    </mc:Choice>
    <mc:Fallback xmlns="">
      <p:transition spd="slow">
        <p:fade/>
        <p:sndAc>
          <p:stSnd>
            <p:snd r:embed="rId14" name="zvuk-kogda-perevernuli-stranitsu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6231" y="292373"/>
            <a:ext cx="56634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50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«О том, что было,</a:t>
            </a:r>
          </a:p>
          <a:p>
            <a:r>
              <a:rPr lang="ru-RU" sz="5400" b="1" spc="50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 забудем…»</a:t>
            </a:r>
            <a:endParaRPr lang="ru-RU" sz="5400" b="1" cap="none" spc="50" dirty="0">
              <a:ln w="952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3091" y="2339072"/>
            <a:ext cx="83207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«Курская битва»</a:t>
            </a:r>
          </a:p>
        </p:txBody>
      </p:sp>
      <p:pic>
        <p:nvPicPr>
          <p:cNvPr id="9" name="Курская битва - Песни военных лет - Лучшие фото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5591" y="864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  <p:sndAc>
          <p:stSnd>
            <p:snd r:embed="rId4" name="zvuk-kogda-perevernuli-stranitsu.wav"/>
          </p:stSnd>
        </p:sndAc>
      </p:transition>
    </mc:Choice>
    <mc:Fallback xmlns="">
      <p:transition spd="slow">
        <p:fade/>
        <p:sndAc>
          <p:stSnd>
            <p:snd r:embed="rId7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773" y="1078174"/>
            <a:ext cx="11668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«Курская битва» </a:t>
            </a:r>
            <a:r>
              <a:rPr lang="ru-RU" sz="2000" b="1" dirty="0"/>
              <a:t>имеет огромное значение в истории нашей страны. Ценой своих жизней солдаты защитили нашу страну от врага. Можно только представить в каких условиях наши солдаты вели бой, с какими трудностями столкнулись и каких сил им это стоило. </a:t>
            </a:r>
          </a:p>
          <a:p>
            <a:r>
              <a:rPr lang="ru-RU" sz="2000" b="1" dirty="0"/>
              <a:t>     Мы, ученики 9-го класса, обсуждали на уроках истории масштабы этого сражения и его важность для хода войны. Наши учителя подчеркивали, что Курская битва была не только военным столкновением, но и примером мужества и национальной единства.</a:t>
            </a:r>
            <a:br>
              <a:rPr lang="ru-RU" dirty="0"/>
            </a:br>
            <a:r>
              <a:rPr lang="ru-RU" dirty="0"/>
              <a:t>      </a:t>
            </a:r>
            <a:r>
              <a:rPr lang="ru-RU" sz="2000" b="1" dirty="0"/>
              <a:t>Советские солдаты, многие из которых были в нашем возрасте, демонстрировали выдающуюся стойкость в обороне. Они использовали инженерные сооружения, такие как противотанковые рвы и минные поля, чтобы противостоять немецкой армии. Этот героизм нам напоминает о важности национальной единства и солидарности в трудные времена.</a:t>
            </a:r>
          </a:p>
          <a:p>
            <a:r>
              <a:rPr lang="ru-RU" sz="2000" b="1" dirty="0"/>
              <a:t>      Изучение Курской битвы не только расширяет наши знания о истории, но и вдохновляет нас на принятие ответственности за будущее. Это сражение учит нас ценить мир и единство.</a:t>
            </a:r>
          </a:p>
          <a:p>
            <a:r>
              <a:rPr lang="ru-RU" sz="2000" b="1" dirty="0"/>
              <a:t>      В заключение, Курская битва является не только важным стратегическим сражением, но и символом стойкости, героизма и единства народа в трудные времена. Это событие проложило путь к окончательной победе над фашизмом и оставило неизгладимый след в истории Второй мировой войны.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8490" y="259307"/>
            <a:ext cx="488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МЫСЛИ О ВАЖНОМ:</a:t>
            </a:r>
          </a:p>
        </p:txBody>
      </p:sp>
    </p:spTree>
    <p:extLst>
      <p:ext uri="{BB962C8B-B14F-4D97-AF65-F5344CB8AC3E}">
        <p14:creationId xmlns:p14="http://schemas.microsoft.com/office/powerpoint/2010/main" val="294062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4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956" y="191068"/>
            <a:ext cx="72196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Курская битва – отдельная страница в Великой Отечественной Войне. Она длилась с 5 июля по 23 августа 1943 года. По своему размаху и сражениям она не имеет себе равных.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431">
            <a:off x="7550249" y="84098"/>
            <a:ext cx="4584124" cy="6689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48">
            <a:off x="818270" y="3178184"/>
            <a:ext cx="6089903" cy="3425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587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6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2589">
            <a:off x="-218366" y="815252"/>
            <a:ext cx="8176016" cy="4587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147713" y="395785"/>
            <a:ext cx="38213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Немецкое командование планировало разгром и окружение советских войск. Потерпевшие поражение под Сталинградом, им нужна была победа. Поэтому была разработана операция «Цитадель». </a:t>
            </a:r>
            <a:r>
              <a:rPr lang="ru-RU" sz="2800" b="1" dirty="0">
                <a:solidFill>
                  <a:schemeClr val="bg1"/>
                </a:solidFill>
              </a:rPr>
              <a:t>Удар должен был быть нанесен на Курском направлении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73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5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546"/>
            <a:ext cx="5892729" cy="396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1069" y="327546"/>
            <a:ext cx="60459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План противодействия наступлению немцев был в том, что бы обессилить и вымотать немецкую армию в тяжелых оборонительных боях. После чего, советские войска должны будут перейти в контратаку.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2" y="4027402"/>
            <a:ext cx="5160117" cy="267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77719" y="4763069"/>
            <a:ext cx="6011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Немцы возлагали большие надежды на бронетехнику. Ставка была сделана на танки «Тигр» и «Пантера», а так же штурмовые орудия «Фердинанд»</a:t>
            </a:r>
          </a:p>
        </p:txBody>
      </p:sp>
    </p:spTree>
    <p:extLst>
      <p:ext uri="{BB962C8B-B14F-4D97-AF65-F5344CB8AC3E}">
        <p14:creationId xmlns:p14="http://schemas.microsoft.com/office/powerpoint/2010/main" val="7065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6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084">
            <a:off x="6290689" y="491319"/>
            <a:ext cx="5644653" cy="3462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7421" y="300251"/>
            <a:ext cx="7738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Основным танком стоявшим на вооружении советских войск, был легендарный Т-34, а так же самоходная артиллерийская установка СУ-152 «истребитель танков». </a:t>
            </a:r>
          </a:p>
        </p:txBody>
      </p:sp>
      <p:sp>
        <p:nvSpPr>
          <p:cNvPr id="5" name="TextBox 4"/>
          <p:cNvSpPr txBox="1"/>
          <p:nvPr/>
        </p:nvSpPr>
        <p:spPr>
          <a:xfrm rot="21167385">
            <a:off x="6492347" y="3990493"/>
            <a:ext cx="5527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Военные специалисты считают Т-34 лучшим танком Второй мировой войны.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3716571"/>
            <a:ext cx="4688504" cy="2937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906869" y="6152994"/>
            <a:ext cx="6864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Тяжелый танк Кв-1 обладал широкими гусеницами, позволявшими ему воевать в любой местности.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87601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6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46" y="191069"/>
            <a:ext cx="11341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12 июля 1943г. </a:t>
            </a:r>
            <a:r>
              <a:rPr lang="ru-RU" sz="3200" b="1" dirty="0"/>
              <a:t>Крупнейшее танковое сражение под Прохоровкой. В сражении участвовало более 1200 танков и самоходных орудий.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19">
            <a:off x="40943" y="2195234"/>
            <a:ext cx="7626341" cy="4289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16">
            <a:off x="7955057" y="1462042"/>
            <a:ext cx="3298478" cy="2358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929017" y="4121931"/>
            <a:ext cx="3848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Немцы потерявшие огромное количество техники и солдат вынуждены остановить наступление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3865706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6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36" y="122831"/>
            <a:ext cx="11805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Советское командование делало ставку не только на бронетехнику и орудия, но и партизанские отряды.  </a:t>
            </a:r>
          </a:p>
          <a:p>
            <a:r>
              <a:rPr lang="ru-RU" sz="3200" b="1" dirty="0"/>
              <a:t>    Операция </a:t>
            </a:r>
            <a:r>
              <a:rPr lang="ru-RU" sz="4000" b="1" dirty="0">
                <a:solidFill>
                  <a:srgbClr val="FF0000"/>
                </a:solidFill>
              </a:rPr>
              <a:t>«Рельсовая война».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061">
            <a:off x="6016819" y="1419924"/>
            <a:ext cx="6007007" cy="400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5536" y="1815322"/>
            <a:ext cx="4271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Операция была направлена на вывод из строя железнодорожных путей врага на основных коммуникациях противника, устраивать крушение поездов, взрывы мостов, разрушать станционные сооружения и средства водоснабжения.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5929" y="5657432"/>
            <a:ext cx="4856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 проведению операции привлекались 167 партизанских бригад и отдельных отрядов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782">
            <a:off x="3654221" y="2913721"/>
            <a:ext cx="3742852" cy="2627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5286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6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7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35" y="354842"/>
            <a:ext cx="11518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5 августа </a:t>
            </a:r>
            <a:r>
              <a:rPr lang="ru-RU" sz="3200" b="1" dirty="0"/>
              <a:t>освобождены города Орел и Белгород.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23 августа </a:t>
            </a:r>
            <a:r>
              <a:rPr lang="ru-RU" sz="3200" b="1" dirty="0"/>
              <a:t>был освобожден Харьков. </a:t>
            </a:r>
          </a:p>
          <a:p>
            <a:r>
              <a:rPr lang="ru-RU" sz="3200" b="1" dirty="0"/>
              <a:t>Так завершилась битва на Курской дуге. Немецко-фашистские войска понесли огромные потери. Битвой под  Курском завершился коренной перелом в Великой Отечественной войне.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529" y="2934269"/>
            <a:ext cx="103995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chemeClr val="bg1"/>
                </a:solidFill>
              </a:rPr>
              <a:t>В сражениях под Курском советские воины проявили мужество, стойкость и массовый героизм. Родина высоко оценила величие их подвига. На груди десятков тысяч бойцов, на знаменах многих соединений и частей засверкали боевые ордена.</a:t>
            </a:r>
          </a:p>
          <a:p>
            <a:pPr fontAlgn="base"/>
            <a:r>
              <a:rPr lang="ru-RU" sz="2400" b="1" dirty="0">
                <a:solidFill>
                  <a:schemeClr val="bg1"/>
                </a:solidFill>
              </a:rPr>
              <a:t>  132 соединения и части получили гвардейское звание, 26 соединений и частей удостоены почетных наименований Орловских, Белгородских, Харьковских и </a:t>
            </a:r>
            <a:r>
              <a:rPr lang="ru-RU" sz="2400" b="1" dirty="0" err="1">
                <a:solidFill>
                  <a:schemeClr val="bg1"/>
                </a:solidFill>
              </a:rPr>
              <a:t>Карачевских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ru-RU" sz="2400" b="1" dirty="0">
                <a:solidFill>
                  <a:schemeClr val="bg1"/>
                </a:solidFill>
              </a:rPr>
              <a:t>  Более 100 тыс. солдат, сержантов, офицеров и генералов были награждены орденами и медалями, свыше 180 человек удостоены звания Героя Советского Союза.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41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4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07" y="300251"/>
            <a:ext cx="1151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Посвященные </a:t>
            </a:r>
            <a:r>
              <a:rPr lang="ru-RU" sz="3200" b="1" dirty="0">
                <a:solidFill>
                  <a:srgbClr val="FF0000"/>
                </a:solidFill>
              </a:rPr>
              <a:t>«Курской Битве» </a:t>
            </a:r>
            <a:r>
              <a:rPr lang="ru-RU" sz="3200" b="1" dirty="0"/>
              <a:t>знаковые музеи и мемориалы: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307" y="885027"/>
            <a:ext cx="489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Музейные комплексы заповедника «Третье ратное поле России»</a:t>
            </a:r>
          </a:p>
          <a:p>
            <a:r>
              <a:rPr lang="ru-RU" b="1" i="1" dirty="0"/>
              <a:t>пос. Прохоровка</a:t>
            </a:r>
            <a:br>
              <a:rPr lang="ru-RU" dirty="0"/>
            </a:b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02357" y="989440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2357" y="1961872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1" y="989440"/>
            <a:ext cx="6359857" cy="4237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72954" y="1852688"/>
            <a:ext cx="4885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Памятник Победы – Звонница</a:t>
            </a:r>
            <a:br>
              <a:rPr lang="ru-RU" b="1" dirty="0"/>
            </a:br>
            <a:r>
              <a:rPr lang="ru-RU" b="1" i="1" dirty="0"/>
              <a:t>Белгородская область, Прохоровский район, за 2 километра перед западным въездом в Прохоровку.</a:t>
            </a:r>
            <a:br>
              <a:rPr lang="ru-RU" i="1" dirty="0"/>
            </a:b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75061" y="3064623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9305" y="3010100"/>
            <a:ext cx="4899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Мемориал «В честь героев Курской битвы»</a:t>
            </a:r>
            <a:r>
              <a:rPr lang="ru-RU" b="1" i="1" dirty="0"/>
              <a:t> Белгородская область, на 624-м километре федеральной трассы «Крым»</a:t>
            </a:r>
            <a:br>
              <a:rPr lang="ru-RU" i="1" dirty="0"/>
            </a:br>
            <a:br>
              <a:rPr lang="ru-RU" dirty="0"/>
            </a:b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75060" y="4024082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45659" y="3911105"/>
            <a:ext cx="491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Музей-диорама «Курская битва. Белгородское направление»</a:t>
            </a:r>
            <a:br>
              <a:rPr lang="ru-RU" b="1" dirty="0"/>
            </a:br>
            <a:r>
              <a:rPr lang="ru-RU" b="1" dirty="0" err="1"/>
              <a:t>г.</a:t>
            </a:r>
            <a:r>
              <a:rPr lang="ru-RU" b="1" i="1" dirty="0" err="1"/>
              <a:t>Белгород</a:t>
            </a:r>
            <a:endParaRPr lang="ru-RU" b="1" dirty="0"/>
          </a:p>
        </p:txBody>
      </p:sp>
      <p:sp>
        <p:nvSpPr>
          <p:cNvPr id="16" name="Овал 15"/>
          <p:cNvSpPr/>
          <p:nvPr/>
        </p:nvSpPr>
        <p:spPr>
          <a:xfrm>
            <a:off x="75060" y="4834435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5659" y="4792727"/>
            <a:ext cx="491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Триумфальная арка в Курске</a:t>
            </a:r>
            <a:br>
              <a:rPr lang="ru-RU" b="1" dirty="0"/>
            </a:br>
            <a:r>
              <a:rPr lang="ru-RU" b="1" i="1" dirty="0"/>
              <a:t>въезд в Курск со стороны Москвы</a:t>
            </a:r>
            <a:br>
              <a:rPr lang="ru-RU" i="1" dirty="0"/>
            </a:b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00251" y="5521047"/>
            <a:ext cx="4858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Мемориальный комплекс «Поклонная высота 269»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Курская область, </a:t>
            </a:r>
            <a:r>
              <a:rPr lang="ru-RU" b="1" i="1" dirty="0" err="1">
                <a:solidFill>
                  <a:schemeClr val="bg1"/>
                </a:solidFill>
              </a:rPr>
              <a:t>Фатежский</a:t>
            </a:r>
            <a:r>
              <a:rPr lang="ru-RU" b="1" i="1" dirty="0">
                <a:solidFill>
                  <a:schemeClr val="bg1"/>
                </a:solidFill>
              </a:rPr>
              <a:t> район, с. </a:t>
            </a:r>
            <a:r>
              <a:rPr lang="ru-RU" b="1" i="1" dirty="0" err="1">
                <a:solidFill>
                  <a:schemeClr val="bg1"/>
                </a:solidFill>
              </a:rPr>
              <a:t>Молотычи</a:t>
            </a:r>
            <a:br>
              <a:rPr lang="ru-RU" i="1" dirty="0"/>
            </a:br>
            <a:br>
              <a:rPr lang="ru-RU" dirty="0"/>
            </a:b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102357" y="5732268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158853" y="5610214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404512" y="5342609"/>
            <a:ext cx="3493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Командный пункт Центрального фронта в Курской области 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Курская область, </a:t>
            </a:r>
            <a:r>
              <a:rPr lang="ru-RU" b="1" i="1" dirty="0" err="1">
                <a:solidFill>
                  <a:schemeClr val="bg1"/>
                </a:solidFill>
              </a:rPr>
              <a:t>Золотухинский</a:t>
            </a:r>
            <a:r>
              <a:rPr lang="ru-RU" b="1" i="1" dirty="0">
                <a:solidFill>
                  <a:schemeClr val="bg1"/>
                </a:solidFill>
              </a:rPr>
              <a:t> район, м. Свобода</a:t>
            </a:r>
            <a:br>
              <a:rPr lang="ru-RU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8748210" y="5618319"/>
            <a:ext cx="197894" cy="2278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973405" y="5382547"/>
            <a:ext cx="3095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Поныровский</a:t>
            </a:r>
            <a:r>
              <a:rPr lang="ru-RU" b="1" dirty="0">
                <a:solidFill>
                  <a:schemeClr val="bg1"/>
                </a:solidFill>
              </a:rPr>
              <a:t> историко-мемориальный музей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Курская область, </a:t>
            </a:r>
            <a:r>
              <a:rPr lang="ru-RU" b="1" i="1" dirty="0" err="1">
                <a:solidFill>
                  <a:schemeClr val="bg1"/>
                </a:solidFill>
              </a:rPr>
              <a:t>Поныровский</a:t>
            </a:r>
            <a:r>
              <a:rPr lang="ru-RU" b="1" i="1" dirty="0">
                <a:solidFill>
                  <a:schemeClr val="bg1"/>
                </a:solidFill>
              </a:rPr>
              <a:t> район., посёлок Поныри</a:t>
            </a:r>
            <a:br>
              <a:rPr lang="ru-RU" b="1" i="1" dirty="0">
                <a:solidFill>
                  <a:schemeClr val="bg1"/>
                </a:solidFill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92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zvuk-kogda-perevernuli-stranitsu.wav"/>
          </p:stSnd>
        </p:sndAc>
      </p:transition>
    </mc:Choice>
    <mc:Fallback xmlns="">
      <p:transition spd="slow">
        <p:fade/>
        <p:sndAc>
          <p:stSnd>
            <p:snd r:embed="rId5" name="zvuk-kogda-perevernuli-stranits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760</Words>
  <Application>Microsoft Office PowerPoint</Application>
  <PresentationFormat>Широкоэкранный</PresentationFormat>
  <Paragraphs>39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DDT-Director</cp:lastModifiedBy>
  <cp:revision>25</cp:revision>
  <dcterms:created xsi:type="dcterms:W3CDTF">2023-11-16T05:00:13Z</dcterms:created>
  <dcterms:modified xsi:type="dcterms:W3CDTF">2023-12-20T11:37:25Z</dcterms:modified>
</cp:coreProperties>
</file>