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bmp" ContentType="image/bmp"/>
  <Override PartName="/ppt/slidelayouts/slidelayout6.xml" ContentType="application/vnd.openxmlformats-officedocument.presentationml.slideLayout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notesslides/notesslide2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notesslides/notesslide20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theme/theme2.xml" ContentType="application/vnd.openxmlformats-officedocument.them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  <p:sldId id="261" r:id="rId7"/>
    <p:sldId id="266" r:id="rId8"/>
    <p:sldId id="263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60" userDrawn="1">
          <p15:clr>
            <a:srgbClr val="A4A3A4"/>
          </p15:clr>
        </p15:guide>
        <p15:guide id="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3" autoAdjust="0"/>
    <p:restoredTop sz="94660"/>
  </p:normalViewPr>
  <p:slideViewPr>
    <p:cSldViewPr snapToGrid="0">
      <p:cViewPr>
        <p:scale>
          <a:sx n="60" d="100"/>
          <a:sy n="60" d="100"/>
        </p:scale>
        <p:origin x="-138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tableStyles" Target="tableStyles.xml"/><Relationship Id="rId3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050FC-F556-4458-9408-933A7BC2ACF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4C1CC-8C53-4C67-AEFE-BD65929B77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5FD1EFC-8BEB-4A44-A9F9-16D7AB535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63D9B3D-4CB6-40ED-A580-B734208F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9A2B411-7158-42AE-8D65-58B02D81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65F19C8-C835-4999-9E3B-77A736D295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4973859-C2C0-40E5-B20B-892320EA5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09FD738-1421-48B3-BA50-5CA69E5D5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B1406EE-40E5-4669-B236-3B1B3629B5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B583BEF-3FA7-4831-BD1F-4C636A3D69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3B48AC6-FE9D-4BF3-BA61-131553E0AA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21D82D0-7BCE-4E1B-9A4B-C846B9CE0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935B0FE-E98F-4999-9D56-48B57425DA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0BDE2A7-3136-4343-B6AC-C9039CC78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14E41E9-5E80-4709-A56F-94FC43E39D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1621599-FAD4-4FEA-AE8B-EF751D436B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A2842BE-2B1B-4CB8-8B3C-C2045B7ED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BB80DB2-0C8C-4D9F-B69F-5BC52C8D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103967B-D098-441B-962F-276DB32B3A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CE8B0BD-5B5C-421E-A8CE-E873E948C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C28598E-0C36-4EB3-A9F6-4D3901686E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89F2EAB-6797-4F63-B9CE-21529F9FCD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5197384-77A4-44C1-B560-9E02B1928D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49D2863-D4AE-44AD-AA27-F28DAD636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189126B-A4BA-4F97-A0C8-312E96C00C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EBFE2CF-9665-42BB-BAD0-B11BC3FC9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A415A0F-D978-4206-892D-57506E546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1B5F36A-08D0-40C7-B204-1551066720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текст по вертик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Название по вертикал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текста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6" name="Заполнитель контента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Заполнитель даты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Заполнитель нижнего колонтитула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Заполнитель номера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Заполнитель нижнего колонтитула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даты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Заполнитель нижнего колонтитула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Контен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изображения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/>
              <a:t>Щелкните значок, чтобы добавить рисунок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названия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bmp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bmp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bmp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40000"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7900189" cy="513364"/>
          </a:xfrm>
        </p:spPr>
        <p:txBody>
          <a:bodyPr>
            <a:normAutofit fontScale="90000"/>
          </a:bodyPr>
          <a:lstStyle/>
          <a:p>
            <a:r>
              <a:rPr lang="ru-RU" altLang="en-US" sz="3600" b="1"/>
              <a:t>Тема проекта: кубик Рубика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7504517" y="3729827"/>
            <a:ext cx="3163483" cy="786798"/>
          </a:xfrm>
        </p:spPr>
        <p:txBody>
          <a:bodyPr/>
          <a:lstStyle/>
          <a:p>
            <a:r>
              <a:rPr lang="ru-RU" altLang="en-US" sz="1800" b="1"/>
              <a:t>Выполнил ученик 4 а класса Жипарев Матвей</a:t>
            </a:r>
          </a:p>
        </p:txBody>
      </p:sp>
      <p:sp>
        <p:nvSpPr>
          <p:cNvPr id="4" name="Текст. поле 3"/>
          <p:cNvSpPr txBox="1"/>
          <p:nvPr/>
        </p:nvSpPr>
        <p:spPr>
          <a:xfrm rot="10800000" flipV="1">
            <a:off x="7504517" y="4590071"/>
            <a:ext cx="2930387" cy="7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/>
              <a:t>Наставник: Теплякова Елена Александровна</a:t>
            </a:r>
            <a:endParaRPr lang="en-US" sz="2000" b="1"/>
          </a:p>
        </p:txBody>
      </p:sp>
      <p:sp>
        <p:nvSpPr>
          <p:cNvPr id="5" name="Текст. поле 4"/>
          <p:cNvSpPr txBox="1"/>
          <p:nvPr/>
        </p:nvSpPr>
        <p:spPr>
          <a:xfrm>
            <a:off x="4059899" y="5665304"/>
            <a:ext cx="2643336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/>
              <a:t>г. Озёрск, п.Метлино</a:t>
            </a:r>
            <a:endParaRPr lang="en-US" sz="2000" b="1"/>
          </a:p>
        </p:txBody>
      </p:sp>
      <p:sp>
        <p:nvSpPr>
          <p:cNvPr id="6" name="Текст. поле 5"/>
          <p:cNvSpPr txBox="1"/>
          <p:nvPr/>
        </p:nvSpPr>
        <p:spPr>
          <a:xfrm>
            <a:off x="4645123" y="6176460"/>
            <a:ext cx="1652736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       </a:t>
            </a:r>
            <a:r>
              <a:rPr lang="ru-RU" sz="2000" b="1"/>
              <a:t> 2023</a:t>
            </a:r>
            <a:r>
              <a:rPr lang="ru-RU"/>
              <a:t> </a:t>
            </a:r>
            <a:endParaRPr lang="en-US"/>
          </a:p>
        </p:txBody>
      </p:sp>
      <p:sp>
        <p:nvSpPr>
          <p:cNvPr id="7" name="Текст. поле 6"/>
          <p:cNvSpPr txBox="1"/>
          <p:nvPr/>
        </p:nvSpPr>
        <p:spPr>
          <a:xfrm>
            <a:off x="2843893" y="315617"/>
            <a:ext cx="5747658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xv</a:t>
            </a:r>
            <a:r>
              <a:rPr lang="ru-RU" sz="2000" b="1"/>
              <a:t> научные чтения имени Е. А. Фёдорова</a:t>
            </a:r>
            <a:endParaRPr lang="en-US" sz="2000" b="1"/>
          </a:p>
        </p:txBody>
      </p:sp>
      <p:sp>
        <p:nvSpPr>
          <p:cNvPr id="8" name="Текст. поле 7"/>
          <p:cNvSpPr txBox="1"/>
          <p:nvPr/>
        </p:nvSpPr>
        <p:spPr>
          <a:xfrm>
            <a:off x="4059899" y="765582"/>
            <a:ext cx="3147273" cy="39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/>
              <a:t>,,Первые шаги к науке</a:t>
            </a:r>
            <a:r>
              <a:rPr lang="en-US" sz="2000" b="1"/>
              <a:t>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485">
              <a:schemeClr val="accent1">
                <a:lumMod val="75000"/>
              </a:schemeClr>
            </a:gs>
            <a:gs pos="49013">
              <a:schemeClr val="accent1">
                <a:lumMod val="60000"/>
                <a:lumOff val="40000"/>
              </a:schemeClr>
            </a:gs>
            <a:gs pos="83330">
              <a:srgbClr val="FF0000"/>
            </a:gs>
            <a:gs pos="100000">
              <a:schemeClr val="bg1"/>
            </a:gs>
          </a:gsLst>
          <a:path path="circle">
            <a:fillToRect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1"/>
          <p:cNvSpPr/>
          <p:nvPr/>
        </p:nvSpPr>
        <p:spPr>
          <a:xfrm>
            <a:off x="4003222" y="310243"/>
            <a:ext cx="5725885" cy="1099457"/>
          </a:xfrm>
          <a:prstGeom prst="bevel">
            <a:avLst/>
          </a:prstGeom>
          <a:solidFill>
            <a:schemeClr val="tx2"/>
          </a:solidFill>
          <a:ln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30295">
                  <a:schemeClr val="accent2"/>
                </a:gs>
                <a:gs pos="32976">
                  <a:schemeClr val="accent1"/>
                </a:gs>
                <a:gs pos="44038">
                  <a:schemeClr val="accent5">
                    <a:lumMod val="50000"/>
                  </a:schemeClr>
                </a:gs>
                <a:gs pos="69169">
                  <a:srgbClr val="00B0F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когда мы собрали белую сторону,</a:t>
            </a:r>
            <a:endParaRPr lang="en-US" sz="240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03223" y="1409700"/>
            <a:ext cx="2862942" cy="358684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66166" y="1409699"/>
            <a:ext cx="2862941" cy="3586843"/>
          </a:xfrm>
          <a:prstGeom prst="rect">
            <a:avLst/>
          </a:prstGeom>
        </p:spPr>
      </p:pic>
      <p:sp>
        <p:nvSpPr>
          <p:cNvPr id="6" name="Блок-схема: магнитный барабан 5"/>
          <p:cNvSpPr/>
          <p:nvPr/>
        </p:nvSpPr>
        <p:spPr>
          <a:xfrm>
            <a:off x="3959678" y="4958443"/>
            <a:ext cx="5769429" cy="1899557"/>
          </a:xfrm>
          <a:prstGeom prst="flowChartMagneticDrum">
            <a:avLst/>
          </a:prstGeom>
          <a:solidFill>
            <a:schemeClr val="tx2"/>
          </a:solidFill>
          <a:ln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34000">
                  <a:schemeClr val="accent1">
                    <a:lumMod val="39000"/>
                    <a:lumOff val="61000"/>
                  </a:schemeClr>
                </a:gs>
                <a:gs pos="44038">
                  <a:schemeClr val="accent1">
                    <a:lumMod val="73000"/>
                    <a:lumOff val="27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нам нужно поставить рёбра правильно.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35389">
              <a:schemeClr val="accent1">
                <a:lumMod val="60000"/>
                <a:lumOff val="40000"/>
              </a:schemeClr>
            </a:gs>
            <a:gs pos="47721">
              <a:schemeClr val="accent1">
                <a:lumMod val="75000"/>
              </a:schemeClr>
            </a:gs>
            <a:gs pos="75019">
              <a:srgbClr val="FF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типовой процесс 2"/>
          <p:cNvSpPr/>
          <p:nvPr/>
        </p:nvSpPr>
        <p:spPr>
          <a:xfrm>
            <a:off x="1292679" y="756557"/>
            <a:ext cx="5268685" cy="1045028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если нам надо поставить ребро вправо,</a:t>
            </a:r>
            <a:endParaRPr lang="en-US"/>
          </a:p>
        </p:txBody>
      </p:sp>
      <p:sp>
        <p:nvSpPr>
          <p:cNvPr id="2" name="Блок-схема: автономное хранилище 1"/>
          <p:cNvSpPr/>
          <p:nvPr/>
        </p:nvSpPr>
        <p:spPr>
          <a:xfrm>
            <a:off x="10458450" y="-1540328"/>
            <a:ext cx="2383971" cy="1153885"/>
          </a:xfrm>
          <a:prstGeom prst="flowChartOff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54666" y="1801587"/>
            <a:ext cx="3980090" cy="505641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61364" y="1801585"/>
            <a:ext cx="3792312" cy="5056416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6572250" y="756557"/>
            <a:ext cx="3792313" cy="10450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нужно повернуть ребро влево, сделать правый алгоритм, повернуть головоломку и сделать левый алгоритм</a:t>
            </a:r>
            <a:endParaRPr lang="en-US"/>
          </a:p>
        </p:txBody>
      </p:sp>
      <p:sp>
        <p:nvSpPr>
          <p:cNvPr id="7" name="Фигура кнопки &quot;Вперед&quot; или &quot;Далее&quot; 6"/>
          <p:cNvSpPr/>
          <p:nvPr/>
        </p:nvSpPr>
        <p:spPr>
          <a:xfrm>
            <a:off x="5899377" y="756557"/>
            <a:ext cx="661987" cy="10450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Кнопка &quot;Завершить&quot; 8"/>
          <p:cNvSpPr/>
          <p:nvPr/>
        </p:nvSpPr>
        <p:spPr>
          <a:xfrm>
            <a:off x="1292679" y="756557"/>
            <a:ext cx="661987" cy="104502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35389">
              <a:schemeClr val="accent1">
                <a:lumMod val="60000"/>
                <a:lumOff val="40000"/>
              </a:schemeClr>
            </a:gs>
            <a:gs pos="47721">
              <a:schemeClr val="accent1">
                <a:lumMod val="75000"/>
              </a:schemeClr>
            </a:gs>
            <a:gs pos="75019">
              <a:srgbClr val="FF0000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типовой процесс 2"/>
          <p:cNvSpPr/>
          <p:nvPr/>
        </p:nvSpPr>
        <p:spPr>
          <a:xfrm>
            <a:off x="1292679" y="756557"/>
            <a:ext cx="5268685" cy="1045028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если нам надо поставить ребро влево,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Фигура кнопки &quot;Назад&quot; или &quot;Предыдущее&quot; 3"/>
          <p:cNvSpPr/>
          <p:nvPr/>
        </p:nvSpPr>
        <p:spPr>
          <a:xfrm>
            <a:off x="1292679" y="756557"/>
            <a:ext cx="666750" cy="104502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Кнопка &quot;Начало&quot; 4"/>
          <p:cNvSpPr/>
          <p:nvPr/>
        </p:nvSpPr>
        <p:spPr>
          <a:xfrm>
            <a:off x="5894614" y="756557"/>
            <a:ext cx="666750" cy="104502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59429" y="1801584"/>
            <a:ext cx="3935184" cy="5056415"/>
          </a:xfrm>
          <a:prstGeom prst="rect">
            <a:avLst/>
          </a:prstGeom>
        </p:spPr>
      </p:pic>
      <p:sp>
        <p:nvSpPr>
          <p:cNvPr id="7" name="Блок-схема: внутренняя память 6"/>
          <p:cNvSpPr/>
          <p:nvPr/>
        </p:nvSpPr>
        <p:spPr>
          <a:xfrm>
            <a:off x="6561365" y="756557"/>
            <a:ext cx="4297134" cy="1045028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нужно повернуть ребро вправо, сделать левый алгоритм, повернуть куб и сделать правый алгоритм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61364" y="1801585"/>
            <a:ext cx="3792312" cy="505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981">
              <a:schemeClr val="accent1">
                <a:lumMod val="73000"/>
                <a:lumOff val="27000"/>
              </a:schemeClr>
            </a:gs>
            <a:gs pos="51206">
              <a:schemeClr val="accent2">
                <a:lumMod val="60000"/>
                <a:lumOff val="40000"/>
              </a:schemeClr>
            </a:gs>
            <a:gs pos="77164">
              <a:schemeClr val="accent1">
                <a:lumMod val="39000"/>
                <a:lumOff val="61000"/>
              </a:schemeClr>
            </a:gs>
            <a:gs pos="100000">
              <a:schemeClr val="accent1"/>
            </a:gs>
          </a:gsLst>
          <a:path path="circle">
            <a:fillToRect l="100000" b="100000"/>
          </a:path>
          <a:tileRect t="-100000" r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>
            <a:off x="1257300" y="2773680"/>
            <a:ext cx="9677400" cy="131064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у нас должен быть собран 2 слой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00B050"/>
          </a:fgClr>
          <a:bgClr>
            <a:schemeClr val="accent1">
              <a:lumMod val="75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68930" y="464820"/>
            <a:ext cx="7086600" cy="1661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теперь соберём жёлтый крест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72000" y="1950720"/>
            <a:ext cx="3680460" cy="490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981">
              <a:schemeClr val="accent1">
                <a:lumMod val="73000"/>
                <a:lumOff val="27000"/>
              </a:schemeClr>
            </a:gs>
            <a:gs pos="40166">
              <a:schemeClr val="accent1">
                <a:lumMod val="39000"/>
                <a:lumOff val="61000"/>
              </a:schemeClr>
            </a:gs>
            <a:gs pos="51206">
              <a:schemeClr val="accent2">
                <a:lumMod val="60000"/>
                <a:lumOff val="40000"/>
              </a:schemeClr>
            </a:gs>
            <a:gs pos="100000">
              <a:schemeClr val="accent1"/>
            </a:gs>
          </a:gsLst>
          <a:path path="rect">
            <a:fillToRect r="100000" b="100000"/>
          </a:path>
          <a:tileRect l="-10000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3402330" y="0"/>
            <a:ext cx="6141720" cy="2186940"/>
          </a:xfrm>
          <a:prstGeom prst="round2Same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если нам попадается полоса: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890135" y="2186940"/>
            <a:ext cx="3503295" cy="4671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6">
              <a:lumMod val="40000"/>
              <a:lumOff val="60000"/>
            </a:schemeClr>
          </a:fgClr>
          <a:bgClr>
            <a:schemeClr val="accent1">
              <a:lumMod val="75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одним усеченным углом 1"/>
          <p:cNvSpPr/>
          <p:nvPr/>
        </p:nvSpPr>
        <p:spPr>
          <a:xfrm>
            <a:off x="2747010" y="0"/>
            <a:ext cx="5745480" cy="195072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поворачиваем переднюю сторону и делаем правый алгоритм 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76700" y="1950720"/>
            <a:ext cx="3680461" cy="490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6">
              <a:lumMod val="40000"/>
              <a:lumOff val="60000"/>
            </a:schemeClr>
          </a:fgClr>
          <a:bgClr>
            <a:schemeClr val="accent1">
              <a:lumMod val="75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о скругленными углами 1"/>
          <p:cNvSpPr/>
          <p:nvPr/>
        </p:nvSpPr>
        <p:spPr>
          <a:xfrm>
            <a:off x="2156460" y="114300"/>
            <a:ext cx="7879080" cy="1264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если попадаются так называемые часы,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91990" y="1127760"/>
            <a:ext cx="3208020" cy="4277360"/>
          </a:xfrm>
          <a:prstGeom prst="rect">
            <a:avLst/>
          </a:prstGeom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85558" y="4800599"/>
            <a:ext cx="8469630" cy="2057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делаем поворот передней стороны и теперь уже делаем 2 правых алгоритма.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981">
              <a:schemeClr val="accent1">
                <a:lumMod val="76000"/>
                <a:lumOff val="24000"/>
              </a:schemeClr>
            </a:gs>
            <a:gs pos="40166">
              <a:schemeClr val="accent1">
                <a:lumMod val="39000"/>
                <a:lumOff val="61000"/>
              </a:schemeClr>
            </a:gs>
            <a:gs pos="51206">
              <a:schemeClr val="accent2">
                <a:lumMod val="60000"/>
                <a:lumOff val="40000"/>
              </a:schemeClr>
            </a:gs>
            <a:gs pos="100000">
              <a:schemeClr val="accent1"/>
            </a:gs>
          </a:gsLst>
          <a:lin ang="21594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о скругленными углами 1"/>
          <p:cNvSpPr/>
          <p:nvPr/>
        </p:nvSpPr>
        <p:spPr>
          <a:xfrm>
            <a:off x="1383030" y="68580"/>
            <a:ext cx="862584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если точка,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65270" y="1254760"/>
            <a:ext cx="3261360" cy="4348480"/>
          </a:xfrm>
          <a:prstGeom prst="rect">
            <a:avLst/>
          </a:prstGeom>
        </p:spPr>
      </p:pic>
      <p:sp>
        <p:nvSpPr>
          <p:cNvPr id="4" name="Прямоугольник с одним усеченным углом 3"/>
          <p:cNvSpPr/>
          <p:nvPr/>
        </p:nvSpPr>
        <p:spPr>
          <a:xfrm>
            <a:off x="880110" y="4716780"/>
            <a:ext cx="9128760" cy="208788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то делаем сначала как часы, потом поворачиваем куб влево или право, и нам придётся исполнять схему полосы 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  <a:tileRect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135281" y="479037"/>
            <a:ext cx="5344903" cy="59700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4" name="Загнутый угол 3"/>
          <p:cNvSpPr/>
          <p:nvPr/>
        </p:nvSpPr>
        <p:spPr>
          <a:xfrm>
            <a:off x="2659296" y="0"/>
            <a:ext cx="6245817" cy="1317356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Что бы поставить углы жёлтой стороны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2333297" y="4351283"/>
            <a:ext cx="6684579" cy="2506717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В таком случае поворачиваем куб вправо и сделать 3 правы</a:t>
            </a:r>
            <a:r>
              <a:rPr lang="en-US" sz="4000" dirty="0" smtClean="0">
                <a:solidFill>
                  <a:schemeClr val="bg1"/>
                </a:solidFill>
              </a:rPr>
              <a:t>x</a:t>
            </a:r>
            <a:r>
              <a:rPr lang="ru-RU" sz="4000" dirty="0" smtClean="0">
                <a:solidFill>
                  <a:schemeClr val="bg1"/>
                </a:solidFill>
              </a:rPr>
              <a:t> алгоритма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8000"/>
                <a:lumOff val="92000"/>
              </a:schemeClr>
            </a:gs>
            <a:gs pos="7576">
              <a:schemeClr val="accent1">
                <a:lumMod val="73000"/>
                <a:lumOff val="27000"/>
              </a:schemeClr>
            </a:gs>
            <a:gs pos="32391">
              <a:schemeClr val="accent1">
                <a:lumMod val="39000"/>
                <a:lumOff val="61000"/>
              </a:schemeClr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401780" y="1230509"/>
            <a:ext cx="6893004" cy="27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/>
              <a:t>Актуальность выбранной темы: я решил испытать себя в технике сборки кубика Рубика</a:t>
            </a:r>
            <a:endParaRPr 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58997" y="0"/>
            <a:ext cx="5143569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Шестиугольник 2"/>
          <p:cNvSpPr/>
          <p:nvPr/>
        </p:nvSpPr>
        <p:spPr>
          <a:xfrm>
            <a:off x="3578772" y="0"/>
            <a:ext cx="5123794" cy="1434662"/>
          </a:xfrm>
          <a:prstGeom prst="hexagon">
            <a:avLst>
              <a:gd name="adj" fmla="val 15110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таком случае  поворачиваем куб так чтобы правильный угол был слева и тогда делаем 3 правы</a:t>
            </a: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ru-RU" dirty="0" smtClean="0">
                <a:solidFill>
                  <a:schemeClr val="bg1"/>
                </a:solidFill>
              </a:rPr>
              <a:t>  алгоритма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3783724" y="4508938"/>
            <a:ext cx="4745421" cy="1939159"/>
          </a:xfrm>
          <a:prstGeom prst="homePlate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И делаем также как в первом случае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632841" y="740979"/>
            <a:ext cx="5675587" cy="124547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Теперь перед нами должна встать такая картина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78549" y="1645685"/>
            <a:ext cx="3653659" cy="4871545"/>
          </a:xfrm>
          <a:prstGeom prst="rect">
            <a:avLst/>
          </a:prstGeom>
        </p:spPr>
      </p:pic>
      <p:sp>
        <p:nvSpPr>
          <p:cNvPr id="4" name="Прямоугольник со скругленными углами 3"/>
          <p:cNvSpPr/>
          <p:nvPr/>
        </p:nvSpPr>
        <p:spPr>
          <a:xfrm>
            <a:off x="2302329" y="4694109"/>
            <a:ext cx="6006099" cy="1950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у нас собрано всё кроме рёбер жёлтого цвета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4"/>
          </a:fgClr>
          <a:bgClr>
            <a:srgbClr val="00B050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24956" y="2199838"/>
            <a:ext cx="3186668" cy="4248890"/>
          </a:xfrm>
          <a:prstGeom prst="rect">
            <a:avLst/>
          </a:prstGeom>
        </p:spPr>
      </p:pic>
      <p:sp>
        <p:nvSpPr>
          <p:cNvPr id="4" name="Прямоугольник 1"/>
          <p:cNvSpPr/>
          <p:nvPr/>
        </p:nvSpPr>
        <p:spPr>
          <a:xfrm>
            <a:off x="2897218" y="1015588"/>
            <a:ext cx="5762120" cy="155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если нам попадаются все рёбра жёлтого цвета не правильными,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2897218" y="4897802"/>
            <a:ext cx="5762120" cy="1550926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то делаем 1 правый алгоритм, 1 левый, 5 правых и 5 левых.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rgbClr val="00B050"/>
          </a:fgClr>
          <a:bgClr>
            <a:schemeClr val="accent4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95223" y="778156"/>
            <a:ext cx="4115608" cy="5487477"/>
          </a:xfrm>
          <a:prstGeom prst="rect">
            <a:avLst/>
          </a:prstGeom>
        </p:spPr>
      </p:pic>
      <p:sp>
        <p:nvSpPr>
          <p:cNvPr id="4" name="Прямоугольник с двумя усеченными соседними углами 1"/>
          <p:cNvSpPr/>
          <p:nvPr/>
        </p:nvSpPr>
        <p:spPr>
          <a:xfrm>
            <a:off x="3898855" y="315032"/>
            <a:ext cx="5105131" cy="1055491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теперь у нас одно ребро встало на своё место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3852745" y="5670131"/>
            <a:ext cx="5600565" cy="937018"/>
          </a:xfrm>
          <a:prstGeom prst="snip2SameRect">
            <a:avLst>
              <a:gd name="adj1" fmla="val 0"/>
              <a:gd name="adj2" fmla="val 247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поворачиваем куб так, чтобы правильно поставленое ребро смотрело на нас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tx2">
              <a:lumMod val="60000"/>
              <a:lumOff val="40000"/>
            </a:schemeClr>
          </a:fgClr>
          <a:bgClr>
            <a:schemeClr val="accent4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Эллипс 2"/>
          <p:cNvSpPr/>
          <p:nvPr/>
        </p:nvSpPr>
        <p:spPr>
          <a:xfrm>
            <a:off x="4663548" y="2255035"/>
            <a:ext cx="2864904" cy="2347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и снова делаем 1правый алгоритм, 1 левый, 5 правых и 5 левых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8000"/>
                <a:lumOff val="92000"/>
              </a:schemeClr>
            </a:gs>
            <a:gs pos="34000">
              <a:schemeClr val="accent1">
                <a:lumMod val="39000"/>
                <a:lumOff val="61000"/>
              </a:schemeClr>
            </a:gs>
            <a:gs pos="62000">
              <a:schemeClr val="accent1">
                <a:lumMod val="73000"/>
                <a:lumOff val="27000"/>
              </a:schemeClr>
            </a:gs>
            <a:gs pos="100000">
              <a:schemeClr val="accent1"/>
            </a:gs>
          </a:gsLst>
          <a:lin ang="1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>
            <a:off x="4028099" y="0"/>
            <a:ext cx="4943576" cy="261718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теперь у нас собран кубик Рубика!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8099" y="2617187"/>
            <a:ext cx="4943576" cy="4416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3626069" y="709448"/>
            <a:ext cx="4051738" cy="104052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Итог:</a:t>
            </a:r>
            <a:endParaRPr lang="ru-RU" sz="2800" dirty="0"/>
          </a:p>
        </p:txBody>
      </p:sp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331074" y="1734206"/>
            <a:ext cx="10216056" cy="383102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Я научился собирать разные модели кубика </a:t>
            </a:r>
            <a:r>
              <a:rPr lang="ru-RU" sz="3200" dirty="0" err="1" smtClean="0">
                <a:solidFill>
                  <a:schemeClr val="bg1"/>
                </a:solidFill>
              </a:rPr>
              <a:t>Рубика</a:t>
            </a:r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Я рассказал о своем увлечении одноклассникам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В дальнейшем я продолжу заниматься </a:t>
            </a:r>
            <a:r>
              <a:rPr lang="ru-RU" sz="3200" smtClean="0">
                <a:solidFill>
                  <a:schemeClr val="bg1"/>
                </a:solidFill>
              </a:rPr>
              <a:t>своим увлечением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rgbClr val="00B050"/>
          </a:fgClr>
          <a:bgClr>
            <a:schemeClr val="accent2">
              <a:lumMod val="60000"/>
              <a:lumOff val="40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усеченным углом 2"/>
          <p:cNvSpPr/>
          <p:nvPr/>
        </p:nvSpPr>
        <p:spPr>
          <a:xfrm>
            <a:off x="549286" y="551978"/>
            <a:ext cx="1852495" cy="947788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/>
              <a:t>цель:</a:t>
            </a:r>
            <a:endParaRPr lang="en-US" sz="3200"/>
          </a:p>
        </p:txBody>
      </p:sp>
      <p:sp>
        <p:nvSpPr>
          <p:cNvPr id="5" name="Текст. поле 4"/>
          <p:cNvSpPr txBox="1"/>
          <p:nvPr/>
        </p:nvSpPr>
        <p:spPr>
          <a:xfrm>
            <a:off x="549286" y="1499766"/>
            <a:ext cx="8000384" cy="51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 </a:t>
            </a:r>
            <a:r>
              <a:rPr lang="ru-RU" sz="28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научиться сборке кубиков Рубика и научить других</a:t>
            </a:r>
            <a:endParaRPr lang="en-US" sz="2800"/>
          </a:p>
        </p:txBody>
      </p:sp>
      <p:sp>
        <p:nvSpPr>
          <p:cNvPr id="6" name="Прямоугольник 5"/>
          <p:cNvSpPr/>
          <p:nvPr/>
        </p:nvSpPr>
        <p:spPr>
          <a:xfrm>
            <a:off x="603138" y="2189067"/>
            <a:ext cx="2660268" cy="829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/>
              <a:t>задачи</a:t>
            </a:r>
          </a:p>
        </p:txBody>
      </p:sp>
      <p:sp>
        <p:nvSpPr>
          <p:cNvPr id="7" name="Текст. поле 6"/>
          <p:cNvSpPr txBox="1"/>
          <p:nvPr/>
        </p:nvSpPr>
        <p:spPr>
          <a:xfrm>
            <a:off x="549286" y="3249095"/>
            <a:ext cx="6909543" cy="167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22860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ru-RU" sz="28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Узнать историю создания кубика Рубика</a:t>
            </a:r>
          </a:p>
          <a:p>
            <a:pPr marL="457200" marR="0" indent="-22860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ru-RU" sz="28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Научиться сборке кубика Рубика</a:t>
            </a:r>
          </a:p>
          <a:p>
            <a:pPr marL="0" marR="0" indent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8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   3.Научить сборке других ребят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60000"/>
                <a:lumOff val="40000"/>
              </a:schemeClr>
            </a:gs>
            <a:gs pos="24198">
              <a:schemeClr val="accent2">
                <a:lumMod val="50000"/>
              </a:schemeClr>
            </a:gs>
            <a:gs pos="50086">
              <a:schemeClr val="accent4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path path="circle">
            <a:fillToRect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соседними углами 1"/>
          <p:cNvSpPr/>
          <p:nvPr/>
        </p:nvSpPr>
        <p:spPr>
          <a:xfrm>
            <a:off x="3274177" y="821237"/>
            <a:ext cx="5245145" cy="915477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история создания кубика Рубика:</a:t>
            </a:r>
            <a:endParaRPr lang="en-US" sz="2400"/>
          </a:p>
        </p:txBody>
      </p:sp>
      <p:sp>
        <p:nvSpPr>
          <p:cNvPr id="3" name="Текст. поле 2"/>
          <p:cNvSpPr txBox="1"/>
          <p:nvPr/>
        </p:nvSpPr>
        <p:spPr>
          <a:xfrm>
            <a:off x="2272537" y="2005972"/>
            <a:ext cx="8483279" cy="350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кубик Рубика-</a:t>
            </a:r>
            <a:r>
              <a:rPr lang="ru-RU" sz="2800" b="0" i="0" u="none" strike="noStrike">
                <a:latin typeface="+mn-lt"/>
                <a:ea typeface="+mn-lt"/>
                <a:cs typeface="+mn-cs"/>
              </a:rPr>
              <a:t>это головоломка, придуманная скульптором и профессором архитектуры </a:t>
            </a:r>
            <a:r>
              <a:rPr lang="ru-RU" sz="28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Эрне Рубиком в 1980 году</a:t>
            </a:r>
            <a:r>
              <a:rPr lang="ru-RU" sz="2800" b="1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.</a:t>
            </a:r>
            <a:r>
              <a:rPr lang="ru-RU" sz="2800" b="0" i="0" u="none" strike="noStrike">
                <a:solidFill>
                  <a:srgbClr val="333333"/>
                </a:solidFill>
                <a:latin typeface="Calibri" pitchFamily="34" charset="0" panose="020F0502020204030204"/>
                <a:ea typeface="Calibri" pitchFamily="34" charset="0" panose="020F0502020204030204"/>
                <a:cs typeface="Calibri" pitchFamily="34" charset="0" panose="020F0502020204030204"/>
              </a:rPr>
              <a:t> Первоначально головоломка называлась "Волшебный куб" и была лицензирована компанией Rubik для продажи Ideal Toy Corp. Кубик Рубика получил в 1980 году специальную премию German Game of the Year(немецкая игрушка года) за лучшую головоломку.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одним усеченным углом 1"/>
          <p:cNvSpPr/>
          <p:nvPr/>
        </p:nvSpPr>
        <p:spPr>
          <a:xfrm>
            <a:off x="1130884" y="745845"/>
            <a:ext cx="2595647" cy="127089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/>
              <a:t>вот язык сборки кубика Рубика:</a:t>
            </a:r>
            <a:endParaRPr lang="en-US" sz="280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56519" y="366191"/>
            <a:ext cx="7807284" cy="4596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75000"/>
              </a:schemeClr>
            </a:gs>
            <a:gs pos="38558">
              <a:schemeClr val="accent2">
                <a:lumMod val="75000"/>
              </a:schemeClr>
            </a:gs>
            <a:gs pos="60810">
              <a:srgbClr val="FFFF00"/>
            </a:gs>
            <a:gs pos="100000">
              <a:schemeClr val="accent4">
                <a:lumMod val="40000"/>
                <a:lumOff val="60000"/>
              </a:schemeClr>
            </a:gs>
          </a:gsLst>
          <a:path path="circle">
            <a:fillToRect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о скругленными углами 1"/>
          <p:cNvSpPr/>
          <p:nvPr/>
        </p:nvSpPr>
        <p:spPr>
          <a:xfrm>
            <a:off x="4029984" y="379654"/>
            <a:ext cx="4597041" cy="1540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/>
              <a:t>правый алгоритм:</a:t>
            </a:r>
            <a:endParaRPr lang="en-US" sz="3200"/>
          </a:p>
        </p:txBody>
      </p:sp>
      <p:sp>
        <p:nvSpPr>
          <p:cNvPr id="3" name="Текст. поле 2"/>
          <p:cNvSpPr txBox="1"/>
          <p:nvPr/>
        </p:nvSpPr>
        <p:spPr>
          <a:xfrm>
            <a:off x="4868184" y="2318311"/>
            <a:ext cx="2951767" cy="76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R, U, R`, U`</a:t>
            </a:r>
          </a:p>
        </p:txBody>
      </p:sp>
      <p:pic>
        <p:nvPicPr>
          <p:cNvPr id="4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55703" y="3082856"/>
            <a:ext cx="6412566" cy="3775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6038">
              <a:schemeClr val="accent4">
                <a:lumMod val="75000"/>
              </a:schemeClr>
            </a:gs>
            <a:gs pos="80381">
              <a:schemeClr val="accent2">
                <a:lumMod val="75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path path="circle">
            <a:fillToRect r="10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3629597" y="530438"/>
            <a:ext cx="5428240" cy="1690940"/>
          </a:xfrm>
          <a:prstGeom prst="snip2DiagRect">
            <a:avLst>
              <a:gd name="adj1" fmla="val 10828"/>
              <a:gd name="adj2" fmla="val 2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алгоритм левой руки:</a:t>
            </a:r>
            <a:endParaRPr lang="en-US"/>
          </a:p>
        </p:txBody>
      </p:sp>
      <p:sp>
        <p:nvSpPr>
          <p:cNvPr id="8" name="Текст. поле 7"/>
          <p:cNvSpPr txBox="1"/>
          <p:nvPr/>
        </p:nvSpPr>
        <p:spPr>
          <a:xfrm>
            <a:off x="4469093" y="2741423"/>
            <a:ext cx="2616165" cy="76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L, U`, L`, U</a:t>
            </a:r>
          </a:p>
        </p:txBody>
      </p:sp>
      <p:pic>
        <p:nvPicPr>
          <p:cNvPr id="9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381880" y="3429000"/>
            <a:ext cx="5428240" cy="3195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4">
              <a:lumMod val="60000"/>
              <a:lumOff val="40000"/>
            </a:schemeClr>
          </a:fgClr>
          <a:bgClr>
            <a:schemeClr val="bg2">
              <a:lumMod val="50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718116" y="1601188"/>
            <a:ext cx="3991076" cy="5321434"/>
          </a:xfrm>
          <a:prstGeom prst="rect">
            <a:avLst/>
          </a:prstGeom>
          <a:pattFill prst="dashVert">
            <a:fgClr>
              <a:schemeClr val="accent4">
                <a:lumMod val="60000"/>
                <a:lumOff val="40000"/>
              </a:schemeClr>
            </a:fgClr>
            <a:bgClr>
              <a:schemeClr val="bg2">
                <a:lumMod val="50000"/>
              </a:schemeClr>
            </a:bgClr>
          </a:pattFill>
        </p:spPr>
      </p:pic>
      <p:sp>
        <p:nvSpPr>
          <p:cNvPr id="3" name="Прямоугольник с двумя усеченными соседними углами 2"/>
          <p:cNvSpPr/>
          <p:nvPr/>
        </p:nvSpPr>
        <p:spPr>
          <a:xfrm>
            <a:off x="3718116" y="207329"/>
            <a:ext cx="3991076" cy="1393859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сначала нам нужно собрать белый крест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4">
              <a:lumMod val="60000"/>
              <a:lumOff val="40000"/>
            </a:schemeClr>
          </a:fgClr>
          <a:bgClr>
            <a:schemeClr val="bg2">
              <a:lumMod val="50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609086" y="638141"/>
            <a:ext cx="1638127" cy="64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/>
              <a:t>потом</a:t>
            </a:r>
            <a:endParaRPr lang="en-US" sz="3600"/>
          </a:p>
        </p:txBody>
      </p:sp>
      <p:sp>
        <p:nvSpPr>
          <p:cNvPr id="3" name="Текст. поле 2"/>
          <p:cNvSpPr txBox="1"/>
          <p:nvPr/>
        </p:nvSpPr>
        <p:spPr>
          <a:xfrm>
            <a:off x="2959683" y="638141"/>
            <a:ext cx="8534400" cy="1190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0" i="0" u="none" strike="noStrike">
                <a:latin typeface="+mn-lt"/>
                <a:ea typeface="+mn-lt"/>
                <a:cs typeface="+mn-cs"/>
              </a:rPr>
              <a:t>поставить углы, совпадающие по цвету, поставить вверх белого цвета</a:t>
            </a:r>
            <a:endParaRPr lang="en-US" sz="3600"/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2057131" y="2641421"/>
            <a:ext cx="7797710" cy="176633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/>
              <a:t>и делать правый алгоритм, пока  деталь не окажется на своём месте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По умолчанию">
  <a:themeElements>
    <a:clrScheme name="Офис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исная">
      <a:majorFont>
        <a:latin typeface="Calibri Light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Офис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403</Words>
  <Application>Microsoft Office PowerPoint</Application>
  <PresentationFormat>Произвольный</PresentationFormat>
  <Paragraphs>66</Paragraphs>
  <Slides>22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 умолчанию</vt:lpstr>
      <vt:lpstr>Тема проекта: кубик Рубика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Mobile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Мария Жипарева</dc:creator>
  <cp:lastModifiedBy>Мария Жипарева</cp:lastModifiedBy>
  <cp:revision>8</cp:revision>
  <dcterms:created xsi:type="dcterms:W3CDTF">2023-01-25T17:08:37Z</dcterms:created>
  <dcterms:modified xsi:type="dcterms:W3CDTF">2023-03-05T17:33:13Z</dcterms:modified>
</cp:coreProperties>
</file>