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6" r:id="rId3"/>
  </p:sldMasterIdLst>
  <p:notesMasterIdLst>
    <p:notesMasterId r:id="rId12"/>
  </p:notesMasterIdLst>
  <p:sldIdLst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5C782E-A485-CDF8-0266-3C4978C51702}" name="Королев Василий Александрович" initials="КВА" userId="S::korolev_va@rfs.ru::f05908da-07b2-44b2-ba77-9a693035a13f" providerId="AD"/>
  <p188:author id="{3A798C52-82D0-609B-B115-03C7364027BF}" name="Alexey Larchenkov" initials="AL" userId="a55e323f0aa2cc9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C51"/>
    <a:srgbClr val="293D5F"/>
    <a:srgbClr val="355777"/>
    <a:srgbClr val="4B8AAB"/>
    <a:srgbClr val="548235"/>
    <a:srgbClr val="F95D59"/>
    <a:srgbClr val="274B74"/>
    <a:srgbClr val="4E8FB1"/>
    <a:srgbClr val="31859C"/>
    <a:srgbClr val="9D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3342" autoAdjust="0"/>
  </p:normalViewPr>
  <p:slideViewPr>
    <p:cSldViewPr snapToGrid="0">
      <p:cViewPr varScale="1">
        <p:scale>
          <a:sx n="82" d="100"/>
          <a:sy n="82" d="100"/>
        </p:scale>
        <p:origin x="28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293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3AB1-25FB-4833-A794-48ABFB0EF30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2C316-CA8D-48A5-927D-3C1A4C99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3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Промежуточный экран.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9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 +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09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 + заголовок + подзаголовок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аблица 5">
            <a:extLst>
              <a:ext uri="{FF2B5EF4-FFF2-40B4-BE49-F238E27FC236}">
                <a16:creationId xmlns="" xmlns:a16="http://schemas.microsoft.com/office/drawing/2014/main" id="{B2A6F1DD-0E0C-4AF7-ABE1-9035322DA18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1475" y="2600325"/>
            <a:ext cx="11449050" cy="3708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7DAB772F-F825-4BD0-A8F8-7EA2DEB0C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07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 + заголовок + под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11449050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248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 + заголовок + подзаголовок + 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AC9DE9D8-36B3-49D9-9C6F-93D8916B7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3952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16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 + заголовок + подзаголовок + 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6" y="2600325"/>
            <a:ext cx="3671888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AC9DE9D8-36B3-49D9-9C6F-93D8916B7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9264" y="2600325"/>
            <a:ext cx="3673474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E46E2963-06EB-4B30-93AD-E0375D387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8638" y="2600325"/>
            <a:ext cx="3673474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224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. Заголовок + подзаголовок + текст 1 колонка +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5616575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598E106-D237-42C0-B386-522EC21FE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0" y="1304924"/>
            <a:ext cx="5988050" cy="55530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10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. Заголовок + подзаголовок + текст 1 колонка +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808163"/>
            <a:ext cx="5616575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598E106-D237-42C0-B386-522EC21FE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04924"/>
            <a:ext cx="5988051" cy="55530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80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Заглавный экран.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90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Заглавный экран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FB3FF94D-671E-4E3B-A8B5-91B2AD877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976813"/>
            <a:ext cx="11449050" cy="5397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52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Промежуточный экран. 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163" y="2601913"/>
            <a:ext cx="7559675" cy="53975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28E77B5-597D-4C55-BBF4-E112864AD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6163" y="3392488"/>
            <a:ext cx="7559675" cy="2124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281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Промежуточный экран. Мультимедия на &quot;весь экран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="" xmlns:a16="http://schemas.microsoft.com/office/drawing/2014/main" id="{DE633F31-6897-4845-92C7-8AF905BDD5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893513" y="1304925"/>
            <a:ext cx="8404973" cy="500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4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Промежуточный экран. Мультимедия на &quot;весь экран&quot;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="" xmlns:a16="http://schemas.microsoft.com/office/drawing/2014/main" id="{DE633F31-6897-4845-92C7-8AF905BDD5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316162" y="1808163"/>
            <a:ext cx="7559676" cy="4500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0"/>
            <a:ext cx="8532813" cy="13049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82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Промежуточный экран. Мультимедия + заголовок +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="" xmlns:a16="http://schemas.microsoft.com/office/drawing/2014/main" id="{DE633F31-6897-4845-92C7-8AF905BDD5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981466" y="1808163"/>
            <a:ext cx="6229067" cy="370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0"/>
            <a:ext cx="8532813" cy="13049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4D3189B-40F4-4C84-8E34-73E7BC5AF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5768975"/>
            <a:ext cx="11449050" cy="53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ctr">
              <a:defRPr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ctr">
              <a:defRPr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ctr">
              <a:defRPr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16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C3BBC2-AAC3-82E7-D90E-CCEECC19C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6806F3F-214C-6027-6944-E6D00E3F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F318E-3F63-47FE-C9A8-A9EB61E5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BF3-4645-40CE-91ED-BB7A8715809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2050FE-77A7-2A46-9E90-DD0CA5D6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1259ED-BB20-868B-C043-63005EF3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6B6C-B977-4E54-94B0-E9855E142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23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B70D6-8BCA-6E27-676E-40D03ED7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10BD80-D227-19A4-F2E5-586B5ACA2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4BE8F2-EBC8-40F6-52CC-2F71C833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BF3-4645-40CE-91ED-BB7A8715809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B878BD-9D64-70B8-7D39-74C15828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F2248A-3FA0-6481-D164-BD36CA76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6B6C-B977-4E54-94B0-E9855E1424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Слайд.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77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Слайд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756126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6851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635C59-1F52-4E27-947E-317FD2A327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pic>
        <p:nvPicPr>
          <p:cNvPr id="3" name="#_ЛОГО">
            <a:extLst>
              <a:ext uri="{FF2B5EF4-FFF2-40B4-BE49-F238E27FC236}">
                <a16:creationId xmlns="" xmlns:a16="http://schemas.microsoft.com/office/drawing/2014/main" id="{395805F8-B505-486D-9897-D31B5585FF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0188" y="233415"/>
            <a:ext cx="2700337" cy="8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10">
          <p15:clr>
            <a:srgbClr val="A4A3A4"/>
          </p15:clr>
        </p15:guide>
        <p15:guide id="3" pos="846">
          <p15:clr>
            <a:srgbClr val="A4A3A4"/>
          </p15:clr>
        </p15:guide>
        <p15:guide id="4" pos="1323">
          <p15:clr>
            <a:srgbClr val="A4A3A4"/>
          </p15:clr>
        </p15:guide>
        <p15:guide id="5" pos="1459">
          <p15:clr>
            <a:srgbClr val="A4A3A4"/>
          </p15:clr>
        </p15:guide>
        <p15:guide id="6" pos="1935">
          <p15:clr>
            <a:srgbClr val="A4A3A4"/>
          </p15:clr>
        </p15:guide>
        <p15:guide id="7" pos="2071">
          <p15:clr>
            <a:srgbClr val="A4A3A4"/>
          </p15:clr>
        </p15:guide>
        <p15:guide id="8" pos="2683">
          <p15:clr>
            <a:srgbClr val="A4A3A4"/>
          </p15:clr>
        </p15:guide>
        <p15:guide id="9" pos="2547">
          <p15:clr>
            <a:srgbClr val="A4A3A4"/>
          </p15:clr>
        </p15:guide>
        <p15:guide id="10" pos="3160">
          <p15:clr>
            <a:srgbClr val="A4A3A4"/>
          </p15:clr>
        </p15:guide>
        <p15:guide id="11" pos="3296">
          <p15:clr>
            <a:srgbClr val="A4A3A4"/>
          </p15:clr>
        </p15:guide>
        <p15:guide id="12" pos="3772">
          <p15:clr>
            <a:srgbClr val="A4A3A4"/>
          </p15:clr>
        </p15:guide>
        <p15:guide id="13" pos="3840">
          <p15:clr>
            <a:srgbClr val="A4A3A4"/>
          </p15:clr>
        </p15:guide>
        <p15:guide id="14" pos="3908">
          <p15:clr>
            <a:srgbClr val="A4A3A4"/>
          </p15:clr>
        </p15:guide>
        <p15:guide id="15" pos="5133">
          <p15:clr>
            <a:srgbClr val="A4A3A4"/>
          </p15:clr>
        </p15:guide>
        <p15:guide id="16" pos="4997">
          <p15:clr>
            <a:srgbClr val="A4A3A4"/>
          </p15:clr>
        </p15:guide>
        <p15:guide id="17" pos="5609">
          <p15:clr>
            <a:srgbClr val="A4A3A4"/>
          </p15:clr>
        </p15:guide>
        <p15:guide id="18" pos="4520">
          <p15:clr>
            <a:srgbClr val="A4A3A4"/>
          </p15:clr>
        </p15:guide>
        <p15:guide id="19" pos="4384">
          <p15:clr>
            <a:srgbClr val="A4A3A4"/>
          </p15:clr>
        </p15:guide>
        <p15:guide id="20" pos="5745">
          <p15:clr>
            <a:srgbClr val="A4A3A4"/>
          </p15:clr>
        </p15:guide>
        <p15:guide id="21" pos="7446">
          <p15:clr>
            <a:srgbClr val="F26B43"/>
          </p15:clr>
        </p15:guide>
        <p15:guide id="22" pos="6970">
          <p15:clr>
            <a:srgbClr val="A4A3A4"/>
          </p15:clr>
        </p15:guide>
        <p15:guide id="23" pos="6834">
          <p15:clr>
            <a:srgbClr val="A4A3A4"/>
          </p15:clr>
        </p15:guide>
        <p15:guide id="24" pos="6357">
          <p15:clr>
            <a:srgbClr val="A4A3A4"/>
          </p15:clr>
        </p15:guide>
        <p15:guide id="25" pos="6221">
          <p15:clr>
            <a:srgbClr val="A4A3A4"/>
          </p15:clr>
        </p15:guide>
        <p15:guide id="26" orient="horz" pos="822">
          <p15:clr>
            <a:srgbClr val="A4A3A4"/>
          </p15:clr>
        </p15:guide>
        <p15:guide id="27" orient="horz" pos="1139">
          <p15:clr>
            <a:srgbClr val="F26B43"/>
          </p15:clr>
        </p15:guide>
        <p15:guide id="28" orient="horz" pos="1480">
          <p15:clr>
            <a:srgbClr val="A4A3A4"/>
          </p15:clr>
        </p15:guide>
        <p15:guide id="29" orient="horz" pos="1638">
          <p15:clr>
            <a:srgbClr val="A4A3A4"/>
          </p15:clr>
        </p15:guide>
        <p15:guide id="30" orient="horz" pos="1979">
          <p15:clr>
            <a:srgbClr val="A4A3A4"/>
          </p15:clr>
        </p15:guide>
        <p15:guide id="31" orient="horz" pos="2137">
          <p15:clr>
            <a:srgbClr val="A4A3A4"/>
          </p15:clr>
        </p15:guide>
        <p15:guide id="32" orient="horz" pos="2478">
          <p15:clr>
            <a:srgbClr val="A4A3A4"/>
          </p15:clr>
        </p15:guide>
        <p15:guide id="33" orient="horz" pos="2636">
          <p15:clr>
            <a:srgbClr val="A4A3A4"/>
          </p15:clr>
        </p15:guide>
        <p15:guide id="34" orient="horz" pos="3475">
          <p15:clr>
            <a:srgbClr val="A4A3A4"/>
          </p15:clr>
        </p15:guide>
        <p15:guide id="35" orient="horz" pos="3634">
          <p15:clr>
            <a:srgbClr val="A4A3A4"/>
          </p15:clr>
        </p15:guide>
        <p15:guide id="36" orient="horz" pos="3135">
          <p15:clr>
            <a:srgbClr val="A4A3A4"/>
          </p15:clr>
        </p15:guide>
        <p15:guide id="37" orient="horz" pos="2976">
          <p15:clr>
            <a:srgbClr val="A4A3A4"/>
          </p15:clr>
        </p15:guide>
        <p15:guide id="38" orient="horz" pos="3974">
          <p15:clr>
            <a:srgbClr val="F26B43"/>
          </p15:clr>
        </p15:guide>
        <p15:guide id="39" orient="horz" pos="1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#_ШАПКА">
            <a:extLst>
              <a:ext uri="{FF2B5EF4-FFF2-40B4-BE49-F238E27FC236}">
                <a16:creationId xmlns="" xmlns:a16="http://schemas.microsoft.com/office/drawing/2014/main" id="{E3C585BC-C491-467F-8D37-2616FF1101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-236"/>
            <a:ext cx="12191202" cy="1305161"/>
          </a:xfrm>
          <a:prstGeom prst="rect">
            <a:avLst/>
          </a:prstGeom>
        </p:spPr>
      </p:pic>
      <p:pic>
        <p:nvPicPr>
          <p:cNvPr id="14" name="#_ЛОГО">
            <a:extLst>
              <a:ext uri="{FF2B5EF4-FFF2-40B4-BE49-F238E27FC236}">
                <a16:creationId xmlns="" xmlns:a16="http://schemas.microsoft.com/office/drawing/2014/main" id="{9703F1AF-C892-4A93-B830-29C60C70041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20188" y="233415"/>
            <a:ext cx="2700337" cy="8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10">
          <p15:clr>
            <a:srgbClr val="A4A3A4"/>
          </p15:clr>
        </p15:guide>
        <p15:guide id="3" pos="846">
          <p15:clr>
            <a:srgbClr val="A4A3A4"/>
          </p15:clr>
        </p15:guide>
        <p15:guide id="4" pos="1323">
          <p15:clr>
            <a:srgbClr val="A4A3A4"/>
          </p15:clr>
        </p15:guide>
        <p15:guide id="5" pos="1459">
          <p15:clr>
            <a:srgbClr val="A4A3A4"/>
          </p15:clr>
        </p15:guide>
        <p15:guide id="6" pos="1935">
          <p15:clr>
            <a:srgbClr val="A4A3A4"/>
          </p15:clr>
        </p15:guide>
        <p15:guide id="7" pos="2071">
          <p15:clr>
            <a:srgbClr val="A4A3A4"/>
          </p15:clr>
        </p15:guide>
        <p15:guide id="8" pos="2683">
          <p15:clr>
            <a:srgbClr val="A4A3A4"/>
          </p15:clr>
        </p15:guide>
        <p15:guide id="9" pos="2547">
          <p15:clr>
            <a:srgbClr val="A4A3A4"/>
          </p15:clr>
        </p15:guide>
        <p15:guide id="10" pos="3160">
          <p15:clr>
            <a:srgbClr val="A4A3A4"/>
          </p15:clr>
        </p15:guide>
        <p15:guide id="11" pos="3296">
          <p15:clr>
            <a:srgbClr val="A4A3A4"/>
          </p15:clr>
        </p15:guide>
        <p15:guide id="12" pos="3772">
          <p15:clr>
            <a:srgbClr val="A4A3A4"/>
          </p15:clr>
        </p15:guide>
        <p15:guide id="13" pos="3840">
          <p15:clr>
            <a:srgbClr val="A4A3A4"/>
          </p15:clr>
        </p15:guide>
        <p15:guide id="14" pos="3908">
          <p15:clr>
            <a:srgbClr val="A4A3A4"/>
          </p15:clr>
        </p15:guide>
        <p15:guide id="15" pos="5133">
          <p15:clr>
            <a:srgbClr val="A4A3A4"/>
          </p15:clr>
        </p15:guide>
        <p15:guide id="16" pos="4997">
          <p15:clr>
            <a:srgbClr val="A4A3A4"/>
          </p15:clr>
        </p15:guide>
        <p15:guide id="17" pos="5609">
          <p15:clr>
            <a:srgbClr val="A4A3A4"/>
          </p15:clr>
        </p15:guide>
        <p15:guide id="18" pos="4520">
          <p15:clr>
            <a:srgbClr val="A4A3A4"/>
          </p15:clr>
        </p15:guide>
        <p15:guide id="19" pos="4384">
          <p15:clr>
            <a:srgbClr val="A4A3A4"/>
          </p15:clr>
        </p15:guide>
        <p15:guide id="20" pos="5745">
          <p15:clr>
            <a:srgbClr val="A4A3A4"/>
          </p15:clr>
        </p15:guide>
        <p15:guide id="21" pos="7446">
          <p15:clr>
            <a:srgbClr val="F26B43"/>
          </p15:clr>
        </p15:guide>
        <p15:guide id="22" pos="6970">
          <p15:clr>
            <a:srgbClr val="A4A3A4"/>
          </p15:clr>
        </p15:guide>
        <p15:guide id="23" pos="6834">
          <p15:clr>
            <a:srgbClr val="A4A3A4"/>
          </p15:clr>
        </p15:guide>
        <p15:guide id="24" pos="6357">
          <p15:clr>
            <a:srgbClr val="A4A3A4"/>
          </p15:clr>
        </p15:guide>
        <p15:guide id="25" pos="6221">
          <p15:clr>
            <a:srgbClr val="A4A3A4"/>
          </p15:clr>
        </p15:guide>
        <p15:guide id="26" orient="horz" pos="822">
          <p15:clr>
            <a:srgbClr val="A4A3A4"/>
          </p15:clr>
        </p15:guide>
        <p15:guide id="27" orient="horz" pos="1139">
          <p15:clr>
            <a:srgbClr val="F26B43"/>
          </p15:clr>
        </p15:guide>
        <p15:guide id="28" orient="horz" pos="1480">
          <p15:clr>
            <a:srgbClr val="A4A3A4"/>
          </p15:clr>
        </p15:guide>
        <p15:guide id="29" orient="horz" pos="1638">
          <p15:clr>
            <a:srgbClr val="A4A3A4"/>
          </p15:clr>
        </p15:guide>
        <p15:guide id="30" orient="horz" pos="1979">
          <p15:clr>
            <a:srgbClr val="A4A3A4"/>
          </p15:clr>
        </p15:guide>
        <p15:guide id="31" orient="horz" pos="2137">
          <p15:clr>
            <a:srgbClr val="A4A3A4"/>
          </p15:clr>
        </p15:guide>
        <p15:guide id="32" orient="horz" pos="2478">
          <p15:clr>
            <a:srgbClr val="A4A3A4"/>
          </p15:clr>
        </p15:guide>
        <p15:guide id="33" orient="horz" pos="2636">
          <p15:clr>
            <a:srgbClr val="A4A3A4"/>
          </p15:clr>
        </p15:guide>
        <p15:guide id="34" orient="horz" pos="3475">
          <p15:clr>
            <a:srgbClr val="A4A3A4"/>
          </p15:clr>
        </p15:guide>
        <p15:guide id="35" orient="horz" pos="3634">
          <p15:clr>
            <a:srgbClr val="A4A3A4"/>
          </p15:clr>
        </p15:guide>
        <p15:guide id="36" orient="horz" pos="3135">
          <p15:clr>
            <a:srgbClr val="A4A3A4"/>
          </p15:clr>
        </p15:guide>
        <p15:guide id="37" orient="horz" pos="2976">
          <p15:clr>
            <a:srgbClr val="A4A3A4"/>
          </p15:clr>
        </p15:guide>
        <p15:guide id="38" orient="horz" pos="3974">
          <p15:clr>
            <a:srgbClr val="F26B43"/>
          </p15:clr>
        </p15:guide>
        <p15:guide id="39" orient="horz" pos="1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635C59-1F52-4E27-947E-317FD2A327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B5AC9B-BD58-41E5-B82D-9EA63189DB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6888" y="2606383"/>
            <a:ext cx="4278224" cy="13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10">
          <p15:clr>
            <a:srgbClr val="A4A3A4"/>
          </p15:clr>
        </p15:guide>
        <p15:guide id="3" pos="846">
          <p15:clr>
            <a:srgbClr val="A4A3A4"/>
          </p15:clr>
        </p15:guide>
        <p15:guide id="4" pos="1323">
          <p15:clr>
            <a:srgbClr val="A4A3A4"/>
          </p15:clr>
        </p15:guide>
        <p15:guide id="5" pos="1459">
          <p15:clr>
            <a:srgbClr val="A4A3A4"/>
          </p15:clr>
        </p15:guide>
        <p15:guide id="6" pos="1935">
          <p15:clr>
            <a:srgbClr val="A4A3A4"/>
          </p15:clr>
        </p15:guide>
        <p15:guide id="7" pos="2071">
          <p15:clr>
            <a:srgbClr val="A4A3A4"/>
          </p15:clr>
        </p15:guide>
        <p15:guide id="8" pos="2683">
          <p15:clr>
            <a:srgbClr val="A4A3A4"/>
          </p15:clr>
        </p15:guide>
        <p15:guide id="9" pos="2547">
          <p15:clr>
            <a:srgbClr val="A4A3A4"/>
          </p15:clr>
        </p15:guide>
        <p15:guide id="10" pos="3160">
          <p15:clr>
            <a:srgbClr val="A4A3A4"/>
          </p15:clr>
        </p15:guide>
        <p15:guide id="11" pos="3296">
          <p15:clr>
            <a:srgbClr val="A4A3A4"/>
          </p15:clr>
        </p15:guide>
        <p15:guide id="12" pos="3772">
          <p15:clr>
            <a:srgbClr val="A4A3A4"/>
          </p15:clr>
        </p15:guide>
        <p15:guide id="13" pos="3840">
          <p15:clr>
            <a:srgbClr val="A4A3A4"/>
          </p15:clr>
        </p15:guide>
        <p15:guide id="14" pos="3908">
          <p15:clr>
            <a:srgbClr val="A4A3A4"/>
          </p15:clr>
        </p15:guide>
        <p15:guide id="15" pos="5133">
          <p15:clr>
            <a:srgbClr val="A4A3A4"/>
          </p15:clr>
        </p15:guide>
        <p15:guide id="16" pos="4997">
          <p15:clr>
            <a:srgbClr val="A4A3A4"/>
          </p15:clr>
        </p15:guide>
        <p15:guide id="17" pos="5609">
          <p15:clr>
            <a:srgbClr val="A4A3A4"/>
          </p15:clr>
        </p15:guide>
        <p15:guide id="18" pos="4520">
          <p15:clr>
            <a:srgbClr val="A4A3A4"/>
          </p15:clr>
        </p15:guide>
        <p15:guide id="19" pos="4384">
          <p15:clr>
            <a:srgbClr val="A4A3A4"/>
          </p15:clr>
        </p15:guide>
        <p15:guide id="20" pos="5745">
          <p15:clr>
            <a:srgbClr val="A4A3A4"/>
          </p15:clr>
        </p15:guide>
        <p15:guide id="21" pos="7446">
          <p15:clr>
            <a:srgbClr val="F26B43"/>
          </p15:clr>
        </p15:guide>
        <p15:guide id="22" pos="6970">
          <p15:clr>
            <a:srgbClr val="A4A3A4"/>
          </p15:clr>
        </p15:guide>
        <p15:guide id="23" pos="6834">
          <p15:clr>
            <a:srgbClr val="A4A3A4"/>
          </p15:clr>
        </p15:guide>
        <p15:guide id="24" pos="6357">
          <p15:clr>
            <a:srgbClr val="A4A3A4"/>
          </p15:clr>
        </p15:guide>
        <p15:guide id="25" pos="6221">
          <p15:clr>
            <a:srgbClr val="A4A3A4"/>
          </p15:clr>
        </p15:guide>
        <p15:guide id="26" orient="horz" pos="822">
          <p15:clr>
            <a:srgbClr val="A4A3A4"/>
          </p15:clr>
        </p15:guide>
        <p15:guide id="27" orient="horz" pos="1139">
          <p15:clr>
            <a:srgbClr val="F26B43"/>
          </p15:clr>
        </p15:guide>
        <p15:guide id="28" orient="horz" pos="1480">
          <p15:clr>
            <a:srgbClr val="A4A3A4"/>
          </p15:clr>
        </p15:guide>
        <p15:guide id="29" orient="horz" pos="1638">
          <p15:clr>
            <a:srgbClr val="A4A3A4"/>
          </p15:clr>
        </p15:guide>
        <p15:guide id="30" orient="horz" pos="1979">
          <p15:clr>
            <a:srgbClr val="A4A3A4"/>
          </p15:clr>
        </p15:guide>
        <p15:guide id="31" orient="horz" pos="142">
          <p15:clr>
            <a:srgbClr val="F26B43"/>
          </p15:clr>
        </p15:guide>
        <p15:guide id="32" orient="horz" pos="2478">
          <p15:clr>
            <a:srgbClr val="A4A3A4"/>
          </p15:clr>
        </p15:guide>
        <p15:guide id="33" orient="horz" pos="2636">
          <p15:clr>
            <a:srgbClr val="A4A3A4"/>
          </p15:clr>
        </p15:guide>
        <p15:guide id="34" orient="horz" pos="3475">
          <p15:clr>
            <a:srgbClr val="A4A3A4"/>
          </p15:clr>
        </p15:guide>
        <p15:guide id="35" orient="horz" pos="3634">
          <p15:clr>
            <a:srgbClr val="A4A3A4"/>
          </p15:clr>
        </p15:guide>
        <p15:guide id="36" orient="horz" pos="3135">
          <p15:clr>
            <a:srgbClr val="A4A3A4"/>
          </p15:clr>
        </p15:guide>
        <p15:guide id="37" orient="horz" pos="2976">
          <p15:clr>
            <a:srgbClr val="A4A3A4"/>
          </p15:clr>
        </p15:guide>
        <p15:guide id="38" orient="horz" pos="3974">
          <p15:clr>
            <a:srgbClr val="F26B43"/>
          </p15:clr>
        </p15:guide>
        <p15:guide id="39" orient="horz" pos="216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93777B-9874-F95C-0D92-8D7F4F78E3DF}"/>
              </a:ext>
            </a:extLst>
          </p:cNvPr>
          <p:cNvSpPr txBox="1"/>
          <p:nvPr/>
        </p:nvSpPr>
        <p:spPr>
          <a:xfrm>
            <a:off x="370781" y="4186280"/>
            <a:ext cx="11449050" cy="58477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"/>
              </a:rPr>
              <a:t>ПЛАН-КОНСПЕКТ ТРЕНИРОВОЧНОГО ЗАНЯТИЯ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34D4A1-1123-464B-8A7F-EB21298E5708}"/>
              </a:ext>
            </a:extLst>
          </p:cNvPr>
          <p:cNvSpPr txBox="1"/>
          <p:nvPr/>
        </p:nvSpPr>
        <p:spPr>
          <a:xfrm>
            <a:off x="371475" y="4986144"/>
            <a:ext cx="1144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 "/>
              </a:rPr>
              <a:t>Афонин Андрей Алексеевич </a:t>
            </a:r>
            <a:endParaRPr lang="ru-RU" sz="2400" b="1" dirty="0">
              <a:solidFill>
                <a:schemeClr val="bg1"/>
              </a:solidFill>
              <a:latin typeface="Roboto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322FC2-01A9-468D-A7F6-F7493D62DAA0}"/>
              </a:ext>
            </a:extLst>
          </p:cNvPr>
          <p:cNvSpPr txBox="1"/>
          <p:nvPr/>
        </p:nvSpPr>
        <p:spPr>
          <a:xfrm>
            <a:off x="2316163" y="5768975"/>
            <a:ext cx="7559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 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Roboto "/>
              </a:rPr>
              <a:t>C - </a:t>
            </a:r>
            <a:r>
              <a:rPr lang="ru-RU" sz="2400" b="1" dirty="0" smtClean="0">
                <a:solidFill>
                  <a:schemeClr val="bg1"/>
                </a:solidFill>
                <a:latin typeface="Roboto "/>
              </a:rPr>
              <a:t>УЕФА</a:t>
            </a:r>
            <a:endParaRPr lang="ru-RU" sz="2400" b="1" dirty="0">
              <a:solidFill>
                <a:schemeClr val="bg1"/>
              </a:solidFill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333551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#Заголовок">
            <a:extLst>
              <a:ext uri="{FF2B5EF4-FFF2-40B4-BE49-F238E27FC236}">
                <a16:creationId xmlns="" xmlns:a16="http://schemas.microsoft.com/office/drawing/2014/main" id="{15C420D1-9439-28AF-82EE-DCF0AF16FCEB}"/>
              </a:ext>
            </a:extLst>
          </p:cNvPr>
          <p:cNvSpPr txBox="1"/>
          <p:nvPr/>
        </p:nvSpPr>
        <p:spPr>
          <a:xfrm>
            <a:off x="375903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ОСНОВНАЯ ИНФОРМАЦИЯ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="" xmlns:a16="http://schemas.microsoft.com/office/drawing/2014/main" id="{3093223C-B931-4EE7-9C03-0F1773CFF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99410"/>
              </p:ext>
            </p:extLst>
          </p:nvPr>
        </p:nvGraphicFramePr>
        <p:xfrm>
          <a:off x="0" y="1304925"/>
          <a:ext cx="12192000" cy="388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1607283656"/>
                    </a:ext>
                  </a:extLst>
                </a:gridCol>
                <a:gridCol w="1209040">
                  <a:extLst>
                    <a:ext uri="{9D8B030D-6E8A-4147-A177-3AD203B41FA5}">
                      <a16:colId xmlns="" xmlns:a16="http://schemas.microsoft.com/office/drawing/2014/main" val="186740048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672378781"/>
                    </a:ext>
                  </a:extLst>
                </a:gridCol>
                <a:gridCol w="955040">
                  <a:extLst>
                    <a:ext uri="{9D8B030D-6E8A-4147-A177-3AD203B41FA5}">
                      <a16:colId xmlns="" xmlns:a16="http://schemas.microsoft.com/office/drawing/2014/main" val="1227079364"/>
                    </a:ext>
                  </a:extLst>
                </a:gridCol>
                <a:gridCol w="4023360">
                  <a:extLst>
                    <a:ext uri="{9D8B030D-6E8A-4147-A177-3AD203B41FA5}">
                      <a16:colId xmlns="" xmlns:a16="http://schemas.microsoft.com/office/drawing/2014/main" val="2235870178"/>
                    </a:ext>
                  </a:extLst>
                </a:gridCol>
                <a:gridCol w="2174240">
                  <a:extLst>
                    <a:ext uri="{9D8B030D-6E8A-4147-A177-3AD203B41FA5}">
                      <a16:colId xmlns="" xmlns:a16="http://schemas.microsoft.com/office/drawing/2014/main" val="1629559704"/>
                    </a:ext>
                  </a:extLst>
                </a:gridCol>
              </a:tblGrid>
              <a:tr h="775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Главный тренер / помощник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Дата </a:t>
                      </a:r>
                    </a:p>
                    <a:p>
                      <a:pPr algn="ctr"/>
                      <a:r>
                        <a:rPr lang="ru-RU" sz="12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2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День недели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Вид занятия (Теоретическое / Практическое)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Размер поля</a:t>
                      </a:r>
                    </a:p>
                  </a:txBody>
                  <a:tcPr vert="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Задача (-и)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Инвентарь, оборудование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172050"/>
                  </a:ext>
                </a:extLst>
              </a:tr>
              <a:tr h="31113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Афонин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2.10.2023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Практическая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60х40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Техническая подготовка.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1.Обучить финтам, дриблингу лицом друг к другу.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2.Развить 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быстроту </a:t>
                      </a:r>
                      <a:r>
                        <a:rPr lang="ru-RU" sz="16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ловкость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Конусы, фишки, мячи, манишки, ворота 5х2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480604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4D470CD2-B220-42CA-B1D3-0D94D46A8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49966"/>
              </p:ext>
            </p:extLst>
          </p:nvPr>
        </p:nvGraphicFramePr>
        <p:xfrm>
          <a:off x="0" y="5191759"/>
          <a:ext cx="12192000" cy="209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43">
                  <a:extLst>
                    <a:ext uri="{9D8B030D-6E8A-4147-A177-3AD203B41FA5}">
                      <a16:colId xmlns="" xmlns:a16="http://schemas.microsoft.com/office/drawing/2014/main" val="1607283656"/>
                    </a:ext>
                  </a:extLst>
                </a:gridCol>
                <a:gridCol w="1194732">
                  <a:extLst>
                    <a:ext uri="{9D8B030D-6E8A-4147-A177-3AD203B41FA5}">
                      <a16:colId xmlns="" xmlns:a16="http://schemas.microsoft.com/office/drawing/2014/main" val="1867400489"/>
                    </a:ext>
                  </a:extLst>
                </a:gridCol>
                <a:gridCol w="1711099">
                  <a:extLst>
                    <a:ext uri="{9D8B030D-6E8A-4147-A177-3AD203B41FA5}">
                      <a16:colId xmlns="" xmlns:a16="http://schemas.microsoft.com/office/drawing/2014/main" val="2672378781"/>
                    </a:ext>
                  </a:extLst>
                </a:gridCol>
                <a:gridCol w="971985">
                  <a:extLst>
                    <a:ext uri="{9D8B030D-6E8A-4147-A177-3AD203B41FA5}">
                      <a16:colId xmlns="" xmlns:a16="http://schemas.microsoft.com/office/drawing/2014/main" val="1227079364"/>
                    </a:ext>
                  </a:extLst>
                </a:gridCol>
                <a:gridCol w="971985">
                  <a:extLst>
                    <a:ext uri="{9D8B030D-6E8A-4147-A177-3AD203B41FA5}">
                      <a16:colId xmlns="" xmlns:a16="http://schemas.microsoft.com/office/drawing/2014/main" val="583049008"/>
                    </a:ext>
                  </a:extLst>
                </a:gridCol>
                <a:gridCol w="1711099">
                  <a:extLst>
                    <a:ext uri="{9D8B030D-6E8A-4147-A177-3AD203B41FA5}">
                      <a16:colId xmlns="" xmlns:a16="http://schemas.microsoft.com/office/drawing/2014/main" val="2235870178"/>
                    </a:ext>
                  </a:extLst>
                </a:gridCol>
                <a:gridCol w="1312854">
                  <a:extLst>
                    <a:ext uri="{9D8B030D-6E8A-4147-A177-3AD203B41FA5}">
                      <a16:colId xmlns="" xmlns:a16="http://schemas.microsoft.com/office/drawing/2014/main" val="1629559704"/>
                    </a:ext>
                  </a:extLst>
                </a:gridCol>
                <a:gridCol w="1132295">
                  <a:extLst>
                    <a:ext uri="{9D8B030D-6E8A-4147-A177-3AD203B41FA5}">
                      <a16:colId xmlns="" xmlns:a16="http://schemas.microsoft.com/office/drawing/2014/main" val="2059986259"/>
                    </a:ext>
                  </a:extLst>
                </a:gridCol>
                <a:gridCol w="1090108">
                  <a:extLst>
                    <a:ext uri="{9D8B030D-6E8A-4147-A177-3AD203B41FA5}">
                      <a16:colId xmlns="" xmlns:a16="http://schemas.microsoft.com/office/drawing/2014/main" val="4230544754"/>
                    </a:ext>
                  </a:extLst>
                </a:gridCol>
              </a:tblGrid>
              <a:tr h="372388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Этап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Возраст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Команда (Группа)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Количество игроков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sz="12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(Фактическая)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Соотношение частей ТЗ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172050"/>
                  </a:ext>
                </a:extLst>
              </a:tr>
              <a:tr h="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Подготовитель-ная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Основная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Заключите-</a:t>
                      </a:r>
                      <a:r>
                        <a:rPr lang="ru-RU" sz="1200" b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льная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915081"/>
                  </a:ext>
                </a:extLst>
              </a:tr>
              <a:tr h="471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Вратарей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Полевых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C5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2631532"/>
                  </a:ext>
                </a:extLst>
              </a:tr>
              <a:tr h="1059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НП-1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Искра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 минут</a:t>
                      </a:r>
                    </a:p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(70 минут)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48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35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203952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dirty="0" smtClean="0"/>
              <a:t>Расстояние между фишек – 8 метров</a:t>
            </a:r>
          </a:p>
          <a:p>
            <a:r>
              <a:rPr lang="ru-RU" dirty="0" smtClean="0"/>
              <a:t>5 игроков на фишках располагаются с мячами, другие пять внутри без мячей. По сигналу игроки получают мяч и начинают движение с разных приемов ухода, «финтами»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Левой ногой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Правой ногой	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Произвольно </a:t>
            </a:r>
          </a:p>
          <a:p>
            <a:r>
              <a:rPr lang="ru-RU" dirty="0" smtClean="0"/>
              <a:t>Смена через </a:t>
            </a:r>
            <a:r>
              <a:rPr lang="ru-RU" dirty="0"/>
              <a:t>4</a:t>
            </a:r>
            <a:r>
              <a:rPr lang="ru-RU" dirty="0" smtClean="0"/>
              <a:t>0 секунд</a:t>
            </a:r>
          </a:p>
          <a:p>
            <a:r>
              <a:rPr lang="ru-RU" dirty="0" smtClean="0"/>
              <a:t>Общее время выполнения 5 минут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8BB8FB0F-F9E3-46E5-89D8-C9AC9482A271}"/>
              </a:ext>
            </a:extLst>
          </p:cNvPr>
          <p:cNvSpPr txBox="1"/>
          <p:nvPr/>
        </p:nvSpPr>
        <p:spPr>
          <a:xfrm>
            <a:off x="375903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ПОДГОТОВИТЕЛЬНАЯ ЧАСТЬ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808163"/>
            <a:ext cx="561657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1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381374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</a:t>
            </a:r>
            <a:r>
              <a:rPr lang="ru-RU" b="1" dirty="0" smtClean="0"/>
              <a:t>:</a:t>
            </a:r>
            <a:endParaRPr lang="ru-RU" dirty="0"/>
          </a:p>
          <a:p>
            <a:r>
              <a:rPr lang="ru-RU" dirty="0"/>
              <a:t>Расстояния между фишкой и конусом 10 метров.</a:t>
            </a:r>
          </a:p>
          <a:p>
            <a:r>
              <a:rPr lang="ru-RU" dirty="0"/>
              <a:t>По сигналу игроки первые игроки стоящие на фишках начинают движение к конусу и через обманное движение уходят в сторону.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Движение левой ногой, внутренний  </a:t>
            </a:r>
            <a:r>
              <a:rPr lang="ru-RU" dirty="0" err="1"/>
              <a:t>перемах</a:t>
            </a:r>
            <a:r>
              <a:rPr lang="ru-RU" dirty="0"/>
              <a:t> левой – уход в право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Движение правой ногой, внутренний </a:t>
            </a:r>
            <a:r>
              <a:rPr lang="ru-RU" dirty="0" err="1"/>
              <a:t>перемах</a:t>
            </a:r>
            <a:r>
              <a:rPr lang="ru-RU" dirty="0"/>
              <a:t> правой – уход влево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Движение левой ногой внешний </a:t>
            </a:r>
            <a:r>
              <a:rPr lang="ru-RU" dirty="0" err="1"/>
              <a:t>перемах</a:t>
            </a:r>
            <a:r>
              <a:rPr lang="ru-RU" dirty="0"/>
              <a:t>, уход влево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Движение правой ногой, внешний </a:t>
            </a:r>
            <a:r>
              <a:rPr lang="ru-RU" dirty="0" err="1"/>
              <a:t>перемах</a:t>
            </a:r>
            <a:r>
              <a:rPr lang="ru-RU" dirty="0"/>
              <a:t>, уход вправо </a:t>
            </a:r>
          </a:p>
          <a:p>
            <a:r>
              <a:rPr lang="ru-RU" dirty="0"/>
              <a:t>Смена</a:t>
            </a:r>
            <a:r>
              <a:rPr lang="en-US" dirty="0"/>
              <a:t> </a:t>
            </a:r>
            <a:r>
              <a:rPr lang="ru-RU" dirty="0"/>
              <a:t>упражнения через 80 секунд, отдых 30 секунд.</a:t>
            </a:r>
          </a:p>
          <a:p>
            <a:r>
              <a:rPr lang="ru-RU" dirty="0"/>
              <a:t>Время выполнения упражнения 10 минут</a:t>
            </a:r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69000FA2-E4AC-4BCC-A42E-71DFE31BEAB4}"/>
              </a:ext>
            </a:extLst>
          </p:cNvPr>
          <p:cNvSpPr txBox="1"/>
          <p:nvPr/>
        </p:nvSpPr>
        <p:spPr>
          <a:xfrm>
            <a:off x="375903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ПОДГОТОВИТЕЛЬНАЯ ЧАСТЬ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808164"/>
            <a:ext cx="561657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203952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упражнения:</a:t>
            </a:r>
            <a:endParaRPr lang="fr-FR" dirty="0"/>
          </a:p>
          <a:p>
            <a:r>
              <a:rPr lang="ru-RU" dirty="0"/>
              <a:t>Скоростное ведение мяча с изменением направления, уходом «финтами» на скорость.</a:t>
            </a:r>
            <a:endParaRPr lang="fr-FR" dirty="0"/>
          </a:p>
          <a:p>
            <a:r>
              <a:rPr lang="ru-RU" dirty="0"/>
              <a:t> -  Ведение правой и  левой ногой - на каждую ногу по одному разу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Ведение правой и левой ногой, разворот через </a:t>
            </a:r>
            <a:r>
              <a:rPr lang="ru-RU" dirty="0" err="1"/>
              <a:t>перемах</a:t>
            </a:r>
            <a:r>
              <a:rPr lang="ru-RU" dirty="0"/>
              <a:t> - на каждую ногу по одному разу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Ведение правой и  левой ногой, разворот под подошву – на каждую ногу по одному разу</a:t>
            </a:r>
            <a:endParaRPr lang="fr-FR" dirty="0"/>
          </a:p>
          <a:p>
            <a:r>
              <a:rPr lang="ru-RU" dirty="0"/>
              <a:t>  Общее время выполнени:10 минут, отдых 30 секунд между повторениями.</a:t>
            </a:r>
          </a:p>
          <a:p>
            <a:r>
              <a:rPr lang="ru-RU" dirty="0"/>
              <a:t>Расстояние между конусов</a:t>
            </a:r>
          </a:p>
          <a:p>
            <a:r>
              <a:rPr lang="ru-RU" dirty="0"/>
              <a:t>Между 1 и 2 – 5 метров</a:t>
            </a:r>
          </a:p>
          <a:p>
            <a:r>
              <a:rPr lang="ru-RU" dirty="0"/>
              <a:t>Между 1 и 3 – 10 метров</a:t>
            </a:r>
          </a:p>
          <a:p>
            <a:r>
              <a:rPr lang="ru-RU" dirty="0"/>
              <a:t>Между 1 и 4 – 15 метров</a:t>
            </a:r>
          </a:p>
          <a:p>
            <a:r>
              <a:rPr lang="ru-RU" dirty="0"/>
              <a:t>В конце подсчёт победителя по очкам. </a:t>
            </a:r>
          </a:p>
          <a:p>
            <a:endParaRPr lang="ru-RU" dirty="0"/>
          </a:p>
          <a:p>
            <a:endParaRPr lang="ru-RU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69000FA2-E4AC-4BCC-A42E-71DFE31BEAB4}"/>
              </a:ext>
            </a:extLst>
          </p:cNvPr>
          <p:cNvSpPr txBox="1"/>
          <p:nvPr/>
        </p:nvSpPr>
        <p:spPr>
          <a:xfrm>
            <a:off x="371474" y="328524"/>
            <a:ext cx="7740651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ПОДГОТОВИТЕЛЬНАЯ ЧАСТЬ</a:t>
            </a:r>
          </a:p>
          <a:p>
            <a:endParaRPr lang="ru-RU" sz="2400" b="1" dirty="0">
              <a:solidFill>
                <a:schemeClr val="bg1"/>
              </a:solidFill>
              <a:latin typeface="Roboto 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808163"/>
            <a:ext cx="561657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203952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упражнения:</a:t>
            </a:r>
            <a:endParaRPr lang="fr-FR" dirty="0"/>
          </a:p>
          <a:p>
            <a:r>
              <a:rPr lang="ru-RU" dirty="0" smtClean="0"/>
              <a:t>Ворота 5х2, расстояние между воротами – 10 м</a:t>
            </a:r>
          </a:p>
          <a:p>
            <a:r>
              <a:rPr lang="ru-RU" dirty="0" smtClean="0"/>
              <a:t>Конусы на против ворот на расстоянии - 16 м</a:t>
            </a:r>
          </a:p>
          <a:p>
            <a:r>
              <a:rPr lang="ru-RU" dirty="0" smtClean="0"/>
              <a:t>Расстояние между игроками при передаче - 20 м.</a:t>
            </a:r>
          </a:p>
          <a:p>
            <a:r>
              <a:rPr lang="ru-RU" dirty="0" smtClean="0"/>
              <a:t>Время выполнения упражнения – 15 минут.</a:t>
            </a:r>
            <a:endParaRPr lang="fr-FR" dirty="0"/>
          </a:p>
          <a:p>
            <a:r>
              <a:rPr lang="ru-RU" dirty="0" smtClean="0"/>
              <a:t>По сигналу, игроки в розовом отдают передачу на конус к оранжевым игрокам, игроки в оранжевой делают обманное движение (открывание), принимают мяч и играют 1х1. Задача игрока с мячом обойти </a:t>
            </a:r>
            <a:r>
              <a:rPr lang="ru-RU" dirty="0" err="1" smtClean="0"/>
              <a:t>обойти</a:t>
            </a:r>
            <a:r>
              <a:rPr lang="ru-RU" dirty="0" smtClean="0"/>
              <a:t> игрока отдавшего передачу финтом и забить гол, игрок отдавший передачу обороняется, при отборе игрок должен пройти в одни из ворот из конусов. Игроки играют на очки.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69000FA2-E4AC-4BCC-A42E-71DFE31BEAB4}"/>
              </a:ext>
            </a:extLst>
          </p:cNvPr>
          <p:cNvSpPr txBox="1"/>
          <p:nvPr/>
        </p:nvSpPr>
        <p:spPr>
          <a:xfrm>
            <a:off x="375903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ОСНОВНАЯ ЧАСТЬ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808163"/>
            <a:ext cx="561657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4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203952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упражнения:</a:t>
            </a:r>
            <a:endParaRPr lang="fr-FR" dirty="0"/>
          </a:p>
          <a:p>
            <a:r>
              <a:rPr lang="ru-RU" dirty="0" smtClean="0"/>
              <a:t>Размер поля 20х15	</a:t>
            </a:r>
          </a:p>
          <a:p>
            <a:r>
              <a:rPr lang="ru-RU" dirty="0" smtClean="0"/>
              <a:t>Ворота 5х2</a:t>
            </a:r>
          </a:p>
          <a:p>
            <a:r>
              <a:rPr lang="ru-RU" dirty="0" smtClean="0"/>
              <a:t>Игра в футбол 4+1 х 4+1</a:t>
            </a:r>
          </a:p>
          <a:p>
            <a:r>
              <a:rPr lang="ru-RU" dirty="0" smtClean="0"/>
              <a:t>Время выполнения 15 минут</a:t>
            </a:r>
          </a:p>
          <a:p>
            <a:r>
              <a:rPr lang="ru-RU" dirty="0" smtClean="0"/>
              <a:t>Условия: гол считается забитым после </a:t>
            </a:r>
            <a:r>
              <a:rPr lang="ru-RU" dirty="0" err="1" smtClean="0"/>
              <a:t>обыгрыша</a:t>
            </a:r>
            <a:r>
              <a:rPr lang="ru-RU" dirty="0" smtClean="0"/>
              <a:t> «финтом» - 3 очка</a:t>
            </a:r>
          </a:p>
          <a:p>
            <a:r>
              <a:rPr lang="ru-RU" dirty="0" smtClean="0"/>
              <a:t>Обычный гол – 1 очко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69000FA2-E4AC-4BCC-A42E-71DFE31BEAB4}"/>
              </a:ext>
            </a:extLst>
          </p:cNvPr>
          <p:cNvSpPr txBox="1"/>
          <p:nvPr/>
        </p:nvSpPr>
        <p:spPr>
          <a:xfrm>
            <a:off x="375903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ОСНОВНАЯ ЧАСТЬ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808163"/>
            <a:ext cx="561657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026271-29C7-4EA6-9E02-BFA5D5663586}"/>
              </a:ext>
            </a:extLst>
          </p:cNvPr>
          <p:cNvSpPr/>
          <p:nvPr/>
        </p:nvSpPr>
        <p:spPr>
          <a:xfrm>
            <a:off x="371474" y="1808163"/>
            <a:ext cx="5616575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Вставьте рисунок/схему упражнения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092CF9-D90F-4313-8C37-F952A15B2B4A}"/>
              </a:ext>
            </a:extLst>
          </p:cNvPr>
          <p:cNvSpPr/>
          <p:nvPr/>
        </p:nvSpPr>
        <p:spPr>
          <a:xfrm>
            <a:off x="6203952" y="1808163"/>
            <a:ext cx="5616573" cy="450056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/>
              <a:t>Описание упражнения</a:t>
            </a:r>
            <a:r>
              <a:rPr lang="ru-RU" b="1" dirty="0" smtClean="0"/>
              <a:t>:</a:t>
            </a:r>
          </a:p>
          <a:p>
            <a:endParaRPr lang="fr-FR" dirty="0"/>
          </a:p>
          <a:p>
            <a:r>
              <a:rPr lang="ru-RU" dirty="0" smtClean="0"/>
              <a:t>Подведение итогов, уборка инвентаря.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6" name="#Заголовок">
            <a:extLst>
              <a:ext uri="{FF2B5EF4-FFF2-40B4-BE49-F238E27FC236}">
                <a16:creationId xmlns="" xmlns:a16="http://schemas.microsoft.com/office/drawing/2014/main" id="{69000FA2-E4AC-4BCC-A42E-71DFE31BEAB4}"/>
              </a:ext>
            </a:extLst>
          </p:cNvPr>
          <p:cNvSpPr txBox="1"/>
          <p:nvPr/>
        </p:nvSpPr>
        <p:spPr>
          <a:xfrm>
            <a:off x="367882" y="417656"/>
            <a:ext cx="774065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"/>
              </a:rPr>
              <a:t>ЗАКЛЮЧИТЕЛЬНАЯ ЧАСТЬ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2" y="1808163"/>
            <a:ext cx="5620167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4803"/>
      </p:ext>
    </p:extLst>
  </p:cSld>
  <p:clrMapOvr>
    <a:masterClrMapping/>
  </p:clrMapOvr>
</p:sld>
</file>

<file path=ppt/theme/theme1.xml><?xml version="1.0" encoding="utf-8"?>
<a:theme xmlns:a="http://schemas.openxmlformats.org/drawingml/2006/main" name="3. Промежуточный экра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в заголовках и текстах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Слайд 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в заголовках и текстах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. Заглавный экра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в заголовках и текстах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483</Words>
  <Application>Microsoft Office PowerPoint</Application>
  <PresentationFormat>Широкоэкранный</PresentationFormat>
  <Paragraphs>126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</vt:lpstr>
      <vt:lpstr>Roboto </vt:lpstr>
      <vt:lpstr>Times New Roman</vt:lpstr>
      <vt:lpstr>3. Промежуточный экран</vt:lpstr>
      <vt:lpstr>2. Слайд </vt:lpstr>
      <vt:lpstr>1. Заглавный экран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Ларченков</dc:creator>
  <cp:lastModifiedBy>Учетная запись Майкрософт</cp:lastModifiedBy>
  <cp:revision>264</cp:revision>
  <dcterms:created xsi:type="dcterms:W3CDTF">2022-12-05T09:52:34Z</dcterms:created>
  <dcterms:modified xsi:type="dcterms:W3CDTF">2023-11-30T10:59:38Z</dcterms:modified>
</cp:coreProperties>
</file>