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6" r:id="rId3"/>
    <p:sldId id="286" r:id="rId4"/>
    <p:sldId id="257" r:id="rId5"/>
    <p:sldId id="260" r:id="rId6"/>
    <p:sldId id="277" r:id="rId7"/>
    <p:sldId id="258" r:id="rId8"/>
    <p:sldId id="259" r:id="rId9"/>
    <p:sldId id="285" r:id="rId10"/>
    <p:sldId id="261" r:id="rId11"/>
    <p:sldId id="263" r:id="rId12"/>
    <p:sldId id="264" r:id="rId13"/>
    <p:sldId id="262" r:id="rId14"/>
    <p:sldId id="266" r:id="rId15"/>
    <p:sldId id="281" r:id="rId16"/>
    <p:sldId id="283" r:id="rId17"/>
    <p:sldId id="265" r:id="rId18"/>
    <p:sldId id="267" r:id="rId19"/>
    <p:sldId id="280" r:id="rId20"/>
    <p:sldId id="273" r:id="rId21"/>
    <p:sldId id="274" r:id="rId22"/>
    <p:sldId id="284" r:id="rId23"/>
    <p:sldId id="279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51C66-4731-4C92-A4D1-DDC10224E38C}" type="doc">
      <dgm:prSet loTypeId="urn:microsoft.com/office/officeart/2005/8/layout/hList9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1146FE8-371E-42DC-9D48-AA679645DAC4}">
      <dgm:prSet phldrT="[Текст]" phldr="1"/>
      <dgm:spPr/>
      <dgm:t>
        <a:bodyPr/>
        <a:lstStyle/>
        <a:p>
          <a:endParaRPr lang="ru-RU" dirty="0"/>
        </a:p>
      </dgm:t>
    </dgm:pt>
    <dgm:pt modelId="{5A5989EC-55E5-4262-B388-7F5DD751AD8E}" type="parTrans" cxnId="{EC13E9E3-7564-409F-ABD4-4E645420A3E6}">
      <dgm:prSet/>
      <dgm:spPr/>
      <dgm:t>
        <a:bodyPr/>
        <a:lstStyle/>
        <a:p>
          <a:endParaRPr lang="ru-RU"/>
        </a:p>
      </dgm:t>
    </dgm:pt>
    <dgm:pt modelId="{18CC4D19-57CD-49EE-80CD-14920AF6A8A2}" type="sibTrans" cxnId="{EC13E9E3-7564-409F-ABD4-4E645420A3E6}">
      <dgm:prSet/>
      <dgm:spPr/>
      <dgm:t>
        <a:bodyPr/>
        <a:lstStyle/>
        <a:p>
          <a:endParaRPr lang="ru-RU"/>
        </a:p>
      </dgm:t>
    </dgm:pt>
    <dgm:pt modelId="{516E9356-B03A-4975-B2AB-E7F9EAE78533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b="0" i="0" dirty="0" smtClean="0"/>
            <a:t>Высокая </a:t>
          </a:r>
          <a:r>
            <a:rPr lang="ru-RU" b="0" i="0" dirty="0" err="1" smtClean="0"/>
            <a:t>востребованность</a:t>
          </a:r>
          <a:r>
            <a:rPr lang="ru-RU" b="0" i="0" dirty="0" smtClean="0"/>
            <a:t>;</a:t>
          </a:r>
        </a:p>
        <a:p>
          <a:r>
            <a:rPr lang="ru-RU" b="0" i="0" dirty="0" smtClean="0"/>
            <a:t>- Близость к руководству, почет;</a:t>
          </a:r>
        </a:p>
        <a:p>
          <a:endParaRPr lang="ru-RU" dirty="0"/>
        </a:p>
      </dgm:t>
    </dgm:pt>
    <dgm:pt modelId="{82F63A53-1DD6-4C08-8572-F2B44B41E668}" type="parTrans" cxnId="{3FE7A541-0617-4E31-93EE-BE5BDA8F8FB6}">
      <dgm:prSet/>
      <dgm:spPr/>
      <dgm:t>
        <a:bodyPr/>
        <a:lstStyle/>
        <a:p>
          <a:endParaRPr lang="ru-RU"/>
        </a:p>
      </dgm:t>
    </dgm:pt>
    <dgm:pt modelId="{E23FE1A0-06E6-4D2A-A925-5D2E0BF00E82}" type="sibTrans" cxnId="{3FE7A541-0617-4E31-93EE-BE5BDA8F8FB6}">
      <dgm:prSet/>
      <dgm:spPr/>
      <dgm:t>
        <a:bodyPr/>
        <a:lstStyle/>
        <a:p>
          <a:endParaRPr lang="ru-RU"/>
        </a:p>
      </dgm:t>
    </dgm:pt>
    <dgm:pt modelId="{5C31B9A9-3392-42A3-92AE-4D5AC794CFCB}">
      <dgm:prSet phldrT="[Текст]"/>
      <dgm:spPr/>
      <dgm:t>
        <a:bodyPr/>
        <a:lstStyle/>
        <a:p>
          <a:pPr algn="ctr"/>
          <a:r>
            <a:rPr lang="ru-RU" dirty="0" smtClean="0"/>
            <a:t>- </a:t>
          </a:r>
          <a:r>
            <a:rPr lang="ru-RU" b="0" i="0" dirty="0" smtClean="0"/>
            <a:t>Возможность </a:t>
          </a:r>
          <a:r>
            <a:rPr lang="ru-RU" b="0" i="0" dirty="0" err="1" smtClean="0"/>
            <a:t>фриланса</a:t>
          </a:r>
          <a:r>
            <a:rPr lang="ru-RU" b="0" i="0" dirty="0" smtClean="0"/>
            <a:t>;</a:t>
          </a:r>
        </a:p>
        <a:p>
          <a:pPr algn="ctr"/>
          <a:r>
            <a:rPr lang="ru-RU" b="0" i="0" dirty="0" smtClean="0"/>
            <a:t>- Перспективы карьерного роста.</a:t>
          </a:r>
          <a:endParaRPr lang="ru-RU" dirty="0"/>
        </a:p>
      </dgm:t>
    </dgm:pt>
    <dgm:pt modelId="{259DDA28-C25E-4ED7-B437-0D3D0120198C}" type="parTrans" cxnId="{8F5629DF-F1C5-4550-865A-173A190AE726}">
      <dgm:prSet/>
      <dgm:spPr/>
      <dgm:t>
        <a:bodyPr/>
        <a:lstStyle/>
        <a:p>
          <a:endParaRPr lang="ru-RU"/>
        </a:p>
      </dgm:t>
    </dgm:pt>
    <dgm:pt modelId="{AD0CEA78-CCD2-473D-AFC8-D3925EE8159B}" type="sibTrans" cxnId="{8F5629DF-F1C5-4550-865A-173A190AE726}">
      <dgm:prSet/>
      <dgm:spPr/>
      <dgm:t>
        <a:bodyPr/>
        <a:lstStyle/>
        <a:p>
          <a:endParaRPr lang="ru-RU"/>
        </a:p>
      </dgm:t>
    </dgm:pt>
    <dgm:pt modelId="{DB598D41-E693-47E9-865F-0A1C8408C1F1}">
      <dgm:prSet phldrT="[Текст]" phldr="1"/>
      <dgm:spPr/>
      <dgm:t>
        <a:bodyPr/>
        <a:lstStyle/>
        <a:p>
          <a:endParaRPr lang="ru-RU"/>
        </a:p>
      </dgm:t>
    </dgm:pt>
    <dgm:pt modelId="{95DC2A6F-8710-49C2-9F9E-D571266CDECC}" type="parTrans" cxnId="{AC86EE02-8F34-4F24-8966-2D6756BD7757}">
      <dgm:prSet/>
      <dgm:spPr/>
      <dgm:t>
        <a:bodyPr/>
        <a:lstStyle/>
        <a:p>
          <a:endParaRPr lang="ru-RU"/>
        </a:p>
      </dgm:t>
    </dgm:pt>
    <dgm:pt modelId="{94997409-2C72-4334-BDEE-AE27AAE21B24}" type="sibTrans" cxnId="{AC86EE02-8F34-4F24-8966-2D6756BD7757}">
      <dgm:prSet/>
      <dgm:spPr/>
      <dgm:t>
        <a:bodyPr/>
        <a:lstStyle/>
        <a:p>
          <a:endParaRPr lang="ru-RU"/>
        </a:p>
      </dgm:t>
    </dgm:pt>
    <dgm:pt modelId="{A2F3709C-26D6-4906-84E1-703ECBA1D4E1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b="0" i="0" dirty="0" smtClean="0"/>
            <a:t>Серьезная ответственность; </a:t>
          </a:r>
        </a:p>
        <a:p>
          <a:r>
            <a:rPr lang="ru-RU" b="0" i="0" dirty="0" smtClean="0"/>
            <a:t>- Отслеживание изменений в законодательстве;</a:t>
          </a:r>
          <a:endParaRPr lang="ru-RU" dirty="0"/>
        </a:p>
      </dgm:t>
    </dgm:pt>
    <dgm:pt modelId="{5CED3119-5280-4D9D-A802-01085B53C37B}" type="parTrans" cxnId="{A91C0CA3-E962-418C-AF0F-DDBE2656DFE6}">
      <dgm:prSet/>
      <dgm:spPr/>
      <dgm:t>
        <a:bodyPr/>
        <a:lstStyle/>
        <a:p>
          <a:endParaRPr lang="ru-RU"/>
        </a:p>
      </dgm:t>
    </dgm:pt>
    <dgm:pt modelId="{D2475557-843B-4E35-8D15-1179EFFF7208}" type="sibTrans" cxnId="{A91C0CA3-E962-418C-AF0F-DDBE2656DFE6}">
      <dgm:prSet/>
      <dgm:spPr/>
      <dgm:t>
        <a:bodyPr/>
        <a:lstStyle/>
        <a:p>
          <a:endParaRPr lang="ru-RU"/>
        </a:p>
      </dgm:t>
    </dgm:pt>
    <dgm:pt modelId="{ADF56D49-94F1-4552-BD17-B575E1F5B3D8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b="0" i="0" dirty="0" smtClean="0"/>
            <a:t>Сезонные переработки;</a:t>
          </a:r>
          <a:endParaRPr lang="ru-RU" dirty="0"/>
        </a:p>
      </dgm:t>
    </dgm:pt>
    <dgm:pt modelId="{E1E70159-E8CC-4700-B9EF-A0B8D8D95243}" type="parTrans" cxnId="{B9B2E5FF-AE62-43AE-AD94-E6BAB4D01F05}">
      <dgm:prSet/>
      <dgm:spPr/>
      <dgm:t>
        <a:bodyPr/>
        <a:lstStyle/>
        <a:p>
          <a:endParaRPr lang="ru-RU"/>
        </a:p>
      </dgm:t>
    </dgm:pt>
    <dgm:pt modelId="{8A95CE04-7BCD-4A66-AC3B-2E0EF45D49EA}" type="sibTrans" cxnId="{B9B2E5FF-AE62-43AE-AD94-E6BAB4D01F05}">
      <dgm:prSet/>
      <dgm:spPr/>
      <dgm:t>
        <a:bodyPr/>
        <a:lstStyle/>
        <a:p>
          <a:endParaRPr lang="ru-RU"/>
        </a:p>
      </dgm:t>
    </dgm:pt>
    <dgm:pt modelId="{F40D34DB-6C6A-4034-AB53-903C5F3886D5}" type="pres">
      <dgm:prSet presAssocID="{5EF51C66-4731-4C92-A4D1-DDC10224E38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8BFBE1-CCDB-4AC0-863E-EDCEF34FFD74}" type="pres">
      <dgm:prSet presAssocID="{71146FE8-371E-42DC-9D48-AA679645DAC4}" presName="posSpace" presStyleCnt="0"/>
      <dgm:spPr/>
    </dgm:pt>
    <dgm:pt modelId="{E8B25CF6-B058-4EE4-A96E-0FA3E6B34CD3}" type="pres">
      <dgm:prSet presAssocID="{71146FE8-371E-42DC-9D48-AA679645DAC4}" presName="vertFlow" presStyleCnt="0"/>
      <dgm:spPr/>
    </dgm:pt>
    <dgm:pt modelId="{BBC05826-E9EE-43A8-B984-7E0A43EBCE9A}" type="pres">
      <dgm:prSet presAssocID="{71146FE8-371E-42DC-9D48-AA679645DAC4}" presName="topSpace" presStyleCnt="0"/>
      <dgm:spPr/>
    </dgm:pt>
    <dgm:pt modelId="{20F9A7D9-D01D-47E0-9CD9-149A71B11E2B}" type="pres">
      <dgm:prSet presAssocID="{71146FE8-371E-42DC-9D48-AA679645DAC4}" presName="firstComp" presStyleCnt="0"/>
      <dgm:spPr/>
    </dgm:pt>
    <dgm:pt modelId="{B28F7621-6FAA-4C77-B919-6B0E270B4408}" type="pres">
      <dgm:prSet presAssocID="{71146FE8-371E-42DC-9D48-AA679645DAC4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8781F66C-E5C7-4FAA-87B9-3514853AF161}" type="pres">
      <dgm:prSet presAssocID="{71146FE8-371E-42DC-9D48-AA679645DAC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931FD-54F4-4418-8274-30E7EB246F1D}" type="pres">
      <dgm:prSet presAssocID="{5C31B9A9-3392-42A3-92AE-4D5AC794CFCB}" presName="comp" presStyleCnt="0"/>
      <dgm:spPr/>
    </dgm:pt>
    <dgm:pt modelId="{B56CF7FA-7A0B-4D46-A513-B3D156CEBF41}" type="pres">
      <dgm:prSet presAssocID="{5C31B9A9-3392-42A3-92AE-4D5AC794CFCB}" presName="child" presStyleLbl="bgAccFollowNode1" presStyleIdx="1" presStyleCnt="4" custScaleY="85524"/>
      <dgm:spPr/>
      <dgm:t>
        <a:bodyPr/>
        <a:lstStyle/>
        <a:p>
          <a:endParaRPr lang="ru-RU"/>
        </a:p>
      </dgm:t>
    </dgm:pt>
    <dgm:pt modelId="{259205D9-600D-4D63-8F2F-BD0E3FDD8B74}" type="pres">
      <dgm:prSet presAssocID="{5C31B9A9-3392-42A3-92AE-4D5AC794CFC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59441-ADFC-4B37-8B75-A2FC99F19EB2}" type="pres">
      <dgm:prSet presAssocID="{71146FE8-371E-42DC-9D48-AA679645DAC4}" presName="negSpace" presStyleCnt="0"/>
      <dgm:spPr/>
    </dgm:pt>
    <dgm:pt modelId="{4804029D-C4A3-4267-9444-B06E6A8463C7}" type="pres">
      <dgm:prSet presAssocID="{71146FE8-371E-42DC-9D48-AA679645DAC4}" presName="circle" presStyleLbl="node1" presStyleIdx="0" presStyleCnt="2"/>
      <dgm:spPr/>
      <dgm:t>
        <a:bodyPr/>
        <a:lstStyle/>
        <a:p>
          <a:endParaRPr lang="ru-RU"/>
        </a:p>
      </dgm:t>
    </dgm:pt>
    <dgm:pt modelId="{5D59DCF4-96F7-4AAB-8DE9-407E9845F89C}" type="pres">
      <dgm:prSet presAssocID="{18CC4D19-57CD-49EE-80CD-14920AF6A8A2}" presName="transSpace" presStyleCnt="0"/>
      <dgm:spPr/>
    </dgm:pt>
    <dgm:pt modelId="{1E07B2F3-BE57-4B9C-B30E-A2483F4D98A2}" type="pres">
      <dgm:prSet presAssocID="{DB598D41-E693-47E9-865F-0A1C8408C1F1}" presName="posSpace" presStyleCnt="0"/>
      <dgm:spPr/>
    </dgm:pt>
    <dgm:pt modelId="{98413D4E-774F-47FC-B9AB-EE502275F47D}" type="pres">
      <dgm:prSet presAssocID="{DB598D41-E693-47E9-865F-0A1C8408C1F1}" presName="vertFlow" presStyleCnt="0"/>
      <dgm:spPr/>
    </dgm:pt>
    <dgm:pt modelId="{6AB457EA-8E88-49D2-9AD9-A2F2D9CB0A69}" type="pres">
      <dgm:prSet presAssocID="{DB598D41-E693-47E9-865F-0A1C8408C1F1}" presName="topSpace" presStyleCnt="0"/>
      <dgm:spPr/>
    </dgm:pt>
    <dgm:pt modelId="{EFF09350-0AD1-4B0D-83D4-A5845C136D29}" type="pres">
      <dgm:prSet presAssocID="{DB598D41-E693-47E9-865F-0A1C8408C1F1}" presName="firstComp" presStyleCnt="0"/>
      <dgm:spPr/>
    </dgm:pt>
    <dgm:pt modelId="{F5CE0409-1834-479E-A640-9D275CF17CEB}" type="pres">
      <dgm:prSet presAssocID="{DB598D41-E693-47E9-865F-0A1C8408C1F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8C0B2ABB-ACF0-4ED9-A1BE-C2177E16D375}" type="pres">
      <dgm:prSet presAssocID="{DB598D41-E693-47E9-865F-0A1C8408C1F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957F7-B32C-40D3-ADCD-47D21926086C}" type="pres">
      <dgm:prSet presAssocID="{ADF56D49-94F1-4552-BD17-B575E1F5B3D8}" presName="comp" presStyleCnt="0"/>
      <dgm:spPr/>
    </dgm:pt>
    <dgm:pt modelId="{EAF8FF75-3046-4891-9F5F-1BD1E65C41B5}" type="pres">
      <dgm:prSet presAssocID="{ADF56D49-94F1-4552-BD17-B575E1F5B3D8}" presName="child" presStyleLbl="bgAccFollowNode1" presStyleIdx="3" presStyleCnt="4" custScaleY="93418"/>
      <dgm:spPr/>
      <dgm:t>
        <a:bodyPr/>
        <a:lstStyle/>
        <a:p>
          <a:endParaRPr lang="ru-RU"/>
        </a:p>
      </dgm:t>
    </dgm:pt>
    <dgm:pt modelId="{3ADD11D4-52AA-4A36-A580-FA96080DFA45}" type="pres">
      <dgm:prSet presAssocID="{ADF56D49-94F1-4552-BD17-B575E1F5B3D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BAA8F-C56F-4060-954F-463F1AB6167B}" type="pres">
      <dgm:prSet presAssocID="{DB598D41-E693-47E9-865F-0A1C8408C1F1}" presName="negSpace" presStyleCnt="0"/>
      <dgm:spPr/>
    </dgm:pt>
    <dgm:pt modelId="{F27DCE47-D637-473F-B427-BF0190EDE002}" type="pres">
      <dgm:prSet presAssocID="{DB598D41-E693-47E9-865F-0A1C8408C1F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F5629DF-F1C5-4550-865A-173A190AE726}" srcId="{71146FE8-371E-42DC-9D48-AA679645DAC4}" destId="{5C31B9A9-3392-42A3-92AE-4D5AC794CFCB}" srcOrd="1" destOrd="0" parTransId="{259DDA28-C25E-4ED7-B437-0D3D0120198C}" sibTransId="{AD0CEA78-CCD2-473D-AFC8-D3925EE8159B}"/>
    <dgm:cxn modelId="{AC86EE02-8F34-4F24-8966-2D6756BD7757}" srcId="{5EF51C66-4731-4C92-A4D1-DDC10224E38C}" destId="{DB598D41-E693-47E9-865F-0A1C8408C1F1}" srcOrd="1" destOrd="0" parTransId="{95DC2A6F-8710-49C2-9F9E-D571266CDECC}" sibTransId="{94997409-2C72-4334-BDEE-AE27AAE21B24}"/>
    <dgm:cxn modelId="{7A2A7873-15E6-480E-88EE-FB6D4AB76763}" type="presOf" srcId="{ADF56D49-94F1-4552-BD17-B575E1F5B3D8}" destId="{3ADD11D4-52AA-4A36-A580-FA96080DFA45}" srcOrd="1" destOrd="0" presId="urn:microsoft.com/office/officeart/2005/8/layout/hList9"/>
    <dgm:cxn modelId="{A48CF644-E568-4FF6-BFB9-C084A1A916CF}" type="presOf" srcId="{A2F3709C-26D6-4906-84E1-703ECBA1D4E1}" destId="{F5CE0409-1834-479E-A640-9D275CF17CEB}" srcOrd="0" destOrd="0" presId="urn:microsoft.com/office/officeart/2005/8/layout/hList9"/>
    <dgm:cxn modelId="{A91C0CA3-E962-418C-AF0F-DDBE2656DFE6}" srcId="{DB598D41-E693-47E9-865F-0A1C8408C1F1}" destId="{A2F3709C-26D6-4906-84E1-703ECBA1D4E1}" srcOrd="0" destOrd="0" parTransId="{5CED3119-5280-4D9D-A802-01085B53C37B}" sibTransId="{D2475557-843B-4E35-8D15-1179EFFF7208}"/>
    <dgm:cxn modelId="{617E5A05-7609-46F9-AA2E-C6D3139E1A81}" type="presOf" srcId="{DB598D41-E693-47E9-865F-0A1C8408C1F1}" destId="{F27DCE47-D637-473F-B427-BF0190EDE002}" srcOrd="0" destOrd="0" presId="urn:microsoft.com/office/officeart/2005/8/layout/hList9"/>
    <dgm:cxn modelId="{B9B2E5FF-AE62-43AE-AD94-E6BAB4D01F05}" srcId="{DB598D41-E693-47E9-865F-0A1C8408C1F1}" destId="{ADF56D49-94F1-4552-BD17-B575E1F5B3D8}" srcOrd="1" destOrd="0" parTransId="{E1E70159-E8CC-4700-B9EF-A0B8D8D95243}" sibTransId="{8A95CE04-7BCD-4A66-AC3B-2E0EF45D49EA}"/>
    <dgm:cxn modelId="{120BC8F3-D1A4-40EF-9B15-A747C16E6CC4}" type="presOf" srcId="{ADF56D49-94F1-4552-BD17-B575E1F5B3D8}" destId="{EAF8FF75-3046-4891-9F5F-1BD1E65C41B5}" srcOrd="0" destOrd="0" presId="urn:microsoft.com/office/officeart/2005/8/layout/hList9"/>
    <dgm:cxn modelId="{BB831EC7-BFED-4C70-A265-C2D21756381D}" type="presOf" srcId="{516E9356-B03A-4975-B2AB-E7F9EAE78533}" destId="{8781F66C-E5C7-4FAA-87B9-3514853AF161}" srcOrd="1" destOrd="0" presId="urn:microsoft.com/office/officeart/2005/8/layout/hList9"/>
    <dgm:cxn modelId="{56E3C7F5-43F8-42C8-A355-059DEC8BC5E6}" type="presOf" srcId="{A2F3709C-26D6-4906-84E1-703ECBA1D4E1}" destId="{8C0B2ABB-ACF0-4ED9-A1BE-C2177E16D375}" srcOrd="1" destOrd="0" presId="urn:microsoft.com/office/officeart/2005/8/layout/hList9"/>
    <dgm:cxn modelId="{3784C6CF-CFF0-478A-8744-62D1E7F31957}" type="presOf" srcId="{5C31B9A9-3392-42A3-92AE-4D5AC794CFCB}" destId="{259205D9-600D-4D63-8F2F-BD0E3FDD8B74}" srcOrd="1" destOrd="0" presId="urn:microsoft.com/office/officeart/2005/8/layout/hList9"/>
    <dgm:cxn modelId="{C7373554-DDD3-4EED-BE83-9CB9D1988ED2}" type="presOf" srcId="{5C31B9A9-3392-42A3-92AE-4D5AC794CFCB}" destId="{B56CF7FA-7A0B-4D46-A513-B3D156CEBF41}" srcOrd="0" destOrd="0" presId="urn:microsoft.com/office/officeart/2005/8/layout/hList9"/>
    <dgm:cxn modelId="{EC13E9E3-7564-409F-ABD4-4E645420A3E6}" srcId="{5EF51C66-4731-4C92-A4D1-DDC10224E38C}" destId="{71146FE8-371E-42DC-9D48-AA679645DAC4}" srcOrd="0" destOrd="0" parTransId="{5A5989EC-55E5-4262-B388-7F5DD751AD8E}" sibTransId="{18CC4D19-57CD-49EE-80CD-14920AF6A8A2}"/>
    <dgm:cxn modelId="{3FE7A541-0617-4E31-93EE-BE5BDA8F8FB6}" srcId="{71146FE8-371E-42DC-9D48-AA679645DAC4}" destId="{516E9356-B03A-4975-B2AB-E7F9EAE78533}" srcOrd="0" destOrd="0" parTransId="{82F63A53-1DD6-4C08-8572-F2B44B41E668}" sibTransId="{E23FE1A0-06E6-4D2A-A925-5D2E0BF00E82}"/>
    <dgm:cxn modelId="{B08B7BAA-45B1-46D7-A130-D72B2697D4CA}" type="presOf" srcId="{516E9356-B03A-4975-B2AB-E7F9EAE78533}" destId="{B28F7621-6FAA-4C77-B919-6B0E270B4408}" srcOrd="0" destOrd="0" presId="urn:microsoft.com/office/officeart/2005/8/layout/hList9"/>
    <dgm:cxn modelId="{67BF4D57-0F79-4598-8E0D-50E9EB0AE747}" type="presOf" srcId="{71146FE8-371E-42DC-9D48-AA679645DAC4}" destId="{4804029D-C4A3-4267-9444-B06E6A8463C7}" srcOrd="0" destOrd="0" presId="urn:microsoft.com/office/officeart/2005/8/layout/hList9"/>
    <dgm:cxn modelId="{3B920BD4-39FD-4FC9-880D-83754EBFD488}" type="presOf" srcId="{5EF51C66-4731-4C92-A4D1-DDC10224E38C}" destId="{F40D34DB-6C6A-4034-AB53-903C5F3886D5}" srcOrd="0" destOrd="0" presId="urn:microsoft.com/office/officeart/2005/8/layout/hList9"/>
    <dgm:cxn modelId="{936A2DF1-E33E-495B-95AB-07806D114939}" type="presParOf" srcId="{F40D34DB-6C6A-4034-AB53-903C5F3886D5}" destId="{098BFBE1-CCDB-4AC0-863E-EDCEF34FFD74}" srcOrd="0" destOrd="0" presId="urn:microsoft.com/office/officeart/2005/8/layout/hList9"/>
    <dgm:cxn modelId="{2ECCF544-AC4A-4B3F-8C66-A243F8CF0045}" type="presParOf" srcId="{F40D34DB-6C6A-4034-AB53-903C5F3886D5}" destId="{E8B25CF6-B058-4EE4-A96E-0FA3E6B34CD3}" srcOrd="1" destOrd="0" presId="urn:microsoft.com/office/officeart/2005/8/layout/hList9"/>
    <dgm:cxn modelId="{5C34523B-31B9-4E73-96AE-612AF421CD3B}" type="presParOf" srcId="{E8B25CF6-B058-4EE4-A96E-0FA3E6B34CD3}" destId="{BBC05826-E9EE-43A8-B984-7E0A43EBCE9A}" srcOrd="0" destOrd="0" presId="urn:microsoft.com/office/officeart/2005/8/layout/hList9"/>
    <dgm:cxn modelId="{12DF0F36-563B-4F58-BF41-767110D46CF3}" type="presParOf" srcId="{E8B25CF6-B058-4EE4-A96E-0FA3E6B34CD3}" destId="{20F9A7D9-D01D-47E0-9CD9-149A71B11E2B}" srcOrd="1" destOrd="0" presId="urn:microsoft.com/office/officeart/2005/8/layout/hList9"/>
    <dgm:cxn modelId="{0A6D909D-11AA-4160-A4E3-F2E38A6E19E1}" type="presParOf" srcId="{20F9A7D9-D01D-47E0-9CD9-149A71B11E2B}" destId="{B28F7621-6FAA-4C77-B919-6B0E270B4408}" srcOrd="0" destOrd="0" presId="urn:microsoft.com/office/officeart/2005/8/layout/hList9"/>
    <dgm:cxn modelId="{F168DD43-87F4-4254-84D8-8371290E4AFE}" type="presParOf" srcId="{20F9A7D9-D01D-47E0-9CD9-149A71B11E2B}" destId="{8781F66C-E5C7-4FAA-87B9-3514853AF161}" srcOrd="1" destOrd="0" presId="urn:microsoft.com/office/officeart/2005/8/layout/hList9"/>
    <dgm:cxn modelId="{4B31992E-78B7-4333-8801-21A21C4654F7}" type="presParOf" srcId="{E8B25CF6-B058-4EE4-A96E-0FA3E6B34CD3}" destId="{7C1931FD-54F4-4418-8274-30E7EB246F1D}" srcOrd="2" destOrd="0" presId="urn:microsoft.com/office/officeart/2005/8/layout/hList9"/>
    <dgm:cxn modelId="{9C0F5FB6-1C82-4A76-8688-BDEBC2BCBE2A}" type="presParOf" srcId="{7C1931FD-54F4-4418-8274-30E7EB246F1D}" destId="{B56CF7FA-7A0B-4D46-A513-B3D156CEBF41}" srcOrd="0" destOrd="0" presId="urn:microsoft.com/office/officeart/2005/8/layout/hList9"/>
    <dgm:cxn modelId="{2E6CC826-8235-4D5F-B03B-CF264FA695CB}" type="presParOf" srcId="{7C1931FD-54F4-4418-8274-30E7EB246F1D}" destId="{259205D9-600D-4D63-8F2F-BD0E3FDD8B74}" srcOrd="1" destOrd="0" presId="urn:microsoft.com/office/officeart/2005/8/layout/hList9"/>
    <dgm:cxn modelId="{8CAC590D-8BCC-43D6-89B4-836AF3AE75F6}" type="presParOf" srcId="{F40D34DB-6C6A-4034-AB53-903C5F3886D5}" destId="{85259441-ADFC-4B37-8B75-A2FC99F19EB2}" srcOrd="2" destOrd="0" presId="urn:microsoft.com/office/officeart/2005/8/layout/hList9"/>
    <dgm:cxn modelId="{D1E3C945-3493-49AD-90E9-6BB71C8E7583}" type="presParOf" srcId="{F40D34DB-6C6A-4034-AB53-903C5F3886D5}" destId="{4804029D-C4A3-4267-9444-B06E6A8463C7}" srcOrd="3" destOrd="0" presId="urn:microsoft.com/office/officeart/2005/8/layout/hList9"/>
    <dgm:cxn modelId="{00AF6069-0120-4ED8-9146-A718E95305D4}" type="presParOf" srcId="{F40D34DB-6C6A-4034-AB53-903C5F3886D5}" destId="{5D59DCF4-96F7-4AAB-8DE9-407E9845F89C}" srcOrd="4" destOrd="0" presId="urn:microsoft.com/office/officeart/2005/8/layout/hList9"/>
    <dgm:cxn modelId="{406D5CEB-9E7E-48FC-B964-A0B8E5143B03}" type="presParOf" srcId="{F40D34DB-6C6A-4034-AB53-903C5F3886D5}" destId="{1E07B2F3-BE57-4B9C-B30E-A2483F4D98A2}" srcOrd="5" destOrd="0" presId="urn:microsoft.com/office/officeart/2005/8/layout/hList9"/>
    <dgm:cxn modelId="{A455AEAF-9D99-4B5B-85B0-F78CC8E892CE}" type="presParOf" srcId="{F40D34DB-6C6A-4034-AB53-903C5F3886D5}" destId="{98413D4E-774F-47FC-B9AB-EE502275F47D}" srcOrd="6" destOrd="0" presId="urn:microsoft.com/office/officeart/2005/8/layout/hList9"/>
    <dgm:cxn modelId="{1902B0BE-D123-4A6D-9F34-7B525371948C}" type="presParOf" srcId="{98413D4E-774F-47FC-B9AB-EE502275F47D}" destId="{6AB457EA-8E88-49D2-9AD9-A2F2D9CB0A69}" srcOrd="0" destOrd="0" presId="urn:microsoft.com/office/officeart/2005/8/layout/hList9"/>
    <dgm:cxn modelId="{9062FA6D-326E-4FC7-A243-F4B6F3A83CBE}" type="presParOf" srcId="{98413D4E-774F-47FC-B9AB-EE502275F47D}" destId="{EFF09350-0AD1-4B0D-83D4-A5845C136D29}" srcOrd="1" destOrd="0" presId="urn:microsoft.com/office/officeart/2005/8/layout/hList9"/>
    <dgm:cxn modelId="{DF489F3C-664C-4AD1-BED6-CBBAED5AF409}" type="presParOf" srcId="{EFF09350-0AD1-4B0D-83D4-A5845C136D29}" destId="{F5CE0409-1834-479E-A640-9D275CF17CEB}" srcOrd="0" destOrd="0" presId="urn:microsoft.com/office/officeart/2005/8/layout/hList9"/>
    <dgm:cxn modelId="{55B7CE60-FA10-4DA3-ABDB-949B60777EB5}" type="presParOf" srcId="{EFF09350-0AD1-4B0D-83D4-A5845C136D29}" destId="{8C0B2ABB-ACF0-4ED9-A1BE-C2177E16D375}" srcOrd="1" destOrd="0" presId="urn:microsoft.com/office/officeart/2005/8/layout/hList9"/>
    <dgm:cxn modelId="{0D047812-FEE5-4ADA-B541-5CF8C622E757}" type="presParOf" srcId="{98413D4E-774F-47FC-B9AB-EE502275F47D}" destId="{AB1957F7-B32C-40D3-ADCD-47D21926086C}" srcOrd="2" destOrd="0" presId="urn:microsoft.com/office/officeart/2005/8/layout/hList9"/>
    <dgm:cxn modelId="{6E8F19CC-D731-435A-A2B1-A62C6D7DB21E}" type="presParOf" srcId="{AB1957F7-B32C-40D3-ADCD-47D21926086C}" destId="{EAF8FF75-3046-4891-9F5F-1BD1E65C41B5}" srcOrd="0" destOrd="0" presId="urn:microsoft.com/office/officeart/2005/8/layout/hList9"/>
    <dgm:cxn modelId="{5A9A68D1-9A92-4443-BA85-E5198C5C9597}" type="presParOf" srcId="{AB1957F7-B32C-40D3-ADCD-47D21926086C}" destId="{3ADD11D4-52AA-4A36-A580-FA96080DFA45}" srcOrd="1" destOrd="0" presId="urn:microsoft.com/office/officeart/2005/8/layout/hList9"/>
    <dgm:cxn modelId="{F0492A0D-9F59-43DE-9279-5AE221D50B38}" type="presParOf" srcId="{F40D34DB-6C6A-4034-AB53-903C5F3886D5}" destId="{5ACBAA8F-C56F-4060-954F-463F1AB6167B}" srcOrd="7" destOrd="0" presId="urn:microsoft.com/office/officeart/2005/8/layout/hList9"/>
    <dgm:cxn modelId="{2DDDAF7C-1F48-40A6-BBC1-C7D386D18560}" type="presParOf" srcId="{F40D34DB-6C6A-4034-AB53-903C5F3886D5}" destId="{F27DCE47-D637-473F-B427-BF0190EDE00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BBE83-EFE5-4279-8FD4-9EF47401C910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AE293BB-AF8D-40B8-90AF-83152AD9E337}">
      <dgm:prSet phldrT="[Текст]" phldr="1"/>
      <dgm:spPr/>
      <dgm:t>
        <a:bodyPr/>
        <a:lstStyle/>
        <a:p>
          <a:endParaRPr lang="ru-RU"/>
        </a:p>
      </dgm:t>
    </dgm:pt>
    <dgm:pt modelId="{F0D956C0-A223-4A0B-AC02-2200FEA1083D}" type="parTrans" cxnId="{BBDA6EEF-8813-4374-ADCD-4C13018FEEAF}">
      <dgm:prSet/>
      <dgm:spPr/>
      <dgm:t>
        <a:bodyPr/>
        <a:lstStyle/>
        <a:p>
          <a:endParaRPr lang="ru-RU"/>
        </a:p>
      </dgm:t>
    </dgm:pt>
    <dgm:pt modelId="{A618A76D-28A6-4DDB-9135-AFDF78AB0318}" type="sibTrans" cxnId="{BBDA6EEF-8813-4374-ADCD-4C13018FEEAF}">
      <dgm:prSet/>
      <dgm:spPr/>
      <dgm:t>
        <a:bodyPr/>
        <a:lstStyle/>
        <a:p>
          <a:endParaRPr lang="ru-RU"/>
        </a:p>
      </dgm:t>
    </dgm:pt>
    <dgm:pt modelId="{C7361DED-1CCE-4A97-9B57-0AC3B5CDFAFB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Ведение первичного бухгалтерского учета. Прием, контроль и обработка первичной документации;</a:t>
          </a:r>
          <a:endParaRPr lang="ru-RU" sz="1800" dirty="0">
            <a:latin typeface="Comic Sans MS" pitchFamily="66" charset="0"/>
          </a:endParaRPr>
        </a:p>
      </dgm:t>
    </dgm:pt>
    <dgm:pt modelId="{72B55506-1DBC-4612-8B95-7BAAA4DBCD62}" type="parTrans" cxnId="{BB0A3BE0-1132-4EAD-A13E-81504A9BD777}">
      <dgm:prSet/>
      <dgm:spPr/>
      <dgm:t>
        <a:bodyPr/>
        <a:lstStyle/>
        <a:p>
          <a:endParaRPr lang="ru-RU"/>
        </a:p>
      </dgm:t>
    </dgm:pt>
    <dgm:pt modelId="{E3B1B7D4-8515-4B68-BB8D-FD49B9C92547}" type="sibTrans" cxnId="{BB0A3BE0-1132-4EAD-A13E-81504A9BD777}">
      <dgm:prSet/>
      <dgm:spPr/>
      <dgm:t>
        <a:bodyPr/>
        <a:lstStyle/>
        <a:p>
          <a:endParaRPr lang="ru-RU"/>
        </a:p>
      </dgm:t>
    </dgm:pt>
    <dgm:pt modelId="{30B911D2-7D8B-4588-A67D-F3B66BE94E85}">
      <dgm:prSet phldrT="[Текст]" phldr="1"/>
      <dgm:spPr/>
      <dgm:t>
        <a:bodyPr/>
        <a:lstStyle/>
        <a:p>
          <a:endParaRPr lang="ru-RU"/>
        </a:p>
      </dgm:t>
    </dgm:pt>
    <dgm:pt modelId="{989EDDF7-CFDD-4665-AA7A-4ED903DA6816}" type="parTrans" cxnId="{3CC30C0F-1750-4C5F-99DB-B1DC4F724274}">
      <dgm:prSet/>
      <dgm:spPr/>
      <dgm:t>
        <a:bodyPr/>
        <a:lstStyle/>
        <a:p>
          <a:endParaRPr lang="ru-RU"/>
        </a:p>
      </dgm:t>
    </dgm:pt>
    <dgm:pt modelId="{6F85CC51-0200-4CF3-8B0B-0A18C14C6DA6}" type="sibTrans" cxnId="{3CC30C0F-1750-4C5F-99DB-B1DC4F724274}">
      <dgm:prSet/>
      <dgm:spPr/>
      <dgm:t>
        <a:bodyPr/>
        <a:lstStyle/>
        <a:p>
          <a:endParaRPr lang="ru-RU"/>
        </a:p>
      </dgm:t>
    </dgm:pt>
    <dgm:pt modelId="{FD48CA89-A51A-4415-9EB1-D34DEF85FCDF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Начисление заработной платы, выплат по гражданским договорам, НДФЛ;</a:t>
          </a:r>
          <a:endParaRPr lang="ru-RU" sz="1800" dirty="0">
            <a:latin typeface="Comic Sans MS" pitchFamily="66" charset="0"/>
          </a:endParaRPr>
        </a:p>
      </dgm:t>
    </dgm:pt>
    <dgm:pt modelId="{45BF73A7-B9A6-4E47-A6B5-A20BB741E77B}" type="parTrans" cxnId="{85FECFB5-3960-4EF6-B94E-A99DCB9ED37E}">
      <dgm:prSet/>
      <dgm:spPr/>
      <dgm:t>
        <a:bodyPr/>
        <a:lstStyle/>
        <a:p>
          <a:endParaRPr lang="ru-RU"/>
        </a:p>
      </dgm:t>
    </dgm:pt>
    <dgm:pt modelId="{CE946491-4C04-4A37-BB3C-1BD2D4FF2AC4}" type="sibTrans" cxnId="{85FECFB5-3960-4EF6-B94E-A99DCB9ED37E}">
      <dgm:prSet/>
      <dgm:spPr/>
      <dgm:t>
        <a:bodyPr/>
        <a:lstStyle/>
        <a:p>
          <a:endParaRPr lang="ru-RU"/>
        </a:p>
      </dgm:t>
    </dgm:pt>
    <dgm:pt modelId="{4E4BD4B8-4362-4C79-94C5-ED9AE046C69D}">
      <dgm:prSet phldrT="[Текст]" phldr="1"/>
      <dgm:spPr/>
      <dgm:t>
        <a:bodyPr/>
        <a:lstStyle/>
        <a:p>
          <a:endParaRPr lang="ru-RU"/>
        </a:p>
      </dgm:t>
    </dgm:pt>
    <dgm:pt modelId="{76E1003E-A97A-41B6-A633-0C9DA10FA9F9}" type="parTrans" cxnId="{F6CC4CCF-D0E1-41BE-BF1F-E1144CD80A90}">
      <dgm:prSet/>
      <dgm:spPr/>
      <dgm:t>
        <a:bodyPr/>
        <a:lstStyle/>
        <a:p>
          <a:endParaRPr lang="ru-RU"/>
        </a:p>
      </dgm:t>
    </dgm:pt>
    <dgm:pt modelId="{B9DE7205-C25E-40C7-B5D7-F65B926F185B}" type="sibTrans" cxnId="{F6CC4CCF-D0E1-41BE-BF1F-E1144CD80A90}">
      <dgm:prSet/>
      <dgm:spPr/>
      <dgm:t>
        <a:bodyPr/>
        <a:lstStyle/>
        <a:p>
          <a:endParaRPr lang="ru-RU"/>
        </a:p>
      </dgm:t>
    </dgm:pt>
    <dgm:pt modelId="{43D70495-CF04-4941-9D77-31F3DFCB714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Ведение налогового и управленческого учета;</a:t>
          </a:r>
          <a:endParaRPr lang="ru-RU" sz="1800" dirty="0">
            <a:latin typeface="Comic Sans MS" pitchFamily="66" charset="0"/>
          </a:endParaRPr>
        </a:p>
      </dgm:t>
    </dgm:pt>
    <dgm:pt modelId="{3866F749-9199-4423-802D-19577E1EF688}" type="parTrans" cxnId="{DD9E02AB-9A6E-4EED-8C0F-C41CE74F4F62}">
      <dgm:prSet/>
      <dgm:spPr/>
      <dgm:t>
        <a:bodyPr/>
        <a:lstStyle/>
        <a:p>
          <a:endParaRPr lang="ru-RU"/>
        </a:p>
      </dgm:t>
    </dgm:pt>
    <dgm:pt modelId="{0084EBA0-C17A-4D9E-AD91-1CE5A8F5D7D1}" type="sibTrans" cxnId="{DD9E02AB-9A6E-4EED-8C0F-C41CE74F4F62}">
      <dgm:prSet/>
      <dgm:spPr/>
      <dgm:t>
        <a:bodyPr/>
        <a:lstStyle/>
        <a:p>
          <a:endParaRPr lang="ru-RU"/>
        </a:p>
      </dgm:t>
    </dgm:pt>
    <dgm:pt modelId="{06EA9864-47A5-4C1E-8AFE-87FFB12E96F4}">
      <dgm:prSet/>
      <dgm:spPr/>
      <dgm:t>
        <a:bodyPr/>
        <a:lstStyle/>
        <a:p>
          <a:endParaRPr lang="ru-RU" dirty="0"/>
        </a:p>
      </dgm:t>
    </dgm:pt>
    <dgm:pt modelId="{1CDF86F6-ACCA-46A2-A063-5E5249A5E248}" type="parTrans" cxnId="{53E8EE15-B46D-4DAD-AA00-37BBE98C9EE0}">
      <dgm:prSet/>
      <dgm:spPr/>
      <dgm:t>
        <a:bodyPr/>
        <a:lstStyle/>
        <a:p>
          <a:endParaRPr lang="ru-RU"/>
        </a:p>
      </dgm:t>
    </dgm:pt>
    <dgm:pt modelId="{E04E88F8-4E29-4C56-8567-25730A4AB7C9}" type="sibTrans" cxnId="{53E8EE15-B46D-4DAD-AA00-37BBE98C9EE0}">
      <dgm:prSet/>
      <dgm:spPr/>
      <dgm:t>
        <a:bodyPr/>
        <a:lstStyle/>
        <a:p>
          <a:endParaRPr lang="ru-RU"/>
        </a:p>
      </dgm:t>
    </dgm:pt>
    <dgm:pt modelId="{695B9092-9597-4EF7-88F3-2A9ACEFC036E}">
      <dgm:prSet/>
      <dgm:spPr/>
      <dgm:t>
        <a:bodyPr/>
        <a:lstStyle/>
        <a:p>
          <a:endParaRPr lang="ru-RU" dirty="0"/>
        </a:p>
      </dgm:t>
    </dgm:pt>
    <dgm:pt modelId="{C7371F6F-74EC-41A4-8D67-2A0BA8E67713}" type="parTrans" cxnId="{E8001D65-0E55-4DAE-A22F-59760AF40944}">
      <dgm:prSet/>
      <dgm:spPr/>
      <dgm:t>
        <a:bodyPr/>
        <a:lstStyle/>
        <a:p>
          <a:endParaRPr lang="ru-RU"/>
        </a:p>
      </dgm:t>
    </dgm:pt>
    <dgm:pt modelId="{582C1722-3851-44B1-BF8A-4D5E78AB852D}" type="sibTrans" cxnId="{E8001D65-0E55-4DAE-A22F-59760AF40944}">
      <dgm:prSet/>
      <dgm:spPr/>
      <dgm:t>
        <a:bodyPr/>
        <a:lstStyle/>
        <a:p>
          <a:endParaRPr lang="ru-RU"/>
        </a:p>
      </dgm:t>
    </dgm:pt>
    <dgm:pt modelId="{28D07B52-8636-460C-9204-89988EAD9050}">
      <dgm:prSet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Составление и сдача налоговой отчетности в фонды РФ и налоговую инспекцию;</a:t>
          </a:r>
          <a:endParaRPr lang="ru-RU" sz="1800" dirty="0">
            <a:latin typeface="Comic Sans MS" pitchFamily="66" charset="0"/>
          </a:endParaRPr>
        </a:p>
      </dgm:t>
    </dgm:pt>
    <dgm:pt modelId="{06997512-4C06-41E6-8057-DF9FCBFACD97}" type="parTrans" cxnId="{B0A301E7-9156-466D-BE1D-E62565A094CE}">
      <dgm:prSet/>
      <dgm:spPr/>
      <dgm:t>
        <a:bodyPr/>
        <a:lstStyle/>
        <a:p>
          <a:endParaRPr lang="ru-RU"/>
        </a:p>
      </dgm:t>
    </dgm:pt>
    <dgm:pt modelId="{5518ABDF-0084-4FB8-8FF4-9E5CDD71A8F2}" type="sibTrans" cxnId="{B0A301E7-9156-466D-BE1D-E62565A094CE}">
      <dgm:prSet/>
      <dgm:spPr/>
      <dgm:t>
        <a:bodyPr/>
        <a:lstStyle/>
        <a:p>
          <a:endParaRPr lang="ru-RU"/>
        </a:p>
      </dgm:t>
    </dgm:pt>
    <dgm:pt modelId="{ABA433A2-1268-404E-934A-9D6161971E44}">
      <dgm:prSet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Минимизация налоговых выплат.</a:t>
          </a:r>
          <a:endParaRPr lang="ru-RU" sz="1800" dirty="0">
            <a:latin typeface="Comic Sans MS" pitchFamily="66" charset="0"/>
          </a:endParaRPr>
        </a:p>
      </dgm:t>
    </dgm:pt>
    <dgm:pt modelId="{BB4EC4C8-1CE9-4C6F-AA44-0768AF19590D}" type="parTrans" cxnId="{798446E0-C42D-43F5-9B75-D6B4787ADB06}">
      <dgm:prSet/>
      <dgm:spPr/>
      <dgm:t>
        <a:bodyPr/>
        <a:lstStyle/>
        <a:p>
          <a:endParaRPr lang="ru-RU"/>
        </a:p>
      </dgm:t>
    </dgm:pt>
    <dgm:pt modelId="{01FAB72B-DE8C-4A40-A6AB-DF7F38FBE514}" type="sibTrans" cxnId="{798446E0-C42D-43F5-9B75-D6B4787ADB06}">
      <dgm:prSet/>
      <dgm:spPr/>
      <dgm:t>
        <a:bodyPr/>
        <a:lstStyle/>
        <a:p>
          <a:endParaRPr lang="ru-RU"/>
        </a:p>
      </dgm:t>
    </dgm:pt>
    <dgm:pt modelId="{866C4463-83A2-4B93-BDB8-FDC2A5D6E92E}">
      <dgm:prSet/>
      <dgm:spPr/>
      <dgm:t>
        <a:bodyPr/>
        <a:lstStyle/>
        <a:p>
          <a:endParaRPr lang="ru-RU" sz="1400" dirty="0"/>
        </a:p>
      </dgm:t>
    </dgm:pt>
    <dgm:pt modelId="{C3D48750-0841-4153-8D74-0B5AFA38888E}" type="parTrans" cxnId="{E4C66D20-993E-4B3B-BA52-0F40B3E2811D}">
      <dgm:prSet/>
      <dgm:spPr/>
      <dgm:t>
        <a:bodyPr/>
        <a:lstStyle/>
        <a:p>
          <a:endParaRPr lang="ru-RU"/>
        </a:p>
      </dgm:t>
    </dgm:pt>
    <dgm:pt modelId="{E1E3CB18-23BB-4614-93BA-27436EE79AE4}" type="sibTrans" cxnId="{E4C66D20-993E-4B3B-BA52-0F40B3E2811D}">
      <dgm:prSet/>
      <dgm:spPr/>
      <dgm:t>
        <a:bodyPr/>
        <a:lstStyle/>
        <a:p>
          <a:endParaRPr lang="ru-RU"/>
        </a:p>
      </dgm:t>
    </dgm:pt>
    <dgm:pt modelId="{11144086-3E61-42F2-A19A-FA92A5A19739}" type="pres">
      <dgm:prSet presAssocID="{1C1BBE83-EFE5-4279-8FD4-9EF47401C9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F297AC-3D23-423D-97CF-C8BC02F5D1EA}" type="pres">
      <dgm:prSet presAssocID="{BAE293BB-AF8D-40B8-90AF-83152AD9E337}" presName="composite" presStyleCnt="0"/>
      <dgm:spPr/>
    </dgm:pt>
    <dgm:pt modelId="{516FDEBC-48A1-4690-BD3B-64FE45AFC2B6}" type="pres">
      <dgm:prSet presAssocID="{BAE293BB-AF8D-40B8-90AF-83152AD9E33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842BC-556B-4E17-AD4E-25DCC6EBFB72}" type="pres">
      <dgm:prSet presAssocID="{BAE293BB-AF8D-40B8-90AF-83152AD9E33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B46-4AA2-4FBE-9074-D871583AED4C}" type="pres">
      <dgm:prSet presAssocID="{A618A76D-28A6-4DDB-9135-AFDF78AB0318}" presName="sp" presStyleCnt="0"/>
      <dgm:spPr/>
    </dgm:pt>
    <dgm:pt modelId="{9F7B1786-C824-40C2-9C22-9A623A48288F}" type="pres">
      <dgm:prSet presAssocID="{30B911D2-7D8B-4588-A67D-F3B66BE94E85}" presName="composite" presStyleCnt="0"/>
      <dgm:spPr/>
    </dgm:pt>
    <dgm:pt modelId="{74434099-D866-4F05-B195-7A3CA5C80726}" type="pres">
      <dgm:prSet presAssocID="{30B911D2-7D8B-4588-A67D-F3B66BE94E8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579D6-7672-4464-9283-C61D57B9705D}" type="pres">
      <dgm:prSet presAssocID="{30B911D2-7D8B-4588-A67D-F3B66BE94E8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8CFA-C862-49C6-9755-7321DCD0DB7D}" type="pres">
      <dgm:prSet presAssocID="{6F85CC51-0200-4CF3-8B0B-0A18C14C6DA6}" presName="sp" presStyleCnt="0"/>
      <dgm:spPr/>
    </dgm:pt>
    <dgm:pt modelId="{FD02CD8F-3170-4DA3-B711-7D940172E918}" type="pres">
      <dgm:prSet presAssocID="{4E4BD4B8-4362-4C79-94C5-ED9AE046C69D}" presName="composite" presStyleCnt="0"/>
      <dgm:spPr/>
    </dgm:pt>
    <dgm:pt modelId="{C31F9B21-EE47-4D9E-9210-BF23016B2636}" type="pres">
      <dgm:prSet presAssocID="{4E4BD4B8-4362-4C79-94C5-ED9AE046C69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99AB7-90E4-4EA0-AA4B-DCC9CB8468EE}" type="pres">
      <dgm:prSet presAssocID="{4E4BD4B8-4362-4C79-94C5-ED9AE046C69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C3E66-DDA7-4616-BFC6-1A471A168286}" type="pres">
      <dgm:prSet presAssocID="{B9DE7205-C25E-40C7-B5D7-F65B926F185B}" presName="sp" presStyleCnt="0"/>
      <dgm:spPr/>
    </dgm:pt>
    <dgm:pt modelId="{5CAA93FD-64F2-438A-9B87-F2ACA41F7BE0}" type="pres">
      <dgm:prSet presAssocID="{695B9092-9597-4EF7-88F3-2A9ACEFC036E}" presName="composite" presStyleCnt="0"/>
      <dgm:spPr/>
    </dgm:pt>
    <dgm:pt modelId="{3D352572-1B36-41C4-9F7B-195BC63746A9}" type="pres">
      <dgm:prSet presAssocID="{695B9092-9597-4EF7-88F3-2A9ACEFC036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80763-0E3A-47E7-AA17-27B5504CEE52}" type="pres">
      <dgm:prSet presAssocID="{695B9092-9597-4EF7-88F3-2A9ACEFC036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243B1-D2D3-40D2-93D1-3E7F73BCDCB5}" type="pres">
      <dgm:prSet presAssocID="{582C1722-3851-44B1-BF8A-4D5E78AB852D}" presName="sp" presStyleCnt="0"/>
      <dgm:spPr/>
    </dgm:pt>
    <dgm:pt modelId="{6F866B6D-AFBC-4BF9-9086-C1AD64038B5E}" type="pres">
      <dgm:prSet presAssocID="{06EA9864-47A5-4C1E-8AFE-87FFB12E96F4}" presName="composite" presStyleCnt="0"/>
      <dgm:spPr/>
    </dgm:pt>
    <dgm:pt modelId="{1A984DA8-64A9-4979-B4D0-A19FCDDAEB76}" type="pres">
      <dgm:prSet presAssocID="{06EA9864-47A5-4C1E-8AFE-87FFB12E96F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023A0-6D2F-4E1C-B4FB-02D4080E1745}" type="pres">
      <dgm:prSet presAssocID="{06EA9864-47A5-4C1E-8AFE-87FFB12E96F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001D65-0E55-4DAE-A22F-59760AF40944}" srcId="{1C1BBE83-EFE5-4279-8FD4-9EF47401C910}" destId="{695B9092-9597-4EF7-88F3-2A9ACEFC036E}" srcOrd="3" destOrd="0" parTransId="{C7371F6F-74EC-41A4-8D67-2A0BA8E67713}" sibTransId="{582C1722-3851-44B1-BF8A-4D5E78AB852D}"/>
    <dgm:cxn modelId="{B0A301E7-9156-466D-BE1D-E62565A094CE}" srcId="{695B9092-9597-4EF7-88F3-2A9ACEFC036E}" destId="{28D07B52-8636-460C-9204-89988EAD9050}" srcOrd="0" destOrd="0" parTransId="{06997512-4C06-41E6-8057-DF9FCBFACD97}" sibTransId="{5518ABDF-0084-4FB8-8FF4-9E5CDD71A8F2}"/>
    <dgm:cxn modelId="{F6CC4CCF-D0E1-41BE-BF1F-E1144CD80A90}" srcId="{1C1BBE83-EFE5-4279-8FD4-9EF47401C910}" destId="{4E4BD4B8-4362-4C79-94C5-ED9AE046C69D}" srcOrd="2" destOrd="0" parTransId="{76E1003E-A97A-41B6-A633-0C9DA10FA9F9}" sibTransId="{B9DE7205-C25E-40C7-B5D7-F65B926F185B}"/>
    <dgm:cxn modelId="{58B1FE08-7C00-4AA5-B35E-C646CF32B65D}" type="presOf" srcId="{695B9092-9597-4EF7-88F3-2A9ACEFC036E}" destId="{3D352572-1B36-41C4-9F7B-195BC63746A9}" srcOrd="0" destOrd="0" presId="urn:microsoft.com/office/officeart/2005/8/layout/chevron2"/>
    <dgm:cxn modelId="{BB0A3BE0-1132-4EAD-A13E-81504A9BD777}" srcId="{BAE293BB-AF8D-40B8-90AF-83152AD9E337}" destId="{C7361DED-1CCE-4A97-9B57-0AC3B5CDFAFB}" srcOrd="0" destOrd="0" parTransId="{72B55506-1DBC-4612-8B95-7BAAA4DBCD62}" sibTransId="{E3B1B7D4-8515-4B68-BB8D-FD49B9C92547}"/>
    <dgm:cxn modelId="{DE4F920E-5A67-42AA-802C-9EB876B084BB}" type="presOf" srcId="{06EA9864-47A5-4C1E-8AFE-87FFB12E96F4}" destId="{1A984DA8-64A9-4979-B4D0-A19FCDDAEB76}" srcOrd="0" destOrd="0" presId="urn:microsoft.com/office/officeart/2005/8/layout/chevron2"/>
    <dgm:cxn modelId="{DD9E02AB-9A6E-4EED-8C0F-C41CE74F4F62}" srcId="{4E4BD4B8-4362-4C79-94C5-ED9AE046C69D}" destId="{43D70495-CF04-4941-9D77-31F3DFCB714C}" srcOrd="0" destOrd="0" parTransId="{3866F749-9199-4423-802D-19577E1EF688}" sibTransId="{0084EBA0-C17A-4D9E-AD91-1CE5A8F5D7D1}"/>
    <dgm:cxn modelId="{E4C66D20-993E-4B3B-BA52-0F40B3E2811D}" srcId="{06EA9864-47A5-4C1E-8AFE-87FFB12E96F4}" destId="{866C4463-83A2-4B93-BDB8-FDC2A5D6E92E}" srcOrd="1" destOrd="0" parTransId="{C3D48750-0841-4153-8D74-0B5AFA38888E}" sibTransId="{E1E3CB18-23BB-4614-93BA-27436EE79AE4}"/>
    <dgm:cxn modelId="{6210A70B-28CB-46FB-B365-3A5833327AA3}" type="presOf" srcId="{C7361DED-1CCE-4A97-9B57-0AC3B5CDFAFB}" destId="{5D0842BC-556B-4E17-AD4E-25DCC6EBFB72}" srcOrd="0" destOrd="0" presId="urn:microsoft.com/office/officeart/2005/8/layout/chevron2"/>
    <dgm:cxn modelId="{85FECFB5-3960-4EF6-B94E-A99DCB9ED37E}" srcId="{30B911D2-7D8B-4588-A67D-F3B66BE94E85}" destId="{FD48CA89-A51A-4415-9EB1-D34DEF85FCDF}" srcOrd="0" destOrd="0" parTransId="{45BF73A7-B9A6-4E47-A6B5-A20BB741E77B}" sibTransId="{CE946491-4C04-4A37-BB3C-1BD2D4FF2AC4}"/>
    <dgm:cxn modelId="{3CC30C0F-1750-4C5F-99DB-B1DC4F724274}" srcId="{1C1BBE83-EFE5-4279-8FD4-9EF47401C910}" destId="{30B911D2-7D8B-4588-A67D-F3B66BE94E85}" srcOrd="1" destOrd="0" parTransId="{989EDDF7-CFDD-4665-AA7A-4ED903DA6816}" sibTransId="{6F85CC51-0200-4CF3-8B0B-0A18C14C6DA6}"/>
    <dgm:cxn modelId="{BBDA6EEF-8813-4374-ADCD-4C13018FEEAF}" srcId="{1C1BBE83-EFE5-4279-8FD4-9EF47401C910}" destId="{BAE293BB-AF8D-40B8-90AF-83152AD9E337}" srcOrd="0" destOrd="0" parTransId="{F0D956C0-A223-4A0B-AC02-2200FEA1083D}" sibTransId="{A618A76D-28A6-4DDB-9135-AFDF78AB0318}"/>
    <dgm:cxn modelId="{DDA6842B-94E8-40C3-8074-B04AB2104095}" type="presOf" srcId="{43D70495-CF04-4941-9D77-31F3DFCB714C}" destId="{A4499AB7-90E4-4EA0-AA4B-DCC9CB8468EE}" srcOrd="0" destOrd="0" presId="urn:microsoft.com/office/officeart/2005/8/layout/chevron2"/>
    <dgm:cxn modelId="{3767D07B-3A6A-49F0-92A3-2F08A5105B52}" type="presOf" srcId="{FD48CA89-A51A-4415-9EB1-D34DEF85FCDF}" destId="{68E579D6-7672-4464-9283-C61D57B9705D}" srcOrd="0" destOrd="0" presId="urn:microsoft.com/office/officeart/2005/8/layout/chevron2"/>
    <dgm:cxn modelId="{ECB12475-5E13-40D7-8E7E-EADAA809E85C}" type="presOf" srcId="{ABA433A2-1268-404E-934A-9D6161971E44}" destId="{B21023A0-6D2F-4E1C-B4FB-02D4080E1745}" srcOrd="0" destOrd="0" presId="urn:microsoft.com/office/officeart/2005/8/layout/chevron2"/>
    <dgm:cxn modelId="{A6F50BE5-6216-4FDE-AF4C-FCD098DC9154}" type="presOf" srcId="{4E4BD4B8-4362-4C79-94C5-ED9AE046C69D}" destId="{C31F9B21-EE47-4D9E-9210-BF23016B2636}" srcOrd="0" destOrd="0" presId="urn:microsoft.com/office/officeart/2005/8/layout/chevron2"/>
    <dgm:cxn modelId="{9CA6242D-92AF-4C39-93F3-63A81C263270}" type="presOf" srcId="{30B911D2-7D8B-4588-A67D-F3B66BE94E85}" destId="{74434099-D866-4F05-B195-7A3CA5C80726}" srcOrd="0" destOrd="0" presId="urn:microsoft.com/office/officeart/2005/8/layout/chevron2"/>
    <dgm:cxn modelId="{94856524-54E1-4A78-95E5-92E61ADC33C6}" type="presOf" srcId="{1C1BBE83-EFE5-4279-8FD4-9EF47401C910}" destId="{11144086-3E61-42F2-A19A-FA92A5A19739}" srcOrd="0" destOrd="0" presId="urn:microsoft.com/office/officeart/2005/8/layout/chevron2"/>
    <dgm:cxn modelId="{798446E0-C42D-43F5-9B75-D6B4787ADB06}" srcId="{06EA9864-47A5-4C1E-8AFE-87FFB12E96F4}" destId="{ABA433A2-1268-404E-934A-9D6161971E44}" srcOrd="0" destOrd="0" parTransId="{BB4EC4C8-1CE9-4C6F-AA44-0768AF19590D}" sibTransId="{01FAB72B-DE8C-4A40-A6AB-DF7F38FBE514}"/>
    <dgm:cxn modelId="{C281EBF9-2F2A-46E7-A3B4-7709571A9CA5}" type="presOf" srcId="{28D07B52-8636-460C-9204-89988EAD9050}" destId="{E0280763-0E3A-47E7-AA17-27B5504CEE52}" srcOrd="0" destOrd="0" presId="urn:microsoft.com/office/officeart/2005/8/layout/chevron2"/>
    <dgm:cxn modelId="{B1381033-4F56-4025-AAE2-E0C887BD71E2}" type="presOf" srcId="{BAE293BB-AF8D-40B8-90AF-83152AD9E337}" destId="{516FDEBC-48A1-4690-BD3B-64FE45AFC2B6}" srcOrd="0" destOrd="0" presId="urn:microsoft.com/office/officeart/2005/8/layout/chevron2"/>
    <dgm:cxn modelId="{53E8EE15-B46D-4DAD-AA00-37BBE98C9EE0}" srcId="{1C1BBE83-EFE5-4279-8FD4-9EF47401C910}" destId="{06EA9864-47A5-4C1E-8AFE-87FFB12E96F4}" srcOrd="4" destOrd="0" parTransId="{1CDF86F6-ACCA-46A2-A063-5E5249A5E248}" sibTransId="{E04E88F8-4E29-4C56-8567-25730A4AB7C9}"/>
    <dgm:cxn modelId="{BF82D720-9AE6-4724-8C28-25B64FD7660F}" type="presOf" srcId="{866C4463-83A2-4B93-BDB8-FDC2A5D6E92E}" destId="{B21023A0-6D2F-4E1C-B4FB-02D4080E1745}" srcOrd="0" destOrd="1" presId="urn:microsoft.com/office/officeart/2005/8/layout/chevron2"/>
    <dgm:cxn modelId="{2237EDF1-B8D6-4CD9-BBF8-D5A16513E832}" type="presParOf" srcId="{11144086-3E61-42F2-A19A-FA92A5A19739}" destId="{09F297AC-3D23-423D-97CF-C8BC02F5D1EA}" srcOrd="0" destOrd="0" presId="urn:microsoft.com/office/officeart/2005/8/layout/chevron2"/>
    <dgm:cxn modelId="{9CF0F449-C3C0-49BD-BB45-2DEECFA2EA38}" type="presParOf" srcId="{09F297AC-3D23-423D-97CF-C8BC02F5D1EA}" destId="{516FDEBC-48A1-4690-BD3B-64FE45AFC2B6}" srcOrd="0" destOrd="0" presId="urn:microsoft.com/office/officeart/2005/8/layout/chevron2"/>
    <dgm:cxn modelId="{80D6FDBF-C83C-4CB6-ACF6-48EBD8DDF5D8}" type="presParOf" srcId="{09F297AC-3D23-423D-97CF-C8BC02F5D1EA}" destId="{5D0842BC-556B-4E17-AD4E-25DCC6EBFB72}" srcOrd="1" destOrd="0" presId="urn:microsoft.com/office/officeart/2005/8/layout/chevron2"/>
    <dgm:cxn modelId="{3DF4092E-F721-442F-A9C0-01322F530B24}" type="presParOf" srcId="{11144086-3E61-42F2-A19A-FA92A5A19739}" destId="{E23BEB46-4AA2-4FBE-9074-D871583AED4C}" srcOrd="1" destOrd="0" presId="urn:microsoft.com/office/officeart/2005/8/layout/chevron2"/>
    <dgm:cxn modelId="{B02E9656-828C-452C-B1EE-68D29FE36DE6}" type="presParOf" srcId="{11144086-3E61-42F2-A19A-FA92A5A19739}" destId="{9F7B1786-C824-40C2-9C22-9A623A48288F}" srcOrd="2" destOrd="0" presId="urn:microsoft.com/office/officeart/2005/8/layout/chevron2"/>
    <dgm:cxn modelId="{0EDECFE7-8899-423A-84D3-58D8607F75A2}" type="presParOf" srcId="{9F7B1786-C824-40C2-9C22-9A623A48288F}" destId="{74434099-D866-4F05-B195-7A3CA5C80726}" srcOrd="0" destOrd="0" presId="urn:microsoft.com/office/officeart/2005/8/layout/chevron2"/>
    <dgm:cxn modelId="{E6EFF543-AF46-4968-B6DC-8BCFA08CC9FA}" type="presParOf" srcId="{9F7B1786-C824-40C2-9C22-9A623A48288F}" destId="{68E579D6-7672-4464-9283-C61D57B9705D}" srcOrd="1" destOrd="0" presId="urn:microsoft.com/office/officeart/2005/8/layout/chevron2"/>
    <dgm:cxn modelId="{80802E72-093F-4351-A43A-CF10D5FA632E}" type="presParOf" srcId="{11144086-3E61-42F2-A19A-FA92A5A19739}" destId="{718C8CFA-C862-49C6-9755-7321DCD0DB7D}" srcOrd="3" destOrd="0" presId="urn:microsoft.com/office/officeart/2005/8/layout/chevron2"/>
    <dgm:cxn modelId="{B708B01B-431D-4425-8523-2F971461485E}" type="presParOf" srcId="{11144086-3E61-42F2-A19A-FA92A5A19739}" destId="{FD02CD8F-3170-4DA3-B711-7D940172E918}" srcOrd="4" destOrd="0" presId="urn:microsoft.com/office/officeart/2005/8/layout/chevron2"/>
    <dgm:cxn modelId="{2A60CE2B-5870-436E-8034-2710F007F88B}" type="presParOf" srcId="{FD02CD8F-3170-4DA3-B711-7D940172E918}" destId="{C31F9B21-EE47-4D9E-9210-BF23016B2636}" srcOrd="0" destOrd="0" presId="urn:microsoft.com/office/officeart/2005/8/layout/chevron2"/>
    <dgm:cxn modelId="{9822571A-0BFF-4EA4-82A5-742947BE89B4}" type="presParOf" srcId="{FD02CD8F-3170-4DA3-B711-7D940172E918}" destId="{A4499AB7-90E4-4EA0-AA4B-DCC9CB8468EE}" srcOrd="1" destOrd="0" presId="urn:microsoft.com/office/officeart/2005/8/layout/chevron2"/>
    <dgm:cxn modelId="{BA3324EE-27B3-4490-B078-0697F371A990}" type="presParOf" srcId="{11144086-3E61-42F2-A19A-FA92A5A19739}" destId="{9D7C3E66-DDA7-4616-BFC6-1A471A168286}" srcOrd="5" destOrd="0" presId="urn:microsoft.com/office/officeart/2005/8/layout/chevron2"/>
    <dgm:cxn modelId="{9109EB04-21EA-4BBD-9D96-489347A864D2}" type="presParOf" srcId="{11144086-3E61-42F2-A19A-FA92A5A19739}" destId="{5CAA93FD-64F2-438A-9B87-F2ACA41F7BE0}" srcOrd="6" destOrd="0" presId="urn:microsoft.com/office/officeart/2005/8/layout/chevron2"/>
    <dgm:cxn modelId="{1C888320-D74B-48A4-9728-56414776AD79}" type="presParOf" srcId="{5CAA93FD-64F2-438A-9B87-F2ACA41F7BE0}" destId="{3D352572-1B36-41C4-9F7B-195BC63746A9}" srcOrd="0" destOrd="0" presId="urn:microsoft.com/office/officeart/2005/8/layout/chevron2"/>
    <dgm:cxn modelId="{469E775F-27A9-4216-9F9B-7833CAC1E929}" type="presParOf" srcId="{5CAA93FD-64F2-438A-9B87-F2ACA41F7BE0}" destId="{E0280763-0E3A-47E7-AA17-27B5504CEE52}" srcOrd="1" destOrd="0" presId="urn:microsoft.com/office/officeart/2005/8/layout/chevron2"/>
    <dgm:cxn modelId="{C9E5184D-FAC4-43CD-8081-9B3C4B696751}" type="presParOf" srcId="{11144086-3E61-42F2-A19A-FA92A5A19739}" destId="{5CE243B1-D2D3-40D2-93D1-3E7F73BCDCB5}" srcOrd="7" destOrd="0" presId="urn:microsoft.com/office/officeart/2005/8/layout/chevron2"/>
    <dgm:cxn modelId="{62A8464A-9C0E-418A-92D5-D310F1210CC4}" type="presParOf" srcId="{11144086-3E61-42F2-A19A-FA92A5A19739}" destId="{6F866B6D-AFBC-4BF9-9086-C1AD64038B5E}" srcOrd="8" destOrd="0" presId="urn:microsoft.com/office/officeart/2005/8/layout/chevron2"/>
    <dgm:cxn modelId="{377CF1DF-86CF-4198-89C5-6A40E4070AEE}" type="presParOf" srcId="{6F866B6D-AFBC-4BF9-9086-C1AD64038B5E}" destId="{1A984DA8-64A9-4979-B4D0-A19FCDDAEB76}" srcOrd="0" destOrd="0" presId="urn:microsoft.com/office/officeart/2005/8/layout/chevron2"/>
    <dgm:cxn modelId="{A2458D51-E577-4B02-B62B-9F15318EACB1}" type="presParOf" srcId="{6F866B6D-AFBC-4BF9-9086-C1AD64038B5E}" destId="{B21023A0-6D2F-4E1C-B4FB-02D4080E17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D0EFE-315D-4665-A224-13A52662C429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A0A7AB13-5757-4B44-9CAA-299E3C319B27}">
      <dgm:prSet phldrT="[Текст]" custT="1"/>
      <dgm:spPr/>
      <dgm:t>
        <a:bodyPr/>
        <a:lstStyle/>
        <a:p>
          <a:r>
            <a:rPr lang="ru-RU" sz="2000" dirty="0" smtClean="0">
              <a:latin typeface="Comic Sans MS" pitchFamily="66" charset="0"/>
            </a:rPr>
            <a:t>уравновешенность, </a:t>
          </a:r>
          <a:r>
            <a:rPr lang="ru-RU" sz="2000" dirty="0" err="1" smtClean="0">
              <a:latin typeface="Comic Sans MS" pitchFamily="66" charset="0"/>
            </a:rPr>
            <a:t>стрессоустойчивость</a:t>
          </a:r>
          <a:r>
            <a:rPr lang="ru-RU" sz="2000" dirty="0" smtClean="0">
              <a:latin typeface="Comic Sans MS" pitchFamily="66" charset="0"/>
            </a:rPr>
            <a:t>, внимательность, </a:t>
          </a:r>
          <a:endParaRPr lang="ru-RU" sz="2000" dirty="0">
            <a:latin typeface="Comic Sans MS" pitchFamily="66" charset="0"/>
          </a:endParaRPr>
        </a:p>
      </dgm:t>
    </dgm:pt>
    <dgm:pt modelId="{95E0EC19-0A8A-4D3C-B840-240990107397}" type="parTrans" cxnId="{3274A1C4-406B-4C4E-816F-0D9279C2B364}">
      <dgm:prSet/>
      <dgm:spPr/>
      <dgm:t>
        <a:bodyPr/>
        <a:lstStyle/>
        <a:p>
          <a:endParaRPr lang="ru-RU"/>
        </a:p>
      </dgm:t>
    </dgm:pt>
    <dgm:pt modelId="{240D3AF0-0874-4E04-8561-15A45A072FB6}" type="sibTrans" cxnId="{3274A1C4-406B-4C4E-816F-0D9279C2B364}">
      <dgm:prSet/>
      <dgm:spPr/>
      <dgm:t>
        <a:bodyPr/>
        <a:lstStyle/>
        <a:p>
          <a:endParaRPr lang="ru-RU"/>
        </a:p>
      </dgm:t>
    </dgm:pt>
    <dgm:pt modelId="{99598085-165E-4A7C-9FEC-F2DACAB44E2D}">
      <dgm:prSet phldrT="[Текст]" custT="1"/>
      <dgm:spPr/>
      <dgm:t>
        <a:bodyPr/>
        <a:lstStyle/>
        <a:p>
          <a:r>
            <a:rPr lang="ru-RU" sz="2000" dirty="0" smtClean="0">
              <a:latin typeface="Comic Sans MS" pitchFamily="66" charset="0"/>
            </a:rPr>
            <a:t>логическое мышление, усидчивость, ответственность,</a:t>
          </a:r>
          <a:endParaRPr lang="ru-RU" sz="2000" dirty="0">
            <a:latin typeface="Comic Sans MS" pitchFamily="66" charset="0"/>
          </a:endParaRPr>
        </a:p>
      </dgm:t>
    </dgm:pt>
    <dgm:pt modelId="{C6C6BD5D-F5E3-4335-A4DB-B984744C7E16}" type="parTrans" cxnId="{BA096FCC-4705-427F-B595-E23131D3DD8B}">
      <dgm:prSet/>
      <dgm:spPr/>
      <dgm:t>
        <a:bodyPr/>
        <a:lstStyle/>
        <a:p>
          <a:endParaRPr lang="ru-RU"/>
        </a:p>
      </dgm:t>
    </dgm:pt>
    <dgm:pt modelId="{F49FEECA-363B-4B5D-B41C-926D15777AD3}" type="sibTrans" cxnId="{BA096FCC-4705-427F-B595-E23131D3DD8B}">
      <dgm:prSet/>
      <dgm:spPr/>
      <dgm:t>
        <a:bodyPr/>
        <a:lstStyle/>
        <a:p>
          <a:endParaRPr lang="ru-RU"/>
        </a:p>
      </dgm:t>
    </dgm:pt>
    <dgm:pt modelId="{7C0A0151-48FC-4DCB-8F7C-09A4BA4FD31B}">
      <dgm:prSet phldrT="[Текст]" custT="1"/>
      <dgm:spPr/>
      <dgm:t>
        <a:bodyPr/>
        <a:lstStyle/>
        <a:p>
          <a:r>
            <a:rPr lang="ru-RU" sz="2000" dirty="0" smtClean="0">
              <a:latin typeface="Comic Sans MS" pitchFamily="66" charset="0"/>
            </a:rPr>
            <a:t>пунктуальность, умение аргументировано отстаивать свою точку зрения, честность.</a:t>
          </a:r>
          <a:endParaRPr lang="ru-RU" sz="2000" dirty="0">
            <a:latin typeface="Comic Sans MS" pitchFamily="66" charset="0"/>
          </a:endParaRPr>
        </a:p>
      </dgm:t>
    </dgm:pt>
    <dgm:pt modelId="{CA98FFA4-C2B0-444B-8088-84106D2A4402}" type="parTrans" cxnId="{FEBF35F1-7C62-4C4D-BE13-CA8142D13D07}">
      <dgm:prSet/>
      <dgm:spPr/>
      <dgm:t>
        <a:bodyPr/>
        <a:lstStyle/>
        <a:p>
          <a:endParaRPr lang="ru-RU"/>
        </a:p>
      </dgm:t>
    </dgm:pt>
    <dgm:pt modelId="{B5464CB0-A55D-4A97-BB0F-DD845F4D477C}" type="sibTrans" cxnId="{FEBF35F1-7C62-4C4D-BE13-CA8142D13D07}">
      <dgm:prSet/>
      <dgm:spPr/>
      <dgm:t>
        <a:bodyPr/>
        <a:lstStyle/>
        <a:p>
          <a:endParaRPr lang="ru-RU"/>
        </a:p>
      </dgm:t>
    </dgm:pt>
    <dgm:pt modelId="{772926BE-3E50-4DAD-8D30-FEFA8679DD05}" type="pres">
      <dgm:prSet presAssocID="{3A2D0EFE-315D-4665-A224-13A52662C429}" presName="compositeShape" presStyleCnt="0">
        <dgm:presLayoutVars>
          <dgm:dir/>
          <dgm:resizeHandles/>
        </dgm:presLayoutVars>
      </dgm:prSet>
      <dgm:spPr/>
    </dgm:pt>
    <dgm:pt modelId="{936868AF-63A9-426C-9297-46B404D19481}" type="pres">
      <dgm:prSet presAssocID="{3A2D0EFE-315D-4665-A224-13A52662C429}" presName="pyramid" presStyleLbl="node1" presStyleIdx="0" presStyleCnt="1"/>
      <dgm:spPr/>
    </dgm:pt>
    <dgm:pt modelId="{E90CC972-7B73-4748-AA95-3AB3B203740E}" type="pres">
      <dgm:prSet presAssocID="{3A2D0EFE-315D-4665-A224-13A52662C429}" presName="theList" presStyleCnt="0"/>
      <dgm:spPr/>
    </dgm:pt>
    <dgm:pt modelId="{20B59071-433F-457C-A412-17EBA174F6FF}" type="pres">
      <dgm:prSet presAssocID="{A0A7AB13-5757-4B44-9CAA-299E3C319B27}" presName="aNode" presStyleLbl="fgAcc1" presStyleIdx="0" presStyleCnt="3" custScaleX="248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F35B7-7EDF-4D41-B09F-A8A0F6AAEED5}" type="pres">
      <dgm:prSet presAssocID="{A0A7AB13-5757-4B44-9CAA-299E3C319B27}" presName="aSpace" presStyleCnt="0"/>
      <dgm:spPr/>
    </dgm:pt>
    <dgm:pt modelId="{E1F95671-248C-4BF9-A187-6CBF31AD297C}" type="pres">
      <dgm:prSet presAssocID="{99598085-165E-4A7C-9FEC-F2DACAB44E2D}" presName="aNode" presStyleLbl="fgAcc1" presStyleIdx="1" presStyleCnt="3" custScaleX="246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CA75F-B123-4A7E-B08F-E82A62784538}" type="pres">
      <dgm:prSet presAssocID="{99598085-165E-4A7C-9FEC-F2DACAB44E2D}" presName="aSpace" presStyleCnt="0"/>
      <dgm:spPr/>
    </dgm:pt>
    <dgm:pt modelId="{70AE7715-1E73-44EC-A73D-1DEED0164174}" type="pres">
      <dgm:prSet presAssocID="{7C0A0151-48FC-4DCB-8F7C-09A4BA4FD31B}" presName="aNode" presStyleLbl="fgAcc1" presStyleIdx="2" presStyleCnt="3" custScaleX="246642" custScaleY="12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D2CB5-8CA0-4B17-99F9-4D6D5E489086}" type="pres">
      <dgm:prSet presAssocID="{7C0A0151-48FC-4DCB-8F7C-09A4BA4FD31B}" presName="aSpace" presStyleCnt="0"/>
      <dgm:spPr/>
    </dgm:pt>
  </dgm:ptLst>
  <dgm:cxnLst>
    <dgm:cxn modelId="{279078C2-168A-49A4-9DDC-13808E9F8043}" type="presOf" srcId="{A0A7AB13-5757-4B44-9CAA-299E3C319B27}" destId="{20B59071-433F-457C-A412-17EBA174F6FF}" srcOrd="0" destOrd="0" presId="urn:microsoft.com/office/officeart/2005/8/layout/pyramid2"/>
    <dgm:cxn modelId="{BA096FCC-4705-427F-B595-E23131D3DD8B}" srcId="{3A2D0EFE-315D-4665-A224-13A52662C429}" destId="{99598085-165E-4A7C-9FEC-F2DACAB44E2D}" srcOrd="1" destOrd="0" parTransId="{C6C6BD5D-F5E3-4335-A4DB-B984744C7E16}" sibTransId="{F49FEECA-363B-4B5D-B41C-926D15777AD3}"/>
    <dgm:cxn modelId="{FEBF35F1-7C62-4C4D-BE13-CA8142D13D07}" srcId="{3A2D0EFE-315D-4665-A224-13A52662C429}" destId="{7C0A0151-48FC-4DCB-8F7C-09A4BA4FD31B}" srcOrd="2" destOrd="0" parTransId="{CA98FFA4-C2B0-444B-8088-84106D2A4402}" sibTransId="{B5464CB0-A55D-4A97-BB0F-DD845F4D477C}"/>
    <dgm:cxn modelId="{9D922040-6040-4D5F-9CF7-275482B47193}" type="presOf" srcId="{99598085-165E-4A7C-9FEC-F2DACAB44E2D}" destId="{E1F95671-248C-4BF9-A187-6CBF31AD297C}" srcOrd="0" destOrd="0" presId="urn:microsoft.com/office/officeart/2005/8/layout/pyramid2"/>
    <dgm:cxn modelId="{748A2FBB-67BB-449E-BB7C-F8EA0584776C}" type="presOf" srcId="{7C0A0151-48FC-4DCB-8F7C-09A4BA4FD31B}" destId="{70AE7715-1E73-44EC-A73D-1DEED0164174}" srcOrd="0" destOrd="0" presId="urn:microsoft.com/office/officeart/2005/8/layout/pyramid2"/>
    <dgm:cxn modelId="{3274A1C4-406B-4C4E-816F-0D9279C2B364}" srcId="{3A2D0EFE-315D-4665-A224-13A52662C429}" destId="{A0A7AB13-5757-4B44-9CAA-299E3C319B27}" srcOrd="0" destOrd="0" parTransId="{95E0EC19-0A8A-4D3C-B840-240990107397}" sibTransId="{240D3AF0-0874-4E04-8561-15A45A072FB6}"/>
    <dgm:cxn modelId="{70A689D7-7D3C-4545-B26E-64049AAA6ADB}" type="presOf" srcId="{3A2D0EFE-315D-4665-A224-13A52662C429}" destId="{772926BE-3E50-4DAD-8D30-FEFA8679DD05}" srcOrd="0" destOrd="0" presId="urn:microsoft.com/office/officeart/2005/8/layout/pyramid2"/>
    <dgm:cxn modelId="{647A9DEF-5877-42D5-936E-BE61417BBE68}" type="presParOf" srcId="{772926BE-3E50-4DAD-8D30-FEFA8679DD05}" destId="{936868AF-63A9-426C-9297-46B404D19481}" srcOrd="0" destOrd="0" presId="urn:microsoft.com/office/officeart/2005/8/layout/pyramid2"/>
    <dgm:cxn modelId="{EB57C24B-331B-4460-9CCC-70F35B2A8577}" type="presParOf" srcId="{772926BE-3E50-4DAD-8D30-FEFA8679DD05}" destId="{E90CC972-7B73-4748-AA95-3AB3B203740E}" srcOrd="1" destOrd="0" presId="urn:microsoft.com/office/officeart/2005/8/layout/pyramid2"/>
    <dgm:cxn modelId="{F0F67456-58FF-4C43-95FE-678EDC073CD2}" type="presParOf" srcId="{E90CC972-7B73-4748-AA95-3AB3B203740E}" destId="{20B59071-433F-457C-A412-17EBA174F6FF}" srcOrd="0" destOrd="0" presId="urn:microsoft.com/office/officeart/2005/8/layout/pyramid2"/>
    <dgm:cxn modelId="{1C98FCC4-D2B5-430F-A65D-FD70EADCF8C3}" type="presParOf" srcId="{E90CC972-7B73-4748-AA95-3AB3B203740E}" destId="{5F8F35B7-7EDF-4D41-B09F-A8A0F6AAEED5}" srcOrd="1" destOrd="0" presId="urn:microsoft.com/office/officeart/2005/8/layout/pyramid2"/>
    <dgm:cxn modelId="{BCBADD48-D3CF-4F2B-839E-E7CCD3BA7C91}" type="presParOf" srcId="{E90CC972-7B73-4748-AA95-3AB3B203740E}" destId="{E1F95671-248C-4BF9-A187-6CBF31AD297C}" srcOrd="2" destOrd="0" presId="urn:microsoft.com/office/officeart/2005/8/layout/pyramid2"/>
    <dgm:cxn modelId="{017038FE-D633-4F7F-9CC1-8DEA589171DE}" type="presParOf" srcId="{E90CC972-7B73-4748-AA95-3AB3B203740E}" destId="{C20CA75F-B123-4A7E-B08F-E82A62784538}" srcOrd="3" destOrd="0" presId="urn:microsoft.com/office/officeart/2005/8/layout/pyramid2"/>
    <dgm:cxn modelId="{E6820505-91A6-4A5C-9C1F-49A6C5456743}" type="presParOf" srcId="{E90CC972-7B73-4748-AA95-3AB3B203740E}" destId="{70AE7715-1E73-44EC-A73D-1DEED0164174}" srcOrd="4" destOrd="0" presId="urn:microsoft.com/office/officeart/2005/8/layout/pyramid2"/>
    <dgm:cxn modelId="{70E0C660-71F0-4E8C-99F4-F3A13429A17C}" type="presParOf" srcId="{E90CC972-7B73-4748-AA95-3AB3B203740E}" destId="{ED2D2CB5-8CA0-4B17-99F9-4D6D5E48908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F7621-6FAA-4C77-B919-6B0E270B4408}">
      <dsp:nvSpPr>
        <dsp:cNvPr id="0" name=""/>
        <dsp:cNvSpPr/>
      </dsp:nvSpPr>
      <dsp:spPr>
        <a:xfrm>
          <a:off x="1448931" y="814842"/>
          <a:ext cx="2713564" cy="18099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</a:t>
          </a:r>
          <a:r>
            <a:rPr lang="ru-RU" sz="2000" b="0" i="0" kern="1200" dirty="0" smtClean="0"/>
            <a:t>Высокая </a:t>
          </a:r>
          <a:r>
            <a:rPr lang="ru-RU" sz="2000" b="0" i="0" kern="1200" dirty="0" err="1" smtClean="0"/>
            <a:t>востребованность</a:t>
          </a:r>
          <a:r>
            <a:rPr lang="ru-RU" sz="2000" b="0" i="0" kern="1200" dirty="0" smtClean="0"/>
            <a:t>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- Близость к руководству, почет;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83101" y="814842"/>
        <a:ext cx="2279394" cy="1809947"/>
      </dsp:txXfrm>
    </dsp:sp>
    <dsp:sp modelId="{B56CF7FA-7A0B-4D46-A513-B3D156CEBF41}">
      <dsp:nvSpPr>
        <dsp:cNvPr id="0" name=""/>
        <dsp:cNvSpPr/>
      </dsp:nvSpPr>
      <dsp:spPr>
        <a:xfrm>
          <a:off x="1448931" y="2624789"/>
          <a:ext cx="2713564" cy="18099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</a:t>
          </a:r>
          <a:r>
            <a:rPr lang="ru-RU" sz="2000" b="0" i="0" kern="1200" dirty="0" smtClean="0"/>
            <a:t>Возможность </a:t>
          </a:r>
          <a:r>
            <a:rPr lang="ru-RU" sz="2000" b="0" i="0" kern="1200" dirty="0" err="1" smtClean="0"/>
            <a:t>фриланса</a:t>
          </a:r>
          <a:r>
            <a:rPr lang="ru-RU" sz="2000" b="0" i="0" kern="1200" dirty="0" smtClean="0"/>
            <a:t>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- Перспективы карьерного роста.</a:t>
          </a:r>
          <a:endParaRPr lang="ru-RU" sz="2000" kern="1200" dirty="0"/>
        </a:p>
      </dsp:txBody>
      <dsp:txXfrm>
        <a:off x="1883101" y="2624789"/>
        <a:ext cx="2279394" cy="1809947"/>
      </dsp:txXfrm>
    </dsp:sp>
    <dsp:sp modelId="{4804029D-C4A3-4267-9444-B06E6A8463C7}">
      <dsp:nvSpPr>
        <dsp:cNvPr id="0" name=""/>
        <dsp:cNvSpPr/>
      </dsp:nvSpPr>
      <dsp:spPr>
        <a:xfrm>
          <a:off x="1696" y="91224"/>
          <a:ext cx="1809043" cy="180904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266624" y="356152"/>
        <a:ext cx="1279187" cy="1279187"/>
      </dsp:txXfrm>
    </dsp:sp>
    <dsp:sp modelId="{F5CE0409-1834-479E-A640-9D275CF17CEB}">
      <dsp:nvSpPr>
        <dsp:cNvPr id="0" name=""/>
        <dsp:cNvSpPr/>
      </dsp:nvSpPr>
      <dsp:spPr>
        <a:xfrm>
          <a:off x="5971538" y="814842"/>
          <a:ext cx="2713564" cy="18099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</a:t>
          </a:r>
          <a:r>
            <a:rPr lang="ru-RU" sz="2000" b="0" i="0" kern="1200" dirty="0" smtClean="0"/>
            <a:t>Серьезная ответственность;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- Отслеживание изменений в законодательстве;</a:t>
          </a:r>
          <a:endParaRPr lang="ru-RU" sz="2000" kern="1200" dirty="0"/>
        </a:p>
      </dsp:txBody>
      <dsp:txXfrm>
        <a:off x="6405709" y="814842"/>
        <a:ext cx="2279394" cy="1809947"/>
      </dsp:txXfrm>
    </dsp:sp>
    <dsp:sp modelId="{EAF8FF75-3046-4891-9F5F-1BD1E65C41B5}">
      <dsp:nvSpPr>
        <dsp:cNvPr id="0" name=""/>
        <dsp:cNvSpPr/>
      </dsp:nvSpPr>
      <dsp:spPr>
        <a:xfrm>
          <a:off x="5971538" y="2624789"/>
          <a:ext cx="2713564" cy="18099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</a:t>
          </a:r>
          <a:r>
            <a:rPr lang="ru-RU" sz="2000" b="0" i="0" kern="1200" dirty="0" smtClean="0"/>
            <a:t>Сезонные переработки;</a:t>
          </a:r>
          <a:endParaRPr lang="ru-RU" sz="2000" kern="1200" dirty="0"/>
        </a:p>
      </dsp:txBody>
      <dsp:txXfrm>
        <a:off x="6405709" y="2624789"/>
        <a:ext cx="2279394" cy="1809947"/>
      </dsp:txXfrm>
    </dsp:sp>
    <dsp:sp modelId="{F27DCE47-D637-473F-B427-BF0190EDE002}">
      <dsp:nvSpPr>
        <dsp:cNvPr id="0" name=""/>
        <dsp:cNvSpPr/>
      </dsp:nvSpPr>
      <dsp:spPr>
        <a:xfrm>
          <a:off x="4524304" y="91224"/>
          <a:ext cx="1809043" cy="180904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460081"/>
                <a:satOff val="11338"/>
                <a:lumOff val="27379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shade val="80000"/>
                <a:hueOff val="-460081"/>
                <a:satOff val="11338"/>
                <a:lumOff val="27379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shade val="80000"/>
                <a:hueOff val="-460081"/>
                <a:satOff val="11338"/>
                <a:lumOff val="27379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shade val="80000"/>
                <a:hueOff val="-460081"/>
                <a:satOff val="11338"/>
                <a:lumOff val="27379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shade val="80000"/>
                <a:hueOff val="-460081"/>
                <a:satOff val="11338"/>
                <a:lumOff val="2737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shade val="80000"/>
                <a:hueOff val="-460081"/>
                <a:satOff val="11338"/>
                <a:lumOff val="2737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789232" y="356152"/>
        <a:ext cx="1279187" cy="1279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FDEBC-48A1-4690-BD3B-64FE45AFC2B6}">
      <dsp:nvSpPr>
        <dsp:cNvPr id="0" name=""/>
        <dsp:cNvSpPr/>
      </dsp:nvSpPr>
      <dsp:spPr>
        <a:xfrm rot="5400000">
          <a:off x="-152249" y="154976"/>
          <a:ext cx="1014995" cy="710496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357974"/>
        <a:ext cx="710496" cy="304499"/>
      </dsp:txXfrm>
    </dsp:sp>
    <dsp:sp modelId="{5D0842BC-556B-4E17-AD4E-25DCC6EBFB72}">
      <dsp:nvSpPr>
        <dsp:cNvPr id="0" name=""/>
        <dsp:cNvSpPr/>
      </dsp:nvSpPr>
      <dsp:spPr>
        <a:xfrm rot="5400000">
          <a:off x="3661778" y="-2948554"/>
          <a:ext cx="659747" cy="656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mic Sans MS" pitchFamily="66" charset="0"/>
            </a:rPr>
            <a:t>Ведение первичного бухгалтерского учета. Прием, контроль и обработка первичной документации;</a:t>
          </a:r>
          <a:endParaRPr lang="ru-RU" sz="1800" kern="1200" dirty="0">
            <a:latin typeface="Comic Sans MS" pitchFamily="66" charset="0"/>
          </a:endParaRPr>
        </a:p>
      </dsp:txBody>
      <dsp:txXfrm rot="-5400000">
        <a:off x="710496" y="34934"/>
        <a:ext cx="6530105" cy="595335"/>
      </dsp:txXfrm>
    </dsp:sp>
    <dsp:sp modelId="{74434099-D866-4F05-B195-7A3CA5C80726}">
      <dsp:nvSpPr>
        <dsp:cNvPr id="0" name=""/>
        <dsp:cNvSpPr/>
      </dsp:nvSpPr>
      <dsp:spPr>
        <a:xfrm rot="5400000">
          <a:off x="-152249" y="1051991"/>
          <a:ext cx="1014995" cy="710496"/>
        </a:xfrm>
        <a:prstGeom prst="chevron">
          <a:avLst/>
        </a:prstGeom>
        <a:solidFill>
          <a:schemeClr val="accent1">
            <a:shade val="50000"/>
            <a:hueOff val="-220244"/>
            <a:satOff val="4002"/>
            <a:lumOff val="17348"/>
            <a:alphaOff val="0"/>
          </a:schemeClr>
        </a:solidFill>
        <a:ln w="25400" cap="flat" cmpd="sng" algn="ctr">
          <a:solidFill>
            <a:schemeClr val="accent1">
              <a:shade val="50000"/>
              <a:hueOff val="-220244"/>
              <a:satOff val="4002"/>
              <a:lumOff val="17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1254989"/>
        <a:ext cx="710496" cy="304499"/>
      </dsp:txXfrm>
    </dsp:sp>
    <dsp:sp modelId="{68E579D6-7672-4464-9283-C61D57B9705D}">
      <dsp:nvSpPr>
        <dsp:cNvPr id="0" name=""/>
        <dsp:cNvSpPr/>
      </dsp:nvSpPr>
      <dsp:spPr>
        <a:xfrm rot="5400000">
          <a:off x="3661778" y="-2051539"/>
          <a:ext cx="659747" cy="656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220244"/>
              <a:satOff val="4002"/>
              <a:lumOff val="17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mic Sans MS" pitchFamily="66" charset="0"/>
            </a:rPr>
            <a:t>Начисление заработной платы, выплат по гражданским договорам, НДФЛ;</a:t>
          </a:r>
          <a:endParaRPr lang="ru-RU" sz="1800" kern="1200" dirty="0">
            <a:latin typeface="Comic Sans MS" pitchFamily="66" charset="0"/>
          </a:endParaRPr>
        </a:p>
      </dsp:txBody>
      <dsp:txXfrm rot="-5400000">
        <a:off x="710496" y="931949"/>
        <a:ext cx="6530105" cy="595335"/>
      </dsp:txXfrm>
    </dsp:sp>
    <dsp:sp modelId="{C31F9B21-EE47-4D9E-9210-BF23016B2636}">
      <dsp:nvSpPr>
        <dsp:cNvPr id="0" name=""/>
        <dsp:cNvSpPr/>
      </dsp:nvSpPr>
      <dsp:spPr>
        <a:xfrm rot="5400000">
          <a:off x="-152249" y="1949007"/>
          <a:ext cx="1014995" cy="710496"/>
        </a:xfrm>
        <a:prstGeom prst="chevron">
          <a:avLst/>
        </a:prstGeom>
        <a:solidFill>
          <a:schemeClr val="accent1">
            <a:shade val="50000"/>
            <a:hueOff val="-440488"/>
            <a:satOff val="8004"/>
            <a:lumOff val="34697"/>
            <a:alphaOff val="0"/>
          </a:schemeClr>
        </a:solidFill>
        <a:ln w="25400" cap="flat" cmpd="sng" algn="ctr">
          <a:solidFill>
            <a:schemeClr val="accent1">
              <a:shade val="50000"/>
              <a:hueOff val="-440488"/>
              <a:satOff val="8004"/>
              <a:lumOff val="34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2152005"/>
        <a:ext cx="710496" cy="304499"/>
      </dsp:txXfrm>
    </dsp:sp>
    <dsp:sp modelId="{A4499AB7-90E4-4EA0-AA4B-DCC9CB8468EE}">
      <dsp:nvSpPr>
        <dsp:cNvPr id="0" name=""/>
        <dsp:cNvSpPr/>
      </dsp:nvSpPr>
      <dsp:spPr>
        <a:xfrm rot="5400000">
          <a:off x="3661778" y="-1154523"/>
          <a:ext cx="659747" cy="656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440488"/>
              <a:satOff val="8004"/>
              <a:lumOff val="34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mic Sans MS" pitchFamily="66" charset="0"/>
            </a:rPr>
            <a:t>Ведение налогового и управленческого учета;</a:t>
          </a:r>
          <a:endParaRPr lang="ru-RU" sz="1800" kern="1200" dirty="0">
            <a:latin typeface="Comic Sans MS" pitchFamily="66" charset="0"/>
          </a:endParaRPr>
        </a:p>
      </dsp:txBody>
      <dsp:txXfrm rot="-5400000">
        <a:off x="710496" y="1828965"/>
        <a:ext cx="6530105" cy="595335"/>
      </dsp:txXfrm>
    </dsp:sp>
    <dsp:sp modelId="{3D352572-1B36-41C4-9F7B-195BC63746A9}">
      <dsp:nvSpPr>
        <dsp:cNvPr id="0" name=""/>
        <dsp:cNvSpPr/>
      </dsp:nvSpPr>
      <dsp:spPr>
        <a:xfrm rot="5400000">
          <a:off x="-152249" y="2846023"/>
          <a:ext cx="1014995" cy="710496"/>
        </a:xfrm>
        <a:prstGeom prst="chevron">
          <a:avLst/>
        </a:prstGeom>
        <a:solidFill>
          <a:schemeClr val="accent1">
            <a:shade val="50000"/>
            <a:hueOff val="-440488"/>
            <a:satOff val="8004"/>
            <a:lumOff val="34697"/>
            <a:alphaOff val="0"/>
          </a:schemeClr>
        </a:solidFill>
        <a:ln w="25400" cap="flat" cmpd="sng" algn="ctr">
          <a:solidFill>
            <a:schemeClr val="accent1">
              <a:shade val="50000"/>
              <a:hueOff val="-440488"/>
              <a:satOff val="8004"/>
              <a:lumOff val="34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3049021"/>
        <a:ext cx="710496" cy="304499"/>
      </dsp:txXfrm>
    </dsp:sp>
    <dsp:sp modelId="{E0280763-0E3A-47E7-AA17-27B5504CEE52}">
      <dsp:nvSpPr>
        <dsp:cNvPr id="0" name=""/>
        <dsp:cNvSpPr/>
      </dsp:nvSpPr>
      <dsp:spPr>
        <a:xfrm rot="5400000">
          <a:off x="3661778" y="-257508"/>
          <a:ext cx="659747" cy="656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440488"/>
              <a:satOff val="8004"/>
              <a:lumOff val="34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mic Sans MS" pitchFamily="66" charset="0"/>
            </a:rPr>
            <a:t>Составление и сдача налоговой отчетности в фонды РФ и налоговую инспекцию;</a:t>
          </a:r>
          <a:endParaRPr lang="ru-RU" sz="1800" kern="1200" dirty="0">
            <a:latin typeface="Comic Sans MS" pitchFamily="66" charset="0"/>
          </a:endParaRPr>
        </a:p>
      </dsp:txBody>
      <dsp:txXfrm rot="-5400000">
        <a:off x="710496" y="2725980"/>
        <a:ext cx="6530105" cy="595335"/>
      </dsp:txXfrm>
    </dsp:sp>
    <dsp:sp modelId="{1A984DA8-64A9-4979-B4D0-A19FCDDAEB76}">
      <dsp:nvSpPr>
        <dsp:cNvPr id="0" name=""/>
        <dsp:cNvSpPr/>
      </dsp:nvSpPr>
      <dsp:spPr>
        <a:xfrm rot="5400000">
          <a:off x="-152249" y="3743038"/>
          <a:ext cx="1014995" cy="710496"/>
        </a:xfrm>
        <a:prstGeom prst="chevron">
          <a:avLst/>
        </a:prstGeom>
        <a:solidFill>
          <a:schemeClr val="accent1">
            <a:shade val="50000"/>
            <a:hueOff val="-220244"/>
            <a:satOff val="4002"/>
            <a:lumOff val="17348"/>
            <a:alphaOff val="0"/>
          </a:schemeClr>
        </a:solidFill>
        <a:ln w="25400" cap="flat" cmpd="sng" algn="ctr">
          <a:solidFill>
            <a:schemeClr val="accent1">
              <a:shade val="50000"/>
              <a:hueOff val="-220244"/>
              <a:satOff val="4002"/>
              <a:lumOff val="17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3946036"/>
        <a:ext cx="710496" cy="304499"/>
      </dsp:txXfrm>
    </dsp:sp>
    <dsp:sp modelId="{B21023A0-6D2F-4E1C-B4FB-02D4080E1745}">
      <dsp:nvSpPr>
        <dsp:cNvPr id="0" name=""/>
        <dsp:cNvSpPr/>
      </dsp:nvSpPr>
      <dsp:spPr>
        <a:xfrm rot="5400000">
          <a:off x="3661778" y="639507"/>
          <a:ext cx="659747" cy="656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220244"/>
              <a:satOff val="4002"/>
              <a:lumOff val="17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mic Sans MS" pitchFamily="66" charset="0"/>
            </a:rPr>
            <a:t>Минимизация налоговых выплат.</a:t>
          </a:r>
          <a:endParaRPr lang="ru-RU" sz="1800" kern="1200" dirty="0">
            <a:latin typeface="Comic Sans MS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710496" y="3622995"/>
        <a:ext cx="6530105" cy="595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868AF-63A9-426C-9297-46B404D19481}">
      <dsp:nvSpPr>
        <dsp:cNvPr id="0" name=""/>
        <dsp:cNvSpPr/>
      </dsp:nvSpPr>
      <dsp:spPr>
        <a:xfrm>
          <a:off x="266571" y="0"/>
          <a:ext cx="3991992" cy="399199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59071-433F-457C-A412-17EBA174F6FF}">
      <dsp:nvSpPr>
        <dsp:cNvPr id="0" name=""/>
        <dsp:cNvSpPr/>
      </dsp:nvSpPr>
      <dsp:spPr>
        <a:xfrm>
          <a:off x="329718" y="401379"/>
          <a:ext cx="6460494" cy="8748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уравновешенность, </a:t>
          </a:r>
          <a:r>
            <a:rPr lang="ru-RU" sz="1800" kern="1200" dirty="0" err="1" smtClean="0">
              <a:latin typeface="Comic Sans MS" pitchFamily="66" charset="0"/>
            </a:rPr>
            <a:t>стрессоустойчивость</a:t>
          </a:r>
          <a:r>
            <a:rPr lang="ru-RU" sz="1800" kern="1200" dirty="0" smtClean="0">
              <a:latin typeface="Comic Sans MS" pitchFamily="66" charset="0"/>
            </a:rPr>
            <a:t>, внимательность, </a:t>
          </a:r>
          <a:endParaRPr lang="ru-RU" sz="1800" kern="1200" dirty="0">
            <a:latin typeface="Comic Sans MS" pitchFamily="66" charset="0"/>
          </a:endParaRPr>
        </a:p>
      </dsp:txBody>
      <dsp:txXfrm>
        <a:off x="372423" y="444084"/>
        <a:ext cx="6375084" cy="789397"/>
      </dsp:txXfrm>
    </dsp:sp>
    <dsp:sp modelId="{E1F95671-248C-4BF9-A187-6CBF31AD297C}">
      <dsp:nvSpPr>
        <dsp:cNvPr id="0" name=""/>
        <dsp:cNvSpPr/>
      </dsp:nvSpPr>
      <dsp:spPr>
        <a:xfrm>
          <a:off x="360038" y="1385537"/>
          <a:ext cx="6399853" cy="8748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1596"/>
              <a:satOff val="-471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логическое мышление, усидчивость, ответственность,</a:t>
          </a:r>
          <a:endParaRPr lang="ru-RU" sz="1800" kern="1200" dirty="0">
            <a:latin typeface="Comic Sans MS" pitchFamily="66" charset="0"/>
          </a:endParaRPr>
        </a:p>
      </dsp:txBody>
      <dsp:txXfrm>
        <a:off x="402743" y="1428242"/>
        <a:ext cx="6314443" cy="789397"/>
      </dsp:txXfrm>
    </dsp:sp>
    <dsp:sp modelId="{70AE7715-1E73-44EC-A73D-1DEED0164174}">
      <dsp:nvSpPr>
        <dsp:cNvPr id="0" name=""/>
        <dsp:cNvSpPr/>
      </dsp:nvSpPr>
      <dsp:spPr>
        <a:xfrm>
          <a:off x="360038" y="2369696"/>
          <a:ext cx="6399853" cy="1111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63191"/>
              <a:satOff val="-9432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пунктуальность, умение аргументировано отстаивать свою точку зрения, честность.</a:t>
          </a:r>
          <a:endParaRPr lang="ru-RU" sz="1800" kern="1200" dirty="0">
            <a:latin typeface="Comic Sans MS" pitchFamily="66" charset="0"/>
          </a:endParaRPr>
        </a:p>
      </dsp:txBody>
      <dsp:txXfrm>
        <a:off x="414300" y="2423958"/>
        <a:ext cx="6291329" cy="1003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BE32BB-C6D4-4184-BEA5-67E1D7F689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33201-8C61-49E2-BD53-324D4533D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102;&#1090;&#1072;\Desktop\&#1053;&#1086;&#1074;&#1072;&#1103;%20&#1087;&#1072;&#1087;&#1082;&#1072;\&#1043;&#1080;&#1084;&#1085;%20&#1073;&#1091;&#1093;&#1075;&#1072;&#1083;&#1090;&#1077;&#1088;&#1072;%20-%20&#1041;&#1091;&#1093;&#1075;&#1072;&#1083;&#1090;&#1077;&#1088;%20-%20&#1091;&#1084;&#1085;&#1080;&#1094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4896" cy="56166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Бухгалтер – профессия прошлого, настоящего и будущего</a:t>
            </a:r>
            <a:r>
              <a:rPr lang="ru-RU" sz="4900" dirty="0" smtClean="0">
                <a:latin typeface="Comic Sans MS" pitchFamily="66" charset="0"/>
              </a:rPr>
              <a:t/>
            </a:r>
            <a:br>
              <a:rPr lang="ru-RU" sz="4900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sz="1800" dirty="0" smtClean="0"/>
              <a:t>На </a:t>
            </a:r>
            <a:r>
              <a:rPr lang="ru-RU" sz="1800" dirty="0" smtClean="0"/>
              <a:t>вопрос директора «Сколько будет два плюс два?» мудрый бухгалтер отвечает: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smtClean="0"/>
              <a:t>А сколько нужно — столько и сделаем».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(Юмор)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13322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1714488"/>
            <a:ext cx="2500330" cy="23410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6021288"/>
            <a:ext cx="3492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Гимн бухгалтера - Бухгалтер - ум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0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Профессия бухгалтера: </a:t>
            </a:r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за </a:t>
            </a:r>
            <a:r>
              <a:rPr lang="ru-RU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 против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Picture 4" descr="минус плюс знаки Стоковая Фотография - изображение: 11571962"/>
          <p:cNvPicPr>
            <a:picLocks noChangeAspect="1" noChangeArrowheads="1"/>
          </p:cNvPicPr>
          <p:nvPr/>
        </p:nvPicPr>
        <p:blipFill>
          <a:blip r:embed="rId7" cstate="print"/>
          <a:srcRect l="5670" t="20035" r="52751" b="21195"/>
          <a:stretch>
            <a:fillRect/>
          </a:stretch>
        </p:blipFill>
        <p:spPr bwMode="auto">
          <a:xfrm>
            <a:off x="4716016" y="1482117"/>
            <a:ext cx="2016224" cy="2090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минус плюс знаки Стоковая Фотография - изображение: 11571962"/>
          <p:cNvPicPr>
            <a:picLocks noChangeAspect="1" noChangeArrowheads="1"/>
          </p:cNvPicPr>
          <p:nvPr/>
        </p:nvPicPr>
        <p:blipFill>
          <a:blip r:embed="rId7" cstate="print"/>
          <a:srcRect l="52440" t="20863" r="5980" b="20368"/>
          <a:stretch>
            <a:fillRect/>
          </a:stretch>
        </p:blipFill>
        <p:spPr bwMode="auto">
          <a:xfrm>
            <a:off x="179512" y="1484784"/>
            <a:ext cx="208823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Обязанности бухгалтера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971600" y="1268760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636912"/>
            <a:ext cx="3759603" cy="44127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838200"/>
          </a:xfrm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Личные качества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3"/>
            <a:ext cx="6984776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Для бухгалтера необходимы такие личные качества,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43608" y="1988840"/>
          <a:ext cx="705678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708920"/>
            <a:ext cx="3759603" cy="44127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Карьерная лестница бухгалтера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1"/>
            <a:ext cx="7128792" cy="460851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 обязанностям бухгалтеров можно поделить на: </a:t>
            </a:r>
            <a:endParaRPr lang="ru-RU" sz="3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младшего </a:t>
            </a: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бухгалтера, бухгалтера, бухгалтера-экономиста и бухгалтера-аудита</a:t>
            </a: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</a:t>
            </a:r>
          </a:p>
          <a:p>
            <a:pPr algn="ctr">
              <a:buNone/>
            </a:pPr>
            <a:endParaRPr lang="ru-RU" sz="3400" dirty="0">
              <a:latin typeface="Comic Sans MS" pitchFamily="66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Младший бухгалтер</a:t>
            </a:r>
            <a:r>
              <a:rPr lang="ru-RU" sz="3400" dirty="0" smtClean="0">
                <a:latin typeface="Comic Sans MS" pitchFamily="66" charset="0"/>
              </a:rPr>
              <a:t> выполняет</a:t>
            </a:r>
            <a:r>
              <a:rPr lang="ru-RU" sz="3400" dirty="0">
                <a:latin typeface="Comic Sans MS" pitchFamily="66" charset="0"/>
              </a:rPr>
              <a:t>, в основном, элементарную и рутинную </a:t>
            </a:r>
            <a:r>
              <a:rPr lang="ru-RU" sz="3400" dirty="0" smtClean="0">
                <a:latin typeface="Comic Sans MS" pitchFamily="66" charset="0"/>
              </a:rPr>
              <a:t>работу</a:t>
            </a:r>
            <a:r>
              <a:rPr lang="ru-RU" sz="3400" dirty="0">
                <a:latin typeface="Comic Sans MS" pitchFamily="66" charset="0"/>
              </a:rPr>
              <a:t>. Но, как правило, на эту должность принимают сотрудников без опыта или с минимальным опытом, и дают им «набить руку» на практике</a:t>
            </a:r>
            <a:r>
              <a:rPr lang="ru-RU" sz="3400" dirty="0" smtClean="0">
                <a:latin typeface="Comic Sans MS" pitchFamily="66" charset="0"/>
              </a:rPr>
              <a:t>.</a:t>
            </a:r>
          </a:p>
          <a:p>
            <a:pPr marL="72000" indent="0">
              <a:spcBef>
                <a:spcPts val="0"/>
              </a:spcBef>
              <a:buNone/>
            </a:pPr>
            <a:endParaRPr lang="ru-RU" sz="3400" dirty="0">
              <a:latin typeface="Comic Sans MS" pitchFamily="66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Бухгалтер.</a:t>
            </a:r>
            <a:r>
              <a:rPr lang="ru-RU" sz="3400" dirty="0">
                <a:latin typeface="Comic Sans MS" pitchFamily="66" charset="0"/>
              </a:rPr>
              <a:t> Его работа уже более разнообразная, ответственности тоже больше. Им, кроме базовых знаний, нужны знания финансового у правленческого учета</a:t>
            </a:r>
            <a:r>
              <a:rPr lang="ru-RU" sz="3400" dirty="0" smtClean="0">
                <a:latin typeface="Comic Sans MS" pitchFamily="66" charset="0"/>
              </a:rPr>
              <a:t>.</a:t>
            </a:r>
          </a:p>
          <a:p>
            <a:pPr marL="72000" indent="0">
              <a:spcBef>
                <a:spcPts val="0"/>
              </a:spcBef>
              <a:buNone/>
            </a:pPr>
            <a:endParaRPr lang="ru-RU" sz="3400" dirty="0">
              <a:latin typeface="Comic Sans MS" pitchFamily="66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Бухгалтеру-экономисту</a:t>
            </a:r>
            <a:r>
              <a:rPr lang="ru-RU" sz="3400" dirty="0">
                <a:latin typeface="Comic Sans MS" pitchFamily="66" charset="0"/>
              </a:rPr>
              <a:t> необходимо разбираться в финансовом и управленческом учете, знать основы маркетинга и банковского дела</a:t>
            </a:r>
            <a:r>
              <a:rPr lang="ru-RU" sz="3400" dirty="0" smtClean="0">
                <a:latin typeface="Comic Sans MS" pitchFamily="66" charset="0"/>
              </a:rPr>
              <a:t>.</a:t>
            </a:r>
          </a:p>
          <a:p>
            <a:pPr marL="72000" indent="0">
              <a:spcBef>
                <a:spcPts val="0"/>
              </a:spcBef>
              <a:buNone/>
            </a:pPr>
            <a:endParaRPr lang="ru-RU" sz="3400" dirty="0">
              <a:latin typeface="Comic Sans MS" pitchFamily="66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Бухгалтер-аудитор –</a:t>
            </a:r>
            <a:r>
              <a:rPr lang="ru-RU" sz="3400" dirty="0">
                <a:latin typeface="Comic Sans MS" pitchFamily="66" charset="0"/>
              </a:rPr>
              <a:t> это, по сути, финансовый аналитик и специалист внешнего аудита в компании</a:t>
            </a:r>
            <a:r>
              <a:rPr lang="ru-RU" sz="3400" dirty="0" smtClean="0">
                <a:latin typeface="Comic Sans MS" pitchFamily="66" charset="0"/>
              </a:rPr>
              <a:t>.</a:t>
            </a:r>
          </a:p>
          <a:p>
            <a:pPr marL="72000" indent="0">
              <a:spcBef>
                <a:spcPts val="0"/>
              </a:spcBef>
              <a:buNone/>
            </a:pPr>
            <a:endParaRPr lang="ru-RU" sz="3400" dirty="0">
              <a:latin typeface="Comic Sans MS" pitchFamily="66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sz="3400" dirty="0">
                <a:latin typeface="Comic Sans MS" pitchFamily="66" charset="0"/>
              </a:rPr>
              <a:t>Передвинуться из одной категории в другую не так уж сложно. И к повышению «ранга», конечно, стоит стремиться, ведь специфика работы определяет и уровень заработка.</a:t>
            </a:r>
          </a:p>
          <a:p>
            <a:pPr marL="7200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36912"/>
            <a:ext cx="3759603" cy="44127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698477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Каких бухгалтеров ищут себе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работодатели?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4162"/>
            <a:ext cx="6984776" cy="4525963"/>
          </a:xfrm>
        </p:spPr>
        <p:txBody>
          <a:bodyPr>
            <a:normAutofit fontScale="70000" lnSpcReduction="20000"/>
          </a:bodyPr>
          <a:lstStyle/>
          <a:p>
            <a:pPr marL="72000" indent="0" algn="ctr">
              <a:spcBef>
                <a:spcPts val="0"/>
              </a:spcBef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72000" indent="0" algn="ctr">
              <a:spcBef>
                <a:spcPts val="0"/>
              </a:spcBef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Кого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предпочитают видеть в своей команде работодатели?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72000" indent="0" algn="ctr">
              <a:spcBef>
                <a:spcPts val="0"/>
              </a:spcBef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72000" indent="0" algn="ctr"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Во-первых</a:t>
            </a:r>
            <a:r>
              <a:rPr lang="ru-RU" dirty="0">
                <a:latin typeface="Comic Sans MS" pitchFamily="66" charset="0"/>
              </a:rPr>
              <a:t>, людей грамотных. Специалистов, которые постоянно пополняют свои знания. Причем для работодателей не важно, чтобы это была корочка об окончании престижного вуза. О тяге к новым знаниям руководству </a:t>
            </a:r>
            <a:r>
              <a:rPr lang="ru-RU" dirty="0" smtClean="0">
                <a:latin typeface="Comic Sans MS" pitchFamily="66" charset="0"/>
              </a:rPr>
              <a:t>говорят </a:t>
            </a:r>
            <a:r>
              <a:rPr lang="ru-RU" dirty="0">
                <a:latin typeface="Comic Sans MS" pitchFamily="66" charset="0"/>
              </a:rPr>
              <a:t>и документы о дополнительном образовании, и свидетельства о повышении квалификации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http://vbleasing.ru/wp-content/uploads/2014/10/%D1%8F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0368">
            <a:off x="4102768" y="4995515"/>
            <a:ext cx="2952328" cy="1759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198" y="2132856"/>
            <a:ext cx="3759603" cy="44127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056784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 растет спрос на вакансии бухгалтера  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3759603" cy="441275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500174"/>
            <a:ext cx="6357982" cy="418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16632"/>
            <a:ext cx="7200800" cy="11223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Сколько в среднем получают бухгалтеры в городах за руб. данные за  2020г </a:t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</a:t>
            </a:r>
            <a:r>
              <a:rPr lang="ru-RU" sz="1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                           сайт </a:t>
            </a:r>
            <a:r>
              <a:rPr lang="en-US" sz="1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https://zarabativaem.com</a:t>
            </a:r>
            <a:endParaRPr lang="ru-RU" sz="11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730973"/>
            <a:ext cx="1870746" cy="4127027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5" y="1285862"/>
          <a:ext cx="7215237" cy="3799497"/>
        </p:xfrm>
        <a:graphic>
          <a:graphicData uri="http://schemas.openxmlformats.org/drawingml/2006/table">
            <a:tbl>
              <a:tblPr/>
              <a:tblGrid>
                <a:gridCol w="1740682"/>
                <a:gridCol w="1892046"/>
                <a:gridCol w="1967728"/>
                <a:gridCol w="1614781"/>
              </a:tblGrid>
              <a:tr h="88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Уровень дохода, руб.без стажа работы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Уровень дохода, руб. стаж работы 1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Уровень дохода, руб.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стаж работы 3 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</a:tr>
              <a:tr h="4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50 000 – 60 000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50 000 – 68 000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68 000 – 100 000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Санкт-Петербург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43 000 – 50 000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32 000 – 42 000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42 000 – 64 000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28 000 – 33 000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37 000 – 50 000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50 000 – 74 000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Н. Новгород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30 000 – 36 000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42 000 – 54 000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54 000 – 82 000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30 000 – 37 000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33 000 – 44 000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44 000 – 66 000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Уфа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28 000 – 33 000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38 000 – 50 000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50 000 – 76 000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Чебоксары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34 000 – 42 000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33 000 – 44 000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44 000 – 66 000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662" y="4857760"/>
            <a:ext cx="69294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 Высшее образование (финансовое/экономическое)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Знание «1С:8», справочно-правовых систем «Консультант Плюс», «Гарант»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Знание бухгалтерского и налогового законодательства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Знание всех участков бухгалтерского учета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Опыт работы бухгалтером от 3 лет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53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734481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Уникальность профессии 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4050" t="18417" r="40933" b="51755"/>
          <a:stretch>
            <a:fillRect/>
          </a:stretch>
        </p:blipFill>
        <p:spPr bwMode="auto">
          <a:xfrm>
            <a:off x="500034" y="1714488"/>
            <a:ext cx="8358246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397" y="2445245"/>
            <a:ext cx="3759603" cy="44127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7200800" cy="838200"/>
          </a:xfr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Будущее профессии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1"/>
            <a:ext cx="7643866" cy="335758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Давно идут дискуссии на тему: «А есть ли будущее у профессии бухгалтера?»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Прогнозы различные: от пессимистичных, что бухгалтеры в ближайшем будущем никому будут не нужны до оптимистичных, что не всё возможно автоматизировать и без бухгалтера обойтись не возможно.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Спрос на квалифицированных бухгалтеров будет только расти, так как количество компаний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неустанно увеличивается.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xn--80apfedmab8e4d.xn--p1ai/wp-content/uploads/2019/10/07-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500570"/>
            <a:ext cx="3479524" cy="19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Образец 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Monotype Corsiva"/>
                <a:ea typeface="Calibri"/>
                <a:cs typeface="Times New Roman"/>
              </a:rPr>
              <a:t>Директору </a:t>
            </a:r>
            <a:r>
              <a:rPr lang="ru-RU" dirty="0" err="1" smtClean="0">
                <a:latin typeface="Monotype Corsiva"/>
                <a:ea typeface="Calibri"/>
                <a:cs typeface="Times New Roman"/>
              </a:rPr>
              <a:t>Цивильского</a:t>
            </a:r>
            <a:r>
              <a:rPr lang="ru-RU" dirty="0" smtClean="0">
                <a:latin typeface="Monotype Corsiva"/>
                <a:ea typeface="Calibri"/>
                <a:cs typeface="Times New Roman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Monotype Corsiva"/>
                <a:ea typeface="Calibri"/>
                <a:cs typeface="Times New Roman"/>
              </a:rPr>
              <a:t>аграрно-технологического техникума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Monotype Corsiva"/>
                <a:ea typeface="Calibri"/>
                <a:cs typeface="Times New Roman"/>
              </a:rPr>
              <a:t>Иванову Ивану Ивановичу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Monotype Corsiva"/>
                <a:ea typeface="Calibri"/>
                <a:cs typeface="Times New Roman"/>
              </a:rPr>
              <a:t> </a:t>
            </a:r>
            <a:r>
              <a:rPr lang="ru-RU" dirty="0">
                <a:latin typeface="Monotype Corsiva"/>
                <a:ea typeface="Calibri"/>
                <a:cs typeface="Times New Roman"/>
              </a:rPr>
              <a:t>Ивановой Людмилы Ивановны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Monotype Corsiva"/>
                <a:ea typeface="Calibri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Monotype Corsiva"/>
                <a:ea typeface="Calibri"/>
                <a:cs typeface="Times New Roman"/>
              </a:rPr>
              <a:t>                                                         Заявление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Monotype Corsiva"/>
                <a:ea typeface="Calibri"/>
                <a:cs typeface="Times New Roman"/>
              </a:rPr>
              <a:t>Прошу  принять меня на </a:t>
            </a:r>
            <a:r>
              <a:rPr lang="ru-RU" dirty="0" smtClean="0">
                <a:latin typeface="Monotype Corsiva"/>
                <a:ea typeface="Calibri"/>
                <a:cs typeface="Times New Roman"/>
              </a:rPr>
              <a:t>учебу в техникум по специальности  Экономика и бухгалтерский учет.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Monotype Corsiva"/>
                <a:ea typeface="Calibri"/>
                <a:cs typeface="Times New Roman"/>
              </a:rPr>
              <a:t>27 февраля  2020г.                        </a:t>
            </a:r>
            <a:r>
              <a:rPr lang="ru-RU" dirty="0">
                <a:latin typeface="Monotype Corsiva"/>
                <a:ea typeface="Calibri"/>
                <a:cs typeface="Times New Roman"/>
              </a:rPr>
              <a:t>Подпись                                      Иванова Л.И.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7516957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i/pedagogika/Formy-vospitatelnoj-raboty/0007-005-Informativna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188640"/>
            <a:ext cx="3076787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1880" y="476672"/>
            <a:ext cx="5040874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Кто такой </a:t>
            </a:r>
          </a:p>
          <a:p>
            <a:pPr algn="ctr"/>
            <a:r>
              <a:rPr lang="ru-RU" sz="5400" b="1" u="sng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бухгалтер?</a:t>
            </a:r>
            <a:endParaRPr lang="ru-RU" sz="5400" b="1" u="sng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(</a:t>
            </a:r>
            <a:r>
              <a:rPr lang="ru-RU" sz="2400" b="1" dirty="0" smtClean="0"/>
              <a:t>нем. </a:t>
            </a:r>
            <a:r>
              <a:rPr lang="ru-RU" sz="2400" b="1" dirty="0" err="1" smtClean="0"/>
              <a:t>Buchhalter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Buch</a:t>
            </a:r>
            <a:r>
              <a:rPr lang="ru-RU" sz="2400" b="1" dirty="0" smtClean="0"/>
              <a:t> — </a:t>
            </a:r>
            <a:r>
              <a:rPr lang="ru-RU" sz="2400" b="1" dirty="0" smtClean="0">
                <a:solidFill>
                  <a:srgbClr val="C00000"/>
                </a:solidFill>
              </a:rPr>
              <a:t>книга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Halter</a:t>
            </a:r>
            <a:r>
              <a:rPr lang="ru-RU" sz="2400" b="1" dirty="0" smtClean="0"/>
              <a:t> - </a:t>
            </a:r>
            <a:r>
              <a:rPr lang="ru-RU" sz="2400" b="1" dirty="0" smtClean="0">
                <a:solidFill>
                  <a:srgbClr val="C00000"/>
                </a:solidFill>
              </a:rPr>
              <a:t>держатель</a:t>
            </a:r>
            <a:r>
              <a:rPr lang="ru-RU" sz="2400" b="1" dirty="0" smtClean="0"/>
              <a:t>)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специалист в области бухгалтерии.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настоящее время профессия является важной, без неё не обходится ни одно предприятие!!!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9092" name="Picture 4" descr="http://effectiveaccountingjobmotivation.com/wp-content/uploads/2008/05/account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3396673" cy="364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1538" y="0"/>
            <a:ext cx="4500594" cy="90010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1.На товаре быть должна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4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Обязательна ...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1000108"/>
            <a:ext cx="5500726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 2.Коль трудился круглый год,                                     Будет кругленьким ...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46" y="1928802"/>
            <a:ext cx="528641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3.Журчат ручьи, промокли ноги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        Весной пора платить…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0364" y="2857496"/>
            <a:ext cx="4500594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4.Половинку от зарплаты</a:t>
            </a:r>
            <a:endParaRPr lang="ru-RU" sz="2400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  Называют как, ребята?    </a:t>
            </a:r>
            <a:endParaRPr lang="ru-RU" sz="2400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71868" y="3857628"/>
            <a:ext cx="5143536" cy="928694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5.В море коварном товаров и цен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Бизнес-корабль ведёт ...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464" y="5000636"/>
            <a:ext cx="5143536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6.Он финансовый факир,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               В банк к себе вас ждёт 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778" y="6027003"/>
            <a:ext cx="492922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7.Будут целыми, как в танке,</a:t>
            </a: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                  Сбереженья ваши в ...   </a:t>
            </a:r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0"/>
            <a:ext cx="5357850" cy="9286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8.Дела у нас пойдут на лад:</a:t>
            </a:r>
          </a:p>
          <a:p>
            <a:pPr>
              <a:buFont typeface="Arial" charset="0"/>
              <a:buNone/>
            </a:pP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       Мы в лучший банк внесли свой ...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000108"/>
            <a:ext cx="6143668" cy="4308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9.Приносить доходы 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стал В </a:t>
            </a: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банке папин …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71670" y="1571612"/>
            <a:ext cx="6000792" cy="857256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10.Чтобы дом купить я смог,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Взял кредит, внеся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2500306"/>
            <a:ext cx="4929222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11.Эта резвая купчиха </a:t>
            </a:r>
          </a:p>
          <a:p>
            <a:pPr>
              <a:buFont typeface="Arial" charset="0"/>
              <a:buNone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Поступает очень лихо! </a:t>
            </a:r>
          </a:p>
          <a:p>
            <a:pPr>
              <a:buFont typeface="Arial" charset="0"/>
              <a:buNone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В телевизор залезает </a:t>
            </a:r>
          </a:p>
          <a:p>
            <a:pPr>
              <a:buFont typeface="Arial" charset="0"/>
              <a:buNone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И товары предлагает: </a:t>
            </a:r>
          </a:p>
          <a:p>
            <a:pPr>
              <a:buFont typeface="Arial" charset="0"/>
              <a:buNone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От компьютеров до хлама. </a:t>
            </a:r>
          </a:p>
          <a:p>
            <a:pPr>
              <a:buFont typeface="Arial" charset="0"/>
              <a:buNone/>
            </a:pP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Имя у нее ...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572008"/>
            <a:ext cx="5000660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12.И врачу, и акробату</a:t>
            </a:r>
          </a:p>
          <a:p>
            <a:pPr>
              <a:buFont typeface="Arial" charset="0"/>
              <a:buNone/>
            </a:pP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                   Выдают за труд ...   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29026" y="5429264"/>
            <a:ext cx="5214974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13.Мебель купили, одежду, посуду.</a:t>
            </a:r>
          </a:p>
          <a:p>
            <a:pPr>
              <a:buFont typeface="Arial" charset="0"/>
              <a:buNone/>
            </a:pP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           Брали для этого в банке мы ...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0"/>
            <a:ext cx="5857916" cy="9286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14.Денежный документ с письменным поручением о выплате наличных денег….</a:t>
            </a:r>
            <a:endParaRPr lang="ru-RU" sz="2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000108"/>
            <a:ext cx="5715040" cy="8002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15.</a:t>
            </a:r>
            <a:r>
              <a:rPr lang="ru-RU" sz="2400" dirty="0" smtClean="0"/>
              <a:t> “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Экономическая” порода собак – это …..Какая</a:t>
            </a:r>
            <a:endParaRPr lang="ru-RU" sz="2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71670" y="1785926"/>
            <a:ext cx="6000792" cy="928694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16.</a:t>
            </a:r>
            <a:r>
              <a:rPr lang="ru-RU" sz="2400" dirty="0" smtClean="0"/>
              <a:t> 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Переведите на современный русский старинное русское слово “</a:t>
            </a:r>
            <a:r>
              <a:rPr lang="ru-RU" sz="2200" dirty="0" err="1" smtClean="0">
                <a:solidFill>
                  <a:srgbClr val="000000"/>
                </a:solidFill>
                <a:latin typeface="Comic Sans MS" pitchFamily="66" charset="0"/>
              </a:rPr>
              <a:t>проторгаш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2786058"/>
            <a:ext cx="4071966" cy="4308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17.</a:t>
            </a:r>
            <a:r>
              <a:rPr lang="ru-RU" sz="2000" dirty="0" smtClean="0"/>
              <a:t> 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Обычная тара для акций? </a:t>
            </a:r>
            <a:endParaRPr lang="ru-RU" sz="2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286124"/>
            <a:ext cx="5000660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18. Электронный посредник для связи с миром цифр.</a:t>
            </a:r>
            <a:endParaRPr lang="ru-RU" sz="2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571868" y="4071942"/>
            <a:ext cx="5357850" cy="22145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19.</a:t>
            </a:r>
            <a:r>
              <a:rPr lang="ru-RU" sz="2400" dirty="0" smtClean="0"/>
              <a:t> 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Есть он в банке, ресторане, 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И на фабрике, и в бане. 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Он деньгам ведёт учёт: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 Где расход, а где приход.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> Математику он знает, Цифры быстро сосчитает, Здесь расход, а здесь приход – Ничего не пропадёт! </a:t>
            </a:r>
            <a:endParaRPr lang="ru-RU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cs9457.vkontakte.ru/u9865377/-14/x_45982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612560" cy="7821488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 rot="21054566">
            <a:off x="4983405" y="1013041"/>
            <a:ext cx="4305771" cy="1845346"/>
          </a:xfrm>
          <a:prstGeom prst="wedgeEllipseCallout">
            <a:avLst>
              <a:gd name="adj1" fmla="val -84344"/>
              <a:gd name="adj2" fmla="val 3089"/>
            </a:avLst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буду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высококвалифициро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ванным бухгалтером! 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СДЕЛАЛА ПРАВИЛЬНЫЙ ВЫБОР!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Поступила в техникум</a:t>
            </a:r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938016">
            <a:off x="-591660" y="824189"/>
            <a:ext cx="5180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latin typeface="Monotype Corsiva" pitchFamily="66" charset="0"/>
              </a:rPr>
              <a:t>21 ноября</a:t>
            </a:r>
            <a:endParaRPr lang="ru-RU" sz="54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07170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МЫ ВАС ЖДЕМ!</a:t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ПРИХОДИТЕ К НАМ УЧИТЬСЯ </a:t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https://foto.cheb.ru/foto/foto.cheb.ru-56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286676" cy="415132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7516957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932040" y="1700808"/>
            <a:ext cx="396044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7000924" cy="92211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ВОСТРЕБОВАННОСТЬ ПРОФЕССИИ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14422"/>
            <a:ext cx="7128792" cy="516690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Без бухгалтерии не обходится ни одно предприятие, фирма, компания, будь то детский садик или машиностроительный завод-гигант.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Эта специальность входит в число самых востребованных.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 Без работы такие специалисты не останутся никогда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endParaRPr lang="ru-RU" sz="1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5" y="3857628"/>
            <a:ext cx="257176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932040" y="1700808"/>
            <a:ext cx="396044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Ода бухгалтеру 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128792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Comic Sans MS" pitchFamily="66" charset="0"/>
              </a:rPr>
              <a:t>Бухгалтер</a:t>
            </a:r>
            <a:r>
              <a:rPr lang="ru-RU" dirty="0">
                <a:latin typeface="Comic Sans MS" pitchFamily="66" charset="0"/>
              </a:rPr>
              <a:t>! Сколько в этом звуке для сердца каждого слилось!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Какой ценой отозвалось!?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Подальше от начальства. Ближе к кухне.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Вот лозунг дня проверенный судьбой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Когда все заработанные деньги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Кассир считает крепкою </a:t>
            </a:r>
            <a:r>
              <a:rPr lang="ru-RU" dirty="0" smtClean="0">
                <a:latin typeface="Comic Sans MS" pitchFamily="66" charset="0"/>
              </a:rPr>
              <a:t>рукой.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Без бухгалтера  зарплаты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Не дождались ваши папы,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Ведь бухгалтер подсчитает,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Где расход, а где приход.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Он деньгам ведёт учёт!!!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Цифр много он считает,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Но и толк он в этом знает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Материалы, дивиденды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И различные проценты,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 местам всё разложил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Ничего он не забыл. </a:t>
            </a:r>
          </a:p>
        </p:txBody>
      </p:sp>
      <p:pic>
        <p:nvPicPr>
          <p:cNvPr id="7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628800"/>
            <a:ext cx="3759603" cy="44127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8588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</a:t>
            </a:r>
            <a:r>
              <a:rPr lang="ru-RU" sz="3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Герб бухгалтера призван- интернационально эмблемой счетных работников </a:t>
            </a:r>
            <a: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00174"/>
            <a:ext cx="3429024" cy="42148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нем изображены: </a:t>
            </a:r>
            <a:r>
              <a:rPr lang="ru-RU" b="1" u="sng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b="1" u="sng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кривая Бернулли</a:t>
            </a:r>
            <a:r>
              <a:rPr lang="ru-RU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начертан девиз:</a:t>
            </a:r>
          </a:p>
          <a:p>
            <a:pPr algn="ctr"/>
            <a:r>
              <a:rPr lang="ru-RU" b="1" u="sng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b="1" u="sng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r>
              <a:rPr lang="ru-RU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u="sng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Независимость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Бухгалтерский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3384376" cy="369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86190"/>
            <a:ext cx="2912395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3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Герб бухгалтера – значение  символов</a:t>
            </a:r>
            <a: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none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71612"/>
            <a:ext cx="3886722" cy="41434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b="1" u="sng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Солнце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освещение бухгалтерским учётом финансовой деятельности; </a:t>
            </a:r>
            <a:endParaRPr lang="ru-RU" sz="4000" b="1" u="sng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000" b="1" u="sng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Весы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баланс;</a:t>
            </a:r>
            <a:endParaRPr lang="ru-RU" sz="4000" b="1" u="sng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000" b="1" u="sng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Кривая Бернулли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символ того, что учёт, возникнув однажды, будет существовать вечно.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Бухгалтерский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3384376" cy="369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3571876"/>
            <a:ext cx="2483767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 rot="16200000">
            <a:off x="1143000" y="-1000148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857232"/>
            <a:ext cx="7643866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Comic Sans MS" pitchFamily="66" charset="0"/>
              </a:rPr>
              <a:t>   		Давным-давно когда не было даже цифр, люди уже владели основами бухгалтерского учёта. Они делали записи  о своём хозяйстве, а счет заменяли зарубки, которые делали на сучках </a:t>
            </a:r>
            <a:r>
              <a:rPr lang="ru-RU" sz="1900" b="1" dirty="0" err="1" smtClean="0">
                <a:latin typeface="Comic Sans MS" pitchFamily="66" charset="0"/>
              </a:rPr>
              <a:t>деревьев,на</a:t>
            </a:r>
            <a:r>
              <a:rPr lang="ru-RU" sz="1900" b="1" dirty="0" smtClean="0">
                <a:latin typeface="Comic Sans MS" pitchFamily="66" charset="0"/>
              </a:rPr>
              <a:t> костях животных на стенах пещер и даже на поверхностях скал. Но особенно интересным носителем данных были веревки, на которых завязывали узелки.</a:t>
            </a:r>
          </a:p>
          <a:p>
            <a:pPr>
              <a:buNone/>
            </a:pPr>
            <a:r>
              <a:rPr lang="ru-RU" sz="1900" b="1" dirty="0" smtClean="0">
                <a:latin typeface="Comic Sans MS" pitchFamily="66" charset="0"/>
              </a:rPr>
              <a:t>    В дальнейшем носителями информации</a:t>
            </a:r>
          </a:p>
          <a:p>
            <a:pPr>
              <a:buNone/>
            </a:pPr>
            <a:r>
              <a:rPr lang="ru-RU" sz="1900" b="1" dirty="0" smtClean="0">
                <a:latin typeface="Comic Sans MS" pitchFamily="66" charset="0"/>
              </a:rPr>
              <a:t>    стали </a:t>
            </a:r>
            <a:r>
              <a:rPr lang="ru-RU" sz="1900" b="1" dirty="0" err="1" smtClean="0">
                <a:latin typeface="Comic Sans MS" pitchFamily="66" charset="0"/>
              </a:rPr>
              <a:t>папирус,глиняные</a:t>
            </a:r>
            <a:r>
              <a:rPr lang="ru-RU" sz="1900" b="1" dirty="0" smtClean="0">
                <a:latin typeface="Comic Sans MS" pitchFamily="66" charset="0"/>
              </a:rPr>
              <a:t> обожженные</a:t>
            </a:r>
          </a:p>
          <a:p>
            <a:pPr>
              <a:buNone/>
            </a:pPr>
            <a:r>
              <a:rPr lang="ru-RU" sz="1900" b="1" dirty="0" smtClean="0">
                <a:latin typeface="Comic Sans MS" pitchFamily="66" charset="0"/>
              </a:rPr>
              <a:t>    таблицы  "кирпичи", пергамент,</a:t>
            </a:r>
          </a:p>
          <a:p>
            <a:pPr>
              <a:buNone/>
            </a:pPr>
            <a:r>
              <a:rPr lang="ru-RU" sz="1900" b="1" dirty="0" smtClean="0">
                <a:latin typeface="Comic Sans MS" pitchFamily="66" charset="0"/>
              </a:rPr>
              <a:t>    воск, дерево, бумага.</a:t>
            </a:r>
          </a:p>
          <a:p>
            <a:pPr algn="ctr">
              <a:buNone/>
            </a:pPr>
            <a:r>
              <a:rPr lang="ru-RU" sz="1200" b="1" dirty="0" smtClean="0">
                <a:latin typeface="Comic Sans MS" pitchFamily="66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6" y="578645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" name="Picture 2" descr="C:\Users\Elena\Downloads\article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643182"/>
            <a:ext cx="2362859" cy="1071569"/>
          </a:xfrm>
          <a:prstGeom prst="rect">
            <a:avLst/>
          </a:prstGeom>
          <a:noFill/>
        </p:spPr>
      </p:pic>
      <p:pic>
        <p:nvPicPr>
          <p:cNvPr id="11" name="Содержимое 5" descr="0005-003-Vychislenija-v-doelektronnuju-epokh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714884"/>
            <a:ext cx="3286148" cy="1500198"/>
          </a:xfrm>
          <a:prstGeom prst="rect">
            <a:avLst/>
          </a:prstGeom>
        </p:spPr>
      </p:pic>
      <p:pic>
        <p:nvPicPr>
          <p:cNvPr id="18434" name="Picture 2" descr="https://profbuhpomog.ru/wp-content/uploads/2019/06/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7112" y="4429131"/>
            <a:ext cx="3066722" cy="10685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3108" y="42860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НЕМНОГО  ИСТОРИИ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446" y="3643315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Comic Sans MS" pitchFamily="66" charset="0"/>
              </a:rPr>
              <a:t>АБАК -счётная </a:t>
            </a:r>
            <a:r>
              <a:rPr lang="ru-RU" sz="1200" b="1" dirty="0" err="1" smtClean="0">
                <a:solidFill>
                  <a:schemeClr val="tx2"/>
                </a:solidFill>
                <a:latin typeface="Comic Sans MS" pitchFamily="66" charset="0"/>
              </a:rPr>
              <a:t>досока</a:t>
            </a:r>
            <a:r>
              <a:rPr lang="ru-RU" sz="1200" b="1" dirty="0" smtClean="0">
                <a:solidFill>
                  <a:schemeClr val="tx2"/>
                </a:solidFill>
                <a:latin typeface="Comic Sans MS" pitchFamily="66" charset="0"/>
              </a:rPr>
              <a:t> применявшаяся для вычислений в Древней Греции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55721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Comic Sans MS" pitchFamily="66" charset="0"/>
              </a:rPr>
              <a:t>Русский вариант абака – всем известные счеты – был изобретен на рубеже XV-XVI столетий.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1143000" y="-1143000"/>
            <a:ext cx="6858000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Немного истории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386614" cy="464347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Первые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бухгалтеры </a:t>
            </a:r>
            <a:r>
              <a:rPr lang="ru-RU" dirty="0">
                <a:latin typeface="Comic Sans MS" pitchFamily="66" charset="0"/>
              </a:rPr>
              <a:t>были известны еще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 Древней Индии</a:t>
            </a:r>
            <a:r>
              <a:rPr lang="ru-RU" dirty="0">
                <a:latin typeface="Comic Sans MS" pitchFamily="66" charset="0"/>
              </a:rPr>
              <a:t> — там они занимались в основном учетом сельскохозяйственной деятельности и назывались </a:t>
            </a:r>
            <a:r>
              <a:rPr lang="ru-RU" dirty="0" smtClean="0">
                <a:latin typeface="Comic Sans MS" pitchFamily="66" charset="0"/>
              </a:rPr>
              <a:t>счетоводами.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Собственно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название профессии «бухгалтер» появилось в 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15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веке </a:t>
            </a:r>
            <a:r>
              <a:rPr lang="ru-RU" dirty="0">
                <a:latin typeface="Comic Sans MS" pitchFamily="66" charset="0"/>
              </a:rPr>
              <a:t>с легкой руки императора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Максимилиана, </a:t>
            </a:r>
            <a:r>
              <a:rPr lang="ru-RU" dirty="0">
                <a:latin typeface="Comic Sans MS" pitchFamily="66" charset="0"/>
              </a:rPr>
              <a:t>тогда же появилась и первая книга по бухучету — трактат итальянца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Луки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Пачоли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«О счетах и записях»</a:t>
            </a:r>
            <a:r>
              <a:rPr lang="ru-RU" dirty="0">
                <a:latin typeface="Comic Sans MS" pitchFamily="66" charset="0"/>
              </a:rPr>
              <a:t>, первая попытка описать и упорядочить функции бухгалтера. </a:t>
            </a: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 России </a:t>
            </a:r>
            <a:r>
              <a:rPr lang="ru-RU" dirty="0">
                <a:latin typeface="Comic Sans MS" pitchFamily="66" charset="0"/>
              </a:rPr>
              <a:t>эта специальность была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введена указом Петра Первого в 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начале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18 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века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198" y="2445245"/>
            <a:ext cx="3759603" cy="44127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g0.liveinternet.ru/images/foto/b/3/702/1539702/f_1442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 rot="16200000">
            <a:off x="1321583" y="-964417"/>
            <a:ext cx="6500834" cy="9144000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642918"/>
            <a:ext cx="6624736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Когда речь заходит о бухгалтерах, все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почему-то вспоминают только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«отца двойной записи»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Луку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Пачоли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(1445 – 1517)</a:t>
            </a: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Но есть и другие известные люди, прославившиеся</a:t>
            </a:r>
          </a:p>
          <a:p>
            <a:pPr algn="ctr">
              <a:buNone/>
            </a:pPr>
            <a:r>
              <a:rPr lang="ru-RU" sz="1800" b="1" dirty="0" smtClean="0">
                <a:latin typeface="Comic Sans MS" pitchFamily="66" charset="0"/>
              </a:rPr>
              <a:t>благодаря деяниям не только и не столько на бухгалтерском поприще.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Comic Sans MS" pitchFamily="66" charset="0"/>
              </a:rPr>
              <a:t>Джон Рокфеллер. </a:t>
            </a:r>
            <a:r>
              <a:rPr lang="ru-RU" sz="1500" dirty="0" smtClean="0"/>
              <a:t>Учился и начинал свою трудовую деятельность бухгалтером, что помогло ему добиться значительных высот и стать первым долларовым миллиардером.</a:t>
            </a:r>
            <a:endParaRPr lang="ru-RU" sz="15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Comic Sans MS" pitchFamily="66" charset="0"/>
              </a:rPr>
              <a:t>Михаил Зощенко.</a:t>
            </a:r>
            <a:r>
              <a:rPr lang="ru-RU" sz="1800" dirty="0" smtClean="0"/>
              <a:t> </a:t>
            </a:r>
            <a:r>
              <a:rPr lang="ru-RU" sz="1500" dirty="0" smtClean="0"/>
              <a:t> Начинал свою карьеру с профессии </a:t>
            </a:r>
            <a:r>
              <a:rPr lang="ru-RU" sz="1500" dirty="0" err="1" smtClean="0"/>
              <a:t>бухгалтера.Он</a:t>
            </a:r>
            <a:r>
              <a:rPr lang="ru-RU" sz="1500" dirty="0" smtClean="0"/>
              <a:t> даже упоминал об этом в своих произведениях </a:t>
            </a:r>
            <a:r>
              <a:rPr lang="ru-RU" sz="1500" b="1" dirty="0" smtClean="0"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Comic Sans MS" pitchFamily="66" charset="0"/>
              </a:rPr>
              <a:t>Пьер </a:t>
            </a:r>
            <a:r>
              <a:rPr lang="ru-RU" sz="2000" b="1" dirty="0" err="1" smtClean="0">
                <a:latin typeface="Comic Sans MS" pitchFamily="66" charset="0"/>
              </a:rPr>
              <a:t>Карден</a:t>
            </a:r>
            <a:r>
              <a:rPr lang="ru-RU" sz="1800" b="1" dirty="0" smtClean="0">
                <a:latin typeface="Comic Sans MS" pitchFamily="66" charset="0"/>
              </a:rPr>
              <a:t>.</a:t>
            </a:r>
            <a:r>
              <a:rPr lang="ru-RU" sz="1800" dirty="0" smtClean="0"/>
              <a:t> </a:t>
            </a:r>
            <a:r>
              <a:rPr lang="ru-RU" sz="1500" dirty="0" smtClean="0"/>
              <a:t>Дизайнер одежды, модельер и руководитель дома моды, в начале своей карьеры проработал 4 года бухгалтером</a:t>
            </a:r>
            <a:r>
              <a:rPr lang="ru-RU" sz="1500" b="1" dirty="0" smtClean="0">
                <a:latin typeface="Comic Sans MS" pitchFamily="66" charset="0"/>
              </a:rPr>
              <a:t>;</a:t>
            </a:r>
          </a:p>
        </p:txBody>
      </p:sp>
      <p:pic>
        <p:nvPicPr>
          <p:cNvPr id="1026" name="Picture 2" descr="Лука Пачоли. Биография - Методология бухгалтерского уч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2357454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http://thinkit.ru/images/blog/usersdata/23/_chat/p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000504"/>
            <a:ext cx="3759603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879</TotalTime>
  <Words>1022</Words>
  <Application>Microsoft Office PowerPoint</Application>
  <PresentationFormat>Экран (4:3)</PresentationFormat>
  <Paragraphs>187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Бухгалтер – профессия прошлого, настоящего и будущего    На вопрос директора «Сколько будет два плюс два?» мудрый бухгалтер отвечает:  «А сколько нужно — столько и сделаем».                                                        (Юмор)</vt:lpstr>
      <vt:lpstr>Слайд 2</vt:lpstr>
      <vt:lpstr>ВОСТРЕБОВАННОСТЬ ПРОФЕССИИ</vt:lpstr>
      <vt:lpstr>Ода бухгалтеру </vt:lpstr>
      <vt:lpstr>    Герб бухгалтера призван- интернационально эмблемой счетных работников   </vt:lpstr>
      <vt:lpstr>  Герб бухгалтера – значение  символов  </vt:lpstr>
      <vt:lpstr>Слайд 7</vt:lpstr>
      <vt:lpstr>Немного истории</vt:lpstr>
      <vt:lpstr>Слайд 9</vt:lpstr>
      <vt:lpstr>Профессия бухгалтера:  за и против</vt:lpstr>
      <vt:lpstr>Обязанности бухгалтера </vt:lpstr>
      <vt:lpstr>Личные качества</vt:lpstr>
      <vt:lpstr>Карьерная лестница бухгалтера</vt:lpstr>
      <vt:lpstr>Каких бухгалтеров ищут себе работодатели?</vt:lpstr>
      <vt:lpstr>Как растет спрос на вакансии бухгалтера  </vt:lpstr>
      <vt:lpstr>Сколько в среднем получают бухгалтеры в городах за руб. данные за  2020г                                                      сайт https://zarabativaem.com</vt:lpstr>
      <vt:lpstr>  Уникальность профессии   </vt:lpstr>
      <vt:lpstr>Будущее профессии</vt:lpstr>
      <vt:lpstr>Образец  заявления</vt:lpstr>
      <vt:lpstr>Слайд 20</vt:lpstr>
      <vt:lpstr>Слайд 21</vt:lpstr>
      <vt:lpstr>Слайд 22</vt:lpstr>
      <vt:lpstr>Слайд 23</vt:lpstr>
      <vt:lpstr>МЫ ВАС ЖДЕМ! ПРИХОДИТЕ К НАМ УЧИТЬСЯ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100</cp:revision>
  <dcterms:created xsi:type="dcterms:W3CDTF">2014-11-19T16:23:14Z</dcterms:created>
  <dcterms:modified xsi:type="dcterms:W3CDTF">2021-02-16T11:22:41Z</dcterms:modified>
</cp:coreProperties>
</file>