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6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1BC-D29B-40BC-944A-5C558FDF6EB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B874-52A6-4E7A-96F8-A30270A8F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10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1BC-D29B-40BC-944A-5C558FDF6EB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B874-52A6-4E7A-96F8-A30270A8F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32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1BC-D29B-40BC-944A-5C558FDF6EB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B874-52A6-4E7A-96F8-A30270A8F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18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1BC-D29B-40BC-944A-5C558FDF6EB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B874-52A6-4E7A-96F8-A30270A8F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39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1BC-D29B-40BC-944A-5C558FDF6EB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B874-52A6-4E7A-96F8-A30270A8F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82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1BC-D29B-40BC-944A-5C558FDF6EB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B874-52A6-4E7A-96F8-A30270A8F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1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1BC-D29B-40BC-944A-5C558FDF6EB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B874-52A6-4E7A-96F8-A30270A8F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1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1BC-D29B-40BC-944A-5C558FDF6EB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B874-52A6-4E7A-96F8-A30270A8F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89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1BC-D29B-40BC-944A-5C558FDF6EB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B874-52A6-4E7A-96F8-A30270A8F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82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1BC-D29B-40BC-944A-5C558FDF6EB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B874-52A6-4E7A-96F8-A30270A8F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34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1BC-D29B-40BC-944A-5C558FDF6EB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B874-52A6-4E7A-96F8-A30270A8F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91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2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9C1BC-D29B-40BC-944A-5C558FDF6EB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4B874-52A6-4E7A-96F8-A30270A8F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66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nmc58.ru/files/docs/doc-nmc58-20220505152847.pdf" TargetMode="External"/><Relationship Id="rId2" Type="http://schemas.openxmlformats.org/officeDocument/2006/relationships/hyperlink" Target="https://gymnasium-1.gosuslugi.ru/netcat_files/30/66/metodicheskaya_razrabotka_kak_razrabotat_tehnologicheskuyu_kartu_urok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dn.slideserve.com/luz/547648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Технологическая карта урока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Чулкова Е.В.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672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167898"/>
              </p:ext>
            </p:extLst>
          </p:nvPr>
        </p:nvGraphicFramePr>
        <p:xfrm>
          <a:off x="528034" y="450762"/>
          <a:ext cx="10895526" cy="6047216"/>
        </p:xfrm>
        <a:graphic>
          <a:graphicData uri="http://schemas.openxmlformats.org/drawingml/2006/table">
            <a:tbl>
              <a:tblPr firstRow="1" firstCol="1" bandRow="1"/>
              <a:tblGrid>
                <a:gridCol w="1732177"/>
                <a:gridCol w="2922223"/>
                <a:gridCol w="2591655"/>
                <a:gridCol w="1469455"/>
                <a:gridCol w="2180016"/>
              </a:tblGrid>
              <a:tr h="1352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Название, содержание и цель этапа урока 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педагога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Формы работы на уроке 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Организационный момент 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Приветствует класс, проверяет готовность к занятию 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Приветствуют педагога, проверяют уровень своей готовности к уроку 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Фронтальная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Волевая </a:t>
                      </a:r>
                      <a:r>
                        <a:rPr lang="ru-RU" sz="18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саморегуляция</a:t>
                      </a: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Проверка домашнего задания </a:t>
                      </a:r>
                      <a:endParaRPr lang="ru-RU" sz="1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Проводит фронтальную проверку домашнего задания у всех учеников с целью выявления школьников, не выполнивших данный вид работы; организует повторение базового теоретического материала, заполняет журнал успеваемости.  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Демонстрируют уровень выполнения домашнего задания, задают вопросы, возникавшие в ходе осуществления самостоятельной работы. 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Фронтальная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отличать выполненное задание от невыполненного, определять объем знаний, которые уже были усвоены и которые еще предстоит усвоить.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0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109544"/>
              </p:ext>
            </p:extLst>
          </p:nvPr>
        </p:nvGraphicFramePr>
        <p:xfrm>
          <a:off x="631064" y="489397"/>
          <a:ext cx="11217501" cy="62354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93195"/>
                <a:gridCol w="2593337"/>
                <a:gridCol w="2243266"/>
                <a:gridCol w="1280862"/>
                <a:gridCol w="3206841"/>
              </a:tblGrid>
              <a:tr h="1137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Проектирование нового знания, актуализация субъективного опыта учеников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Озвучивает важные положения ранее пройденной темы, осуществляет постановку учебной проблемы.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Отвечают на вопросы педагога, участвуют в процессе постановки учебной проблемы</a:t>
                      </a:r>
                      <a:endParaRPr lang="ru-RU" sz="1200" b="1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Фронтальная</a:t>
                      </a:r>
                      <a:endParaRPr lang="ru-RU" sz="1200" b="1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Умение точно выражать свои мысли и формулировать вопросы для получения ответов.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Формирование четких мыслительных процессов, выработка умения анализировать информацию.</a:t>
                      </a:r>
                      <a:endParaRPr lang="ru-RU" sz="1200" b="1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</a:tr>
              <a:tr h="1440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Изучение новых знаний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Излагает новый материал, организовывает повторение особо важных моментов для выравнивания условий восприятия информации разными группами учащихся в рамках индивидуальных образовательных маршрутов. 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Слушают объяснения учителя, задают уточняющие вопросы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Фронтальная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Подведение под понятие, целеполагание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</a:tr>
              <a:tr h="53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Первичная проверка понимания изученного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Предлагает индивидуальные задания.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Выполняют полученные задания в индивидуальном порядке, проводят самоконтроль.  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Индивидуальная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Выработка УУД: оценка, контроль, коррекция.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</a:tr>
              <a:tr h="606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Применение новых знаний, обобщение и систематизация 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Устанавливает осознанность учебной деятельности.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Выполняют типовые задания по установленному алгоритму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Фронтальная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Умение структурировать знания, выбирать наиболее эффективные способы решения задач.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</a:tr>
              <a:tr h="91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Контроль и самоконтроль, коррекция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ru-RU" sz="1200" b="1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Организует самостоятельную проверку с применением новых знаний, помогает учащимся выполнять контроль друг друга и самоконтроль.  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Выполняют самостоятельную работу, перекрестный контроль, самоконтроль</a:t>
                      </a:r>
                      <a:endParaRPr lang="ru-RU" sz="1200" b="1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Индивидуальная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Самоопредление</a:t>
                      </a: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ru-RU" sz="12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самоусвоение</a:t>
                      </a: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 знаний, определение объема материала, который еще предстоит выучить.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</a:tr>
              <a:tr h="1061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Подведение итогов урока, рефлексия</a:t>
                      </a:r>
                      <a:endParaRPr lang="ru-RU" sz="1200" b="1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Актуализирует внимание на пройденном материале, задает вопросы о задачах урока, побуждает к высказыванию своего мнения, соотносит достигнутые цели с поставленным результатом</a:t>
                      </a:r>
                      <a:endParaRPr lang="ru-RU" sz="1200" b="1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Формулируют результат работы на уроке, называют основные тезисы усвоенного материала.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оценивать</a:t>
                      </a:r>
                      <a:endParaRPr lang="ru-RU" sz="1200" b="1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Фронтальная</a:t>
                      </a:r>
                      <a:endParaRPr lang="ru-RU" sz="1200" b="1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Умение контролировать и оценивать учебный процесс, определять результативность образовательной деятельности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19" marR="189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996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554" y="365125"/>
            <a:ext cx="9924245" cy="45912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Виды универсальных учебных действий</a:t>
            </a:r>
            <a:r>
              <a:rPr lang="ru-RU" sz="4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133341"/>
            <a:ext cx="10625070" cy="504362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составе основных видов УУД, соответствующих ключевым целям  общего образования, можно выделить четыре блока: </a:t>
            </a: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личностный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регулятивный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(включая действия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познавательный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коммуникативный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83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007" y="335846"/>
            <a:ext cx="1035461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Личностные универсальные учебные действия </a:t>
            </a:r>
          </a:p>
          <a:p>
            <a:pPr algn="just"/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а) отражающие отношение к социальным ценностям: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идентифицировать себя с принадлежностью к народу, стране, государству; </a:t>
            </a:r>
          </a:p>
          <a:p>
            <a:pPr algn="just"/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- проявлять понимание и уважение к ценностям культур других народов; 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проявлять интерес к культуре и истории своего народа, родной страны; </a:t>
            </a:r>
          </a:p>
          <a:p>
            <a:pPr algn="just"/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- различать основные нравственно-этические понятия;</a:t>
            </a:r>
          </a:p>
          <a:p>
            <a:pPr algn="just"/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- соотносить поступок с моральной нормой; оценивать свои и чужие поступки (стыдно, честно, виноват, поступил правильно и др.); </a:t>
            </a:r>
          </a:p>
          <a:p>
            <a:pPr algn="just"/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анализировать и характеризовать эмоциональные состояния и чувства окружающих, строить свои взаимоотношения с их учетом; </a:t>
            </a:r>
          </a:p>
          <a:p>
            <a:pPr marL="285750" indent="-285750" algn="just">
              <a:buFontTx/>
              <a:buChar char="-"/>
            </a:pP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оценивать ситуации с точки зрения правил поведения и этики; </a:t>
            </a:r>
          </a:p>
          <a:p>
            <a:pPr marL="285750" indent="-285750" algn="just">
              <a:buFontTx/>
              <a:buChar char="-"/>
            </a:pP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мотивировать свои действия; </a:t>
            </a:r>
          </a:p>
          <a:p>
            <a:pPr marL="285750" indent="-285750" algn="just">
              <a:buFontTx/>
              <a:buChar char="-"/>
            </a:pP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выражать готовность в любой ситуации поступить в соответствии с правилами поведения,  проявлять в конкретных ситуациях доброжелательность, доверие, внимательность, помощь и др.</a:t>
            </a:r>
          </a:p>
          <a:p>
            <a:pPr algn="just"/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23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1825" y="412124"/>
            <a:ext cx="1089552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Регулятивные УУД, </a:t>
            </a: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направленные на формирование целевых установок учебной деятельности </a:t>
            </a:r>
          </a:p>
          <a:p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– удерживать цель деятельности до получения ее результата;</a:t>
            </a:r>
          </a:p>
          <a:p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– планировать решение учебной задачи: выстраивать последовательность необходимых операций (алгоритм действий); </a:t>
            </a:r>
          </a:p>
          <a:p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– оценивать весомость приводимых доказательств и рассуждений («убедительно, ложно, истинно, существенно, не существенно»); </a:t>
            </a:r>
          </a:p>
          <a:p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– корректировать деятельность: вносить изменения в процесс с учетом возникших трудностей и ошибок; намечать способы их устранения; </a:t>
            </a:r>
          </a:p>
          <a:p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– анализировать эмоциональные состояния, полученные от успешной (неуспешной) деятельности, оценивать их влияние на настроение человека.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436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245" y="476518"/>
            <a:ext cx="115008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Познавательные универсальные учебные действия</a:t>
            </a: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, отражающие методы познания окружающего мира:</a:t>
            </a:r>
          </a:p>
          <a:p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-различать методы познания окружающего мира по его целям (наблюдение, опыт, эксперимент, моделирование, вычисление);</a:t>
            </a:r>
          </a:p>
          <a:p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– выявлять особенности (качества, признаки) разных объектов в процессе их рассматривания (наблюдения);</a:t>
            </a:r>
          </a:p>
          <a:p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– анализировать результаты опытов, элементарных исследований; фиксировать их результаты; </a:t>
            </a:r>
          </a:p>
          <a:p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– воспроизводить по памяти информацию, необходимую для решения учебной задачи; </a:t>
            </a:r>
          </a:p>
          <a:p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– проверять информацию, находить дополнительную информацию, используя справочную литературу; </a:t>
            </a:r>
          </a:p>
          <a:p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– применять таблицы, схемы, модели для получения информации; </a:t>
            </a:r>
          </a:p>
          <a:p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– презентовать подготовленную информацию в наглядном и вербальном виде;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278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7279" y="889844"/>
            <a:ext cx="1081825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Познавательные универсальные учебные действия</a:t>
            </a: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, формирующие умственные операции сравнивать различные объекты: </a:t>
            </a:r>
          </a:p>
          <a:p>
            <a:pPr algn="just"/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выделять из множества один или несколько объектов, имеющих общие свойства; сопоставлять характеристики объектов по одному (нескольким) признакам; выявлять сходство и различия объектов;</a:t>
            </a:r>
          </a:p>
          <a:p>
            <a:pPr algn="just"/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– выделять общее и частное (существенное и несущественное), целое и часть, общее и различное в изучаемых объектах; </a:t>
            </a:r>
          </a:p>
          <a:p>
            <a:pPr algn="just"/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– классифицировать объекты (объединять в группы по существенному признаку); – приводить примеры в качестве доказательства выдвигаемых положений; </a:t>
            </a:r>
          </a:p>
          <a:p>
            <a:pPr algn="just"/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– устанавливать причинно-следственные связи и зависимости между объектами, их положение в пространстве и времени; </a:t>
            </a:r>
          </a:p>
          <a:p>
            <a:pPr algn="just"/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– выполнять учебные задачи, не имеющие однозначного решения</a:t>
            </a:r>
          </a:p>
          <a:p>
            <a:r>
              <a:rPr lang="ru-RU" b="0" i="0" dirty="0" smtClean="0">
                <a:solidFill>
                  <a:srgbClr val="1378D7"/>
                </a:solidFill>
                <a:effectLst/>
                <a:latin typeface="unset"/>
              </a:rPr>
              <a:t> </a:t>
            </a:r>
            <a:endParaRPr lang="ru-RU" b="0" i="0" dirty="0" smtClean="0">
              <a:solidFill>
                <a:srgbClr val="222222"/>
              </a:solidFill>
              <a:effectLst/>
              <a:latin typeface="Segoe UI" panose="020B0502040204020203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564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0158" y="474345"/>
            <a:ext cx="1062507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222222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ru-RU" sz="2400" b="1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Познавательные универсальные учебные действия, формирующие поисковую и исследовательскую деятельность 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высказывать предположения, обсуждать проблемные вопросы, 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составлять план простого эксперимента; 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выбирать решение из нескольких предложенных, кратко обосновывать выбор (отвечать на вопрос «почему выбрал именно этот способ?»); 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выявлять (при решении различных учебных задач) известное и неизвестное;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преобразовывать модели в соответствии с содержанием учебного материала и поставленной учебной целью; 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моделировать различные отношения между объектами окружающего мира (строить модели), с учетом их специфики (природный, математический, художественный и др.); 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исследовать собственные нестандартные способы решения;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преобразовывать объект: импровизировать, изменять, творчески переделывать</a:t>
            </a:r>
          </a:p>
          <a:p>
            <a:r>
              <a:rPr lang="ru-RU" sz="2400" b="0" i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011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339" y="463639"/>
            <a:ext cx="1047052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Коммуникативные универсальные учебные действия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отражающие умения работать с текстом - воспринимать текст с учетом поставленной учебной задачи, находить в тексте информацию, необходимую для ее решения;  сравнивать разные вида текста по цели высказывания, главной мысли, особенностям вида (учебный, художественный, научный); различать виды текста, выбирать текст, соответствующий поставленной учебной задаче; анализировать и исправлять деформированный текст: находить ошибки, дополнять, изменять, восстанавливать логику изложения; составлять план текста: делить его на смысловые части, озаглавливать каждую; пересказывать по плану. Коммуникативные универсальные учебные действия, отражающие умения участвовать в учебном диалоге и строить монологические высказывания оформлять диалогическое высказывание в соответствии с требованиями речевого этикета;  различать особенности диалогической и монологической речи;  описывать объект: передавать его внешние характеристики, используя выразительные средства языка;  характеризовать качества, признаки объекта, относящие его к определенному классу (виду);  характеризовать существенный признак разбиения объектов на группы (классификации); приводить доказательства истинности проведенной классификации;  выбирать вид пересказа (полный, краткий, выборочный) в соответствии с поставленной целью; составлять небольшие устные монологические высказывания, «удерживать» логику повествования, приводить убедительные доказательства;  писать сочинения (небольшие рефераты, доклады), используя информацию, полученную из разных источников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20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https://gymnasium-1.gosuslugi.ru/netcat_files/30/66/metodicheskaya_razrabotka_kak_razrabotat_tehnologicheskuyu_kartu_uroka.pdf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https://nmc58.ru/files/docs/doc-nmc58-20220505152847.pdf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https://cdn.slideserve.com/luz/5476485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92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Конспект урока.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Имеет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вид сценария, который включает в основном описание слов и действий учителя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Содержит указание и описание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основных форм и методов, используемых на уроке.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Указываются только общие цели всего урока.</a:t>
            </a:r>
          </a:p>
          <a:p>
            <a:pPr marL="0" indent="0"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План урока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Ряд предварительно обдуманных действий, мероприятий, объединённых последовательно для достижения цели с возможными сроками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выполнения.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8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План-конспект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План (краткое описание этапов урока)</a:t>
            </a:r>
          </a:p>
          <a:p>
            <a:pPr marL="0" lv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Конспект (подробное описание деятельности учителя и ученика на каждом из этапов урока)</a:t>
            </a:r>
          </a:p>
          <a:p>
            <a:pPr marL="0" lv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-способ активизировать деятельность учащихся</a:t>
            </a:r>
          </a:p>
          <a:p>
            <a:pPr marL="0" lv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-отбор объема и содержания изучаемого материала</a:t>
            </a:r>
          </a:p>
          <a:p>
            <a:pPr marL="0" lv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-последовательность этапов урока </a:t>
            </a:r>
          </a:p>
          <a:p>
            <a:pPr marL="0" lv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-объем домашнего задания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98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4704" y="365125"/>
            <a:ext cx="10259096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Технологическая карта.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7127" y="1030311"/>
            <a:ext cx="10516673" cy="51466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Технологическая карта урока </a:t>
            </a:r>
            <a:r>
              <a:rPr lang="ru-RU" dirty="0" smtClean="0"/>
              <a:t>—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передовой методический инструмент, позволяющий графически проектировать этапы учебного занятия, структурируя его согласно требованиям ФГОС.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дидактическом контексте она представляет собой новую форму </a:t>
            </a:r>
            <a:r>
              <a:rPr lang="ru-RU" u="sng" dirty="0" smtClean="0">
                <a:solidFill>
                  <a:schemeClr val="accent3">
                    <a:lumMod val="50000"/>
                  </a:schemeClr>
                </a:solidFill>
              </a:rPr>
              <a:t>проектирования взаимодействия учеников и учителей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в которой представлено описание процесса деятельности от цели до результата.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Оформляется неизменно </a:t>
            </a:r>
            <a:r>
              <a:rPr lang="ru-RU" u="sng" dirty="0" smtClean="0">
                <a:solidFill>
                  <a:schemeClr val="accent3">
                    <a:lumMod val="50000"/>
                  </a:schemeClr>
                </a:solidFill>
              </a:rPr>
              <a:t>в виде таблицы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где отражаются: цели и задачи занятия; действия педагога и учащихся; формы взаимодействия; планируемые образовательные результаты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Преимущества технологической карты: помогает целостно и системно спроектировать процесс обучения; детально проработать все этапы урока; конкретизировать, варьировать и согласовывать действия всех субъектов образовательного процесса; соотносить результат с целью обучения.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50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0462" y="365125"/>
            <a:ext cx="10233338" cy="66518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Структура документа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7278" y="1030310"/>
            <a:ext cx="10426521" cy="514665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Составление «шапки»: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 предмет, тему и тип урока, часы, отведенные для изучения тематики раздела.  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 перечень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метапредметных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личностных и предметных результатов занятия 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межпредметные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связи, опираясь на информацию учебной программы  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 деятельность учеников и учителя  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 формы работы на уроке, дидактические средства, используемое оборудование и этапы изучения темы.   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качестве дополнения в таблицу можно добавить графы «Использование ИКТ», «Время» и «Промежуточный контроль усвоения материала», а в качестве приложений к ней использовать схемы, тесты или образцы решения.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82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1218"/>
            <a:ext cx="10515600" cy="545574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Блоки:</a:t>
            </a:r>
          </a:p>
          <a:p>
            <a:pPr marL="571500" indent="-571500" algn="just">
              <a:buAutoNum type="romanUcPeriod"/>
            </a:pPr>
            <a:r>
              <a:rPr lang="ru-RU" sz="3100" b="1" dirty="0" smtClean="0">
                <a:solidFill>
                  <a:srgbClr val="C00000"/>
                </a:solidFill>
              </a:rPr>
              <a:t>блок целеполагания </a:t>
            </a:r>
            <a:r>
              <a:rPr lang="ru-RU" sz="3100" dirty="0" smtClean="0">
                <a:solidFill>
                  <a:schemeClr val="accent3">
                    <a:lumMod val="50000"/>
                  </a:schemeClr>
                </a:solidFill>
              </a:rPr>
              <a:t>(что необходимо сделать, воплотить):  </a:t>
            </a:r>
            <a:endParaRPr lang="en-US" sz="31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3100" dirty="0" smtClean="0">
                <a:solidFill>
                  <a:schemeClr val="accent3">
                    <a:lumMod val="50000"/>
                  </a:schemeClr>
                </a:solidFill>
              </a:rPr>
              <a:t>название темы с указанием часов, отведенных на изучение,  цель освоения учебного содержания и планируемые результаты,   </a:t>
            </a:r>
            <a:r>
              <a:rPr lang="ru-RU" sz="3100" dirty="0" err="1" smtClean="0">
                <a:solidFill>
                  <a:schemeClr val="accent3">
                    <a:lumMod val="50000"/>
                  </a:schemeClr>
                </a:solidFill>
              </a:rPr>
              <a:t>метапредметные</a:t>
            </a:r>
            <a:r>
              <a:rPr lang="ru-RU" sz="3100" dirty="0" smtClean="0">
                <a:solidFill>
                  <a:schemeClr val="accent3">
                    <a:lumMod val="50000"/>
                  </a:schemeClr>
                </a:solidFill>
              </a:rPr>
              <a:t> связи и организация пространства (формы работы и ресурсы),  основные понятия темы; </a:t>
            </a:r>
          </a:p>
          <a:p>
            <a:pPr marL="0" indent="0" algn="just">
              <a:buNone/>
            </a:pPr>
            <a:r>
              <a:rPr lang="en-US" sz="3100" b="1" dirty="0" smtClean="0">
                <a:solidFill>
                  <a:srgbClr val="C00000"/>
                </a:solidFill>
              </a:rPr>
              <a:t>II. </a:t>
            </a:r>
            <a:r>
              <a:rPr lang="ru-RU" sz="3100" b="1" dirty="0" smtClean="0">
                <a:solidFill>
                  <a:srgbClr val="C00000"/>
                </a:solidFill>
              </a:rPr>
              <a:t>инструментальный блок </a:t>
            </a:r>
            <a:r>
              <a:rPr lang="ru-RU" sz="3100" dirty="0" smtClean="0">
                <a:solidFill>
                  <a:schemeClr val="accent3">
                    <a:lumMod val="50000"/>
                  </a:schemeClr>
                </a:solidFill>
              </a:rPr>
              <a:t>(какими средствами это достижимо)задачи урока (перечень всех задач урока, выстроив  их иерархическую последовательность как программу деятельности на уроке),  тип урока определяется его сущностными целями и задачами,   учебно-методический комплекс  (источники информации, оборудование, дидактическое сопровождение,  материалы для познавательной деятельности ученика); </a:t>
            </a:r>
          </a:p>
          <a:p>
            <a:pPr marL="0" indent="0" algn="just">
              <a:buNone/>
            </a:pPr>
            <a:r>
              <a:rPr lang="en-US" sz="3100" b="1" dirty="0" smtClean="0">
                <a:solidFill>
                  <a:srgbClr val="C00000"/>
                </a:solidFill>
              </a:rPr>
              <a:t>III. </a:t>
            </a:r>
            <a:r>
              <a:rPr lang="ru-RU" sz="3100" b="1" dirty="0" smtClean="0">
                <a:solidFill>
                  <a:srgbClr val="C00000"/>
                </a:solidFill>
              </a:rPr>
              <a:t>блок организационно-</a:t>
            </a:r>
            <a:r>
              <a:rPr lang="ru-RU" sz="3100" b="1" dirty="0" err="1" smtClean="0">
                <a:solidFill>
                  <a:srgbClr val="C00000"/>
                </a:solidFill>
              </a:rPr>
              <a:t>деятельностный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dirty="0" smtClean="0">
                <a:solidFill>
                  <a:schemeClr val="accent3">
                    <a:lumMod val="50000"/>
                  </a:schemeClr>
                </a:solidFill>
              </a:rPr>
              <a:t>(структуризация: действия и операции):  планирование этапов  урока,  прогнозируемый результат,  задания на отработку материала и диагностические задания на проверку его понимания и усвоения,  контрольное задание на проверку достижения планируемых результатов,  домашнее задание (на закрепление знаний; на углубление знаний; на развитие творческого уровня знаний; на выработку умений; на выработку и закрепление навыков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).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6372" y="365126"/>
            <a:ext cx="10117428" cy="5621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Алгоритм действий: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158" y="1094704"/>
            <a:ext cx="10413642" cy="508225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Определить вид и место урока в изучаемом разделе или теме, ведущие понятия, на которые опирается данный урок. 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Сформулировать целевую установку урока, образовательные, воспитательные и развивающие цели урока.  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соответствии с видом урока обозначить его этапы, сформулировав цели каждого из них, обозначить УУД и результаты каждого из этапов урока.  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Определить формы работы на уроке и принципы взаимодействия педагога и учащихся.  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Спланировать учебный материал, подобрать учебные задания, целью которых является: узнавание нового материала; воспроизведение материала;  применение знаний в знакомой ситуации;  применение знаний в новой ситуации;  творческий подход к знаниям.  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Упорядочить учебные задания в соответствии с принципом «от простого к сложному». Составить три набора заданий:  задания, подводящие ученика к воспроизведению материала;  задания, способствующие осмыслению материала учеником; творческие задания.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8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2434" y="365125"/>
            <a:ext cx="9911366" cy="89700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Алгоритм действий: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2886" y="1262130"/>
            <a:ext cx="10490914" cy="49148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6. Продумать уникальность урока.  Каждый урок должен содержать что-то, что вызовет удивление, восторг учеников: интересный факт; неожиданное открытие;  эффектный опыт; нестандартный подход уже к известному материалу.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7. Сгруппировать учебный материал:  последовательность работы с отобранным материалом;  смена видов деятельности учащихся.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8. Спланировать  контроль  за  деятельностью учащихся на уроке, для чего продумать:  что контролировать;  как контролировать; как использовать результаты контроля.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9. Подготовить оборудование для урока:  составить список необходимых учебно-наглядных пособий, приборов и т.д.; продумать вид классной доски, чтобы весь новый материал остался на доске в виде опорного конспекта.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10. Продумать домашнее задание:  содержательную часть; рекомендации по его выполнению.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64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5312" y="365126"/>
            <a:ext cx="9898487" cy="4720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Приложения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641" y="965915"/>
            <a:ext cx="10573555" cy="52110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ФИО учителя: ______________________________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Класс: ____________________________________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Дата: _____________________________________                       Предмет: __________________________________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Тип урока, его роль в изучаемой теме: (урок ознакомления с новым материалом, урок закрепления новых знаний….).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Цели урока: (перечислить образовательные, развивающие, воспитательные цели).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Прогнозируемые результаты: личностные,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метапредметные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предметные…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Дидактические средства: (для педагога и учащихся):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Оборудование: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272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1868</Words>
  <Application>Microsoft Office PowerPoint</Application>
  <PresentationFormat>Широкоэкранный</PresentationFormat>
  <Paragraphs>176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Segoe UI</vt:lpstr>
      <vt:lpstr>Times New Roman</vt:lpstr>
      <vt:lpstr>unset</vt:lpstr>
      <vt:lpstr>Тема Office</vt:lpstr>
      <vt:lpstr>Технологическая карта урока</vt:lpstr>
      <vt:lpstr> Конспект урока.</vt:lpstr>
      <vt:lpstr>План-конспект</vt:lpstr>
      <vt:lpstr>Технологическая карта.</vt:lpstr>
      <vt:lpstr>Структура документа</vt:lpstr>
      <vt:lpstr> </vt:lpstr>
      <vt:lpstr>Алгоритм действий:</vt:lpstr>
      <vt:lpstr>Алгоритм действий:</vt:lpstr>
      <vt:lpstr>Приложения</vt:lpstr>
      <vt:lpstr>Презентация PowerPoint</vt:lpstr>
      <vt:lpstr>Презентация PowerPoint</vt:lpstr>
      <vt:lpstr> Виды универсальных учебных действий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пкп</dc:creator>
  <cp:lastModifiedBy>пкп</cp:lastModifiedBy>
  <cp:revision>13</cp:revision>
  <dcterms:created xsi:type="dcterms:W3CDTF">2023-12-03T11:20:43Z</dcterms:created>
  <dcterms:modified xsi:type="dcterms:W3CDTF">2023-12-03T14:18:10Z</dcterms:modified>
</cp:coreProperties>
</file>