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sldIdLst>
    <p:sldId id="282" r:id="rId2"/>
    <p:sldId id="284" r:id="rId3"/>
    <p:sldId id="265" r:id="rId4"/>
    <p:sldId id="286" r:id="rId5"/>
    <p:sldId id="287" r:id="rId6"/>
    <p:sldId id="288" r:id="rId7"/>
    <p:sldId id="283" r:id="rId8"/>
    <p:sldId id="289" r:id="rId9"/>
    <p:sldId id="290" r:id="rId10"/>
    <p:sldId id="291" r:id="rId11"/>
    <p:sldId id="292" r:id="rId12"/>
    <p:sldId id="293" r:id="rId13"/>
    <p:sldId id="271" r:id="rId14"/>
    <p:sldId id="298" r:id="rId15"/>
    <p:sldId id="297" r:id="rId16"/>
    <p:sldId id="272" r:id="rId17"/>
    <p:sldId id="299" r:id="rId18"/>
    <p:sldId id="296" r:id="rId19"/>
    <p:sldId id="270" r:id="rId20"/>
    <p:sldId id="300" r:id="rId21"/>
    <p:sldId id="273" r:id="rId22"/>
    <p:sldId id="274" r:id="rId23"/>
    <p:sldId id="275" r:id="rId24"/>
    <p:sldId id="279" r:id="rId25"/>
    <p:sldId id="280" r:id="rId26"/>
    <p:sldId id="281" r:id="rId27"/>
    <p:sldId id="266" r:id="rId28"/>
    <p:sldId id="267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otype Corsiva" panose="03010101010201010101" pitchFamily="66" charset="0"/>
      <p:italic r:id="rId35"/>
    </p:embeddedFont>
    <p:embeddedFont>
      <p:font typeface="Arial Black" panose="020B0A04020102020204" pitchFamily="34" charset="0"/>
      <p:bold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FADB-DF82-4E05-BFCC-2E2036A3EB87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67B0-D48F-4BFA-BF82-DAA8E2085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1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Что случилось с Волком? Почему он проехал поворот мимо? (Отвлёкся)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А как ехал Зайчик? (Внимательно, не отвлекаясь…)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Что случиться,</a:t>
            </a:r>
            <a:r>
              <a:rPr lang="ru-RU" baseline="0" dirty="0" smtClean="0"/>
              <a:t> если ученик на уроке будет отвлекаться?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C8F3-95C3-4C49-8E09-F6928AB2F7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8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BCA9FA-A5A7-4148-808E-20173D96472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8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1983.Td8bbDcZ5qq0umPApoPykzi_y_6y7_nN29Z5ujrgkO7w67RibgSxclgAk7KsgtaJQa1p93i1bsYG9D24II1x79snyEQz8X9WPke2ZXJ4sFhayYmBQAfYHekbBktbTiPA.047cd2b1b78229eaba219a48ee31443add2086dc&amp;uuid=&amp;state=tid_Wvm4RM28ca_MiO4Ne9osTPtpHS9wicjEF5X7fRziVPIHCd9FyQ,,&amp;data=UlNrNmk5WktYejY4cHFySjRXSWhXS1FxMVpGbW5JZXFqTHVjZ0YyZjg0VGRxczV5dVV6bkhmNzBTT1Z0VGlYQzhsMGxqcEE5WEJzN3RoWXNDMjFnU19BYzExX29NOHk2RWw2RE5qdnF3dnRyTHU5RlZPb2dRVW1sUTBjYWFzeEJfalk0amVobzZWcmI1Rm03NEtBSFNqSDk2Z3FHRHR5cUMwc0I3c1duX1lxdngzREZtVnVrSXJNb24xQi1pWmljWmtYS0FaekpzcEEs&amp;sign=93ac913bb7def804d6293c18133d4315&amp;keyno=0&amp;b64e=2&amp;l10n=ru" TargetMode="External"/><Relationship Id="rId3" Type="http://schemas.openxmlformats.org/officeDocument/2006/relationships/hyperlink" Target="http://yandex.ru/clck/jsredir?from=yandex.ru;images/search;images;;&amp;text=&amp;etext=1561.ynkBp75JSyiM13Sf9PCOr54g9tPffYe6CAxaehuf1sYIMlBDKATRmjv4gpuX-8yEUNPh8UerHkZoOTmsTRacVIExey-FokYKp9BJcHCEyr04bllciYib0LawmP8iXlWl.76e629e22f1a8bbdbfc92c6e2dd89c10c279454e&amp;uuid=&amp;state=tid_Wvm4RM28ca_MiO4Ne9osTPtpHS9wicjEF5X7fRziVPIHCd9FyQ,,&amp;data=UlNrNmk5WktYejR0eWJFYk1LdmtxaUtLaW5EZG5IVm0tM08yWXMxbnZuT0NHcHRJNmVfZ3V4ZHNLZzdVVi1sT1Q0YlRaRHVlVDBTZkFsQ1hNMlRmc0dDZ3g2bTRMTkhYZVhIQnZFMTQ4czBFMm1hM3d0OVkya3Z6U0diQmpFU24,&amp;sign=85965ad7f2933b775e763faeb8bebe4e&amp;keyno=0&amp;b64e=2&amp;l10n=ru" TargetMode="External"/><Relationship Id="rId7" Type="http://schemas.openxmlformats.org/officeDocument/2006/relationships/hyperlink" Target="http://yandex.ru/clck/jsredir?from=yandex.ru;images/search;images;;&amp;text=&amp;etext=1488.hoOgdcqvm0x9_TpvL4XR--XQl69YNsBAAdgrlKoi6GUn_k-r9MHGkp3eh6g_8cjomiE92JAUbcuOOyzTzeYCe5pziu85VGdalaQwMzKhamhl7aADF7loynmmw8NpAfZW.782908a91b9871cf89cd0e8d7af026233ec2c2dc&amp;uuid=&amp;state=tid_Wvm4RM28ca_MiO4Ne9osTPtpHS9wicjEF5X7fRziVPIHCd9FyQ,,&amp;data=UlNrNmk5WktYejR0eWJFYk1LdmtxcU44V3VEZlN1T0tvUTdxSjd0R3dNSUJHWnkwQnVQTVVwUkd0eERUWWlGdW5MQm1BZGIxRTZBLU9TUmNSaDNWeDZOOTdRWTBiekRUdm4yaFpBdTZnOFRoT1I1aGxoWVE3ei1DTlBfUU5JTUpkVXFiNEtMZjB3ejE5QlJPN1hMcWxsUllJbng2M0F0aw,,&amp;sign=9e90b8e87906de7e642104ae5a5eb8a6&amp;keyno=0&amp;b64e=2&amp;l10n=ru" TargetMode="External"/><Relationship Id="rId12" Type="http://schemas.openxmlformats.org/officeDocument/2006/relationships/hyperlink" Target="http://yandex.ru/clck/jsredir?from=yandex.ru;images/search;images;;&amp;text=&amp;etext=1983.8EDK2ZVVkpJHGumR2kpwlavYlb17TJxqx67WmsANFQbrN4m8Jtt1AF2pF3x8EGuIGKYlFP4viJzssc8pHU9q3gd2oj-s3xVKcghrZg2UEsk.e75d2a62a4af58c3993293ca68ff879b73ea5d88&amp;uuid=&amp;state=tid_Wvm4RM28ca_MiO4Ne9osTPtpHS9wicjEF5X7fRziVPIHCd9FyQ,,&amp;data=UlNrNmk5WktYejY4cHFySjRXSWhXSHlHSm1oMGloOU55YlV2c3IyTVJsamJOaHRGWmhnMzdZQkdZenZ2Wlc3Y0ZOVDJHRFJYTXVfTVNESTVUTnhmOThVY0VsRExvR0VyX1Nab1NlME5iRE5XWE1yTEJmekZmd25BRGxFTmpoME9rU1E1c2hFQ0VtR0V1UWdsSFpXVnpjOU5xZk51S0g3MFEzTlE3LXl4ZlJBYkx5dTUzb2V2Vl9NLTFOTUhqaUhzaU5aMzNLemtRN0Es&amp;sign=a7be9623421bb6c0cd37a989e7ba2342&amp;keyno=0&amp;b64e=2&amp;l10n=ru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;images/search;images;;&amp;text=&amp;etext=1933.lDVXiWEAuJO-uEOi_1wWakvXKCwYTIC6zEeK75ZN_gZAzAt7_z2_9LokbItnEfesfAZrPGFrritxAnLR2pS86hCSyncnXsOHXu-Ebg0jnbTyojDADo4lxCJemdjJj3bpMdg3fskPX9DWBEDnAnBSj4ysWh5dMIRqM52KFOEyy9y1PvtM4oRFzYswTqx0rB4k.7f32098edbabb19cff3bc8562335d292536204fb&amp;uuid=&amp;state=tid_Wvm4RM28ca_MiO4Ne9osTPtpHS9wicjEF5X7fRziVPIHCd9FyQ,,&amp;data=UlNrNmk5WktYejY4cHFySjRXSWhXSlhPOGhnQjRONUpxTWFLV1pubTA5YmlMMHRQTnFPZHpxeUQtcXVrZUxRMVI2M2xxWkh2NFg4QTE5eGgyMnYzelpTTWlJQ2xRU3NwcjhBazZHcDduc0hEOVRpUEx6VFlvdU1MQTcxdkF3NHdLRFUyYmw0SjJYYXJVOXNYaXJmVFJ3LCw,&amp;sign=356f6797b784f723fd7331d0b04e4315&amp;keyno=0&amp;b64e=2&amp;l10n=ru" TargetMode="External"/><Relationship Id="rId11" Type="http://schemas.openxmlformats.org/officeDocument/2006/relationships/hyperlink" Target="http://yandex.ru/clck/jsredir?from=yandex.ru;images/search;images;;&amp;text=&amp;etext=1983.ezHkpaPihRI0D9kRR-4VerF7w3HzLO_0bqkz3MDBNLF5vb9SrkELhfgV4aIADeAOhja9lz1dJ9Y2DAhI9bTTgWMoae2tp6rIIkzGcQO5B1UcOgQzhiIlZQ-SKf68YPf9jJ8rXAXkE0kpTu_dDCQHQwObQbT6U9uwO5loq4g_nYSXzm_fu3GjSx1Yzg9gWSewCNdgrYdkzZ2rm2FiHskevxUKPkRNfHyz38lkuwfoccI.856861f16257c9dc3ce523ebf89d9cf0788a929b&amp;uuid=&amp;state=tid_Wvm4RM28ca_MiO4Ne9osTPtpHS9wicjEF5X7fRziVPIHCd9FyQ,,&amp;data=UlNrNmk5WktYejR0eWJFYk1LdmtxcjYzcnZpbWRRR2E4MEdUYnR1c2lZLWpERU5TNnRmTG5VOUpHdWdhdTg3bUhRZXM4MkJkdXFJMElBTDdPTWhJRnZEU0hmbGlrS0VfRnM2VWRSN3JtaUdUaWpvZTk3WG9SbjJ1TG11VG91TGpHWnBJWENFMnNmQSw,&amp;sign=2c1856864eccf3b39b6685876a92fae4&amp;keyno=0&amp;b64e=2&amp;l10n=ru" TargetMode="External"/><Relationship Id="rId5" Type="http://schemas.openxmlformats.org/officeDocument/2006/relationships/hyperlink" Target="http://yandex.ru/clck/jsredir?from=yandex.ru;images/search;images;;&amp;text=&amp;etext=1720.xGAKHDcLghwp6rhnyVdP_NLGBkc3MZgnRjM-XpmXetG79tLjyN2MauDPZsR6UCWb8EDTQQjH3xXHoToKbAIaxSiQTswJ4FTMaammnCeR_bwdIP9jSLa64khk-B0wXQ18.7ed5f1461cfa840d9e62dcf144309e456b3ff907&amp;uuid=&amp;state=tid_Wvm4RM28ca_MiO4Ne9osTPtpHS9wicjEF5X7fRziVPIHCd9FyQ,,&amp;data=UlNrNmk5WktYejY4cHFySjRXSWhXSm9CQVF6WHUxSkNqTW1QMno4OFVkQWQzRXViNEhiU24xYW9RZ2tBc2ZfcHdwd1c0S1h3a29KbndWc0FBVzBfSE91XzRocnhkT05TSk10dHZ0N082U3o0TDVoYmJvYXpzT054amxld1ZYSDRsMTlsbjA0UkE2bWxlY0R6T2NsOEdTeU5kR1dBWVMwdUpfbWRGdFo2VjhHVkZjZVpMQkFrejVBaGswc2pKR3hD&amp;sign=fe3ff5b0135bd616d8854e3f73081741&amp;keyno=0&amp;b64e=2&amp;l10n=ru" TargetMode="External"/><Relationship Id="rId10" Type="http://schemas.openxmlformats.org/officeDocument/2006/relationships/hyperlink" Target="http://yandex.ru/clck/jsredir?from=yandex.ru;images/search;images;;&amp;text=&amp;etext=1983.iughpbICWHMMUUIqBTRDaBD8YL41bAk3PA3BraHOgbLZUoNKV6ZuMsKSXInlbJEwMf5mBOpZj5g_9MAxOl5DVU_KbFBpEcCuwV5yvFjA1CeibzN6jPW5cdy5GsCwzL4FYB-xZ5oCY30ioxs2-_MJjCujl4HEsoE2BYGIL6KZUGY.ea1c734ebe7434896885000a6c6a1f7b2ec0a7f9&amp;uuid=&amp;state=tid_Wvm4RM28ca_MiO4Ne9osTPtpHS9wicjEF5X7fRziVPIHCd9FyQ,,&amp;data=UlNrNmk5WktYejY4cHFySjRXSWhXRHl2Y2paZnE4M1BlSXB6dV9jZS1UZnZrSC1PdXFOLUQ3SDNraUswOVNIdGhsM3dUckZfWGRrRjVYb3A5X25oUGRjWjZxYlp0MG5nWExNWEs1THZvcjFBSmdHOFdhUkYxLVBwbVphT1RGYnQ,&amp;sign=0048b0d5c7df05abe86028e8d411ab18&amp;keyno=0&amp;b64e=2&amp;l10n=ru" TargetMode="External"/><Relationship Id="rId4" Type="http://schemas.openxmlformats.org/officeDocument/2006/relationships/hyperlink" Target="http://yandex.ru/clck/jsredir?from=yandex.ru;images/search;images;;&amp;text=&amp;etext=1561.GkQFEKxpHO8HumiTt2m5BCQmfhvt0ze4-lGNW0nlKzQukvx0iFhXw9ucb44605VwIdleDwW7GVQSRCMKZpjstjkJVWus40sdtOGmjyhzb38yINwCg_0FcgO2FXdkFJvD.eac22b3bf542e74da81f25398832844071419f72&amp;uuid=&amp;state=tid_Wvm4RM28ca_MiO4Ne9osTPtpHS9wicjEF5X7fRziVPIHCd9FyQ,,&amp;data=UlNrNmk5WktYejR0eWJFYk1Ldmtxalo5Nk9lTDBId1JrX1lRT1RscFl5R1d5bkFHMkhsNEtfYmR6VDBzT1ZyRWtSeUlzYnlxMnhLWnNaMW95aENwdW5JSzdHeklCUi00M2Jkd2RBVUhEMnB6Z01mUW8zcVhSQ2U5X216N3VsLWdDQUxvM2U0d0xvamlOY0Njd0dUMUJVY3l3SWxSY0xzVg,,&amp;sign=a7ceb193c559ae7a514f1a2f573afa2f&amp;keyno=0&amp;b64e=2&amp;l10n=ru" TargetMode="External"/><Relationship Id="rId9" Type="http://schemas.openxmlformats.org/officeDocument/2006/relationships/hyperlink" Target="http://yandex.ru/clck/jsredir?from=yandex.ru;images/search;images;;&amp;text=&amp;etext=1983.alyO7iZzf2Xa6fQFZKa9dMe6HNkaSPEHmwI1tMuacWtCsO283Tj-eeUwm8y_MXTOm9a-H8QxBu3I-eLP1ymTLV7PM15pk8wDjdB4g3oVbgP_01OFwb0zDb2Ph2o07OoG.0814cb9cb8dcbe54ff11b4854901ce4b2f5155cb&amp;uuid=&amp;state=tid_Wvm4RM28ca_MiO4Ne9osTPtpHS9wicjEF5X7fRziVPIHCd9FyQ,,&amp;data=UlNrNmk5WktYejR0eWJFYk1LdmtxcFJJYndMdUdSdVZEQkgwUnBwUTFENWJXYXNGd2pNV0R3TkpIMW94RmIyd0dsX29kTXRFRGVsTmxqVkJUVkZxUTlOQkdtUlVldFFzdmczd3F6VmdOX2V5bWJzd2Rpdktwc25DdzAtRTY4Vk4,&amp;sign=21822999247f7b47c072ce76868017fd&amp;keyno=0&amp;b64e=2&amp;l10n=r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144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33150" y="1417638"/>
            <a:ext cx="76791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Русский язык</a:t>
            </a:r>
          </a:p>
          <a:p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Тема: 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Как определить согласный звук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663788" y="5003324"/>
            <a:ext cx="4392488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Arial" charset="0"/>
              </a:rPr>
              <a:t>Учитель начальных классов: Минакова О.В.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79768"/>
            <a:ext cx="2016224" cy="24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0760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МОУ «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Медновская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СОШ»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данных слов составь и запиши  предложение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7948" y="2142442"/>
            <a:ext cx="199796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ударил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3741712"/>
            <a:ext cx="185395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76560" y="1851214"/>
            <a:ext cx="2304256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356992"/>
            <a:ext cx="208823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085184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 грамматическую основу.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04664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буква лишняя? Почему?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70892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 о   у   и   м   ю   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40052" y="2852936"/>
            <a:ext cx="86409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9269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  <a:p>
            <a:pPr lvl="0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448272" cy="29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30"/>
          <a:stretch/>
        </p:blipFill>
        <p:spPr bwMode="auto">
          <a:xfrm>
            <a:off x="3707904" y="3212976"/>
            <a:ext cx="2247032" cy="3167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857423" y="5857806"/>
            <a:ext cx="178148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112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5020" y="203994"/>
            <a:ext cx="7273925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 звуки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57711" y="755620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 согласные звуки?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92329" y="1901478"/>
            <a:ext cx="7146582" cy="1932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 буквами  на письме  обозначаются  согласные  звуки?</a:t>
            </a:r>
          </a:p>
        </p:txBody>
      </p:sp>
    </p:spTree>
    <p:extLst>
      <p:ext uri="{BB962C8B-B14F-4D97-AF65-F5344CB8AC3E}">
        <p14:creationId xmlns:p14="http://schemas.microsoft.com/office/powerpoint/2010/main" val="12236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30"/>
          <a:stretch/>
        </p:blipFill>
        <p:spPr bwMode="auto">
          <a:xfrm>
            <a:off x="3707904" y="3212976"/>
            <a:ext cx="2247032" cy="3167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857423" y="5857806"/>
            <a:ext cx="178148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112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5020" y="203994"/>
            <a:ext cx="7273925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 звуки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7677" y="1188973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 согласные звуки?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92329" y="1901478"/>
            <a:ext cx="7146582" cy="1932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ru-RU" alt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30"/>
          <a:stretch/>
        </p:blipFill>
        <p:spPr bwMode="auto">
          <a:xfrm>
            <a:off x="6912683" y="3284984"/>
            <a:ext cx="1670968" cy="235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857423" y="5857806"/>
            <a:ext cx="178148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112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8691" y="295245"/>
            <a:ext cx="8685457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</a:t>
            </a:r>
          </a:p>
          <a:p>
            <a:r>
              <a:rPr lang="ru-RU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4323" y="1574946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согласный звук?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3" y="2710959"/>
            <a:ext cx="7146582" cy="1932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воздухом при произношении</a:t>
            </a:r>
          </a:p>
          <a:p>
            <a:pPr algn="l"/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согласного звука?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4323" y="4605080"/>
            <a:ext cx="5042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согласный звук один образовать слог?</a:t>
            </a:r>
            <a:endParaRPr lang="ru-RU" alt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fsd.multiurok.ru/html/2016/12/15/s_5852d9f094d84/img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6335" y="476672"/>
            <a:ext cx="1296145" cy="13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273670" y="5794891"/>
            <a:ext cx="178148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112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5020" y="203994"/>
            <a:ext cx="7273925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Что  знаем  о  согласных  звуках?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92329" y="980728"/>
            <a:ext cx="7273925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Согласный   звук  состоит  из  голоса  и  шума  или  только  из  шума;</a:t>
            </a:r>
            <a:endParaRPr lang="ru-RU" altLang="ru-RU" sz="2800" i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56000" y="2462230"/>
            <a:ext cx="7146582" cy="1932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При  произнесении  согласного звука  воздух  встречает  преграду (язык,  губы, зубы);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92329" y="4077072"/>
            <a:ext cx="7273925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Согласный   звук  образует  слог  только  вместе  с  гласным.</a:t>
            </a:r>
            <a:endParaRPr lang="ru-RU" altLang="ru-RU" sz="2800" i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90151"/>
            <a:ext cx="1612527" cy="195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7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75020" y="203994"/>
            <a:ext cx="7273925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 звуки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57711" y="755620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ru-RU" alt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92329" y="1901478"/>
            <a:ext cx="7146582" cy="1932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 буквами  на письме  обозначаются  согласные  звуки?</a:t>
            </a:r>
          </a:p>
        </p:txBody>
      </p:sp>
    </p:spTree>
    <p:extLst>
      <p:ext uri="{BB962C8B-B14F-4D97-AF65-F5344CB8AC3E}">
        <p14:creationId xmlns:p14="http://schemas.microsoft.com/office/powerpoint/2010/main" val="2328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d.multiurok.ru/html/2022/12/28/s_63ac1a95d5969/phpIFmvhg_Glasnye--soglasnye--bukvy-i--zvuki_html_7e896107b4fe86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09" y="188640"/>
            <a:ext cx="8048453" cy="45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7E4B59-EC44-4F3D-A496-AC38EF228765}"/>
              </a:ext>
            </a:extLst>
          </p:cNvPr>
          <p:cNvSpPr/>
          <p:nvPr/>
        </p:nvSpPr>
        <p:spPr>
          <a:xfrm>
            <a:off x="876509" y="5013176"/>
            <a:ext cx="7773988" cy="1447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 буква согласных звуков</a:t>
            </a:r>
          </a:p>
          <a:p>
            <a:pPr algn="ctr" eaLnBrk="1" hangingPunct="1">
              <a:defRPr/>
            </a:pPr>
            <a:r>
              <a:rPr lang="ru-RU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 согласных звуков</a:t>
            </a:r>
          </a:p>
        </p:txBody>
      </p:sp>
    </p:spTree>
    <p:extLst>
      <p:ext uri="{BB962C8B-B14F-4D97-AF65-F5344CB8AC3E}">
        <p14:creationId xmlns:p14="http://schemas.microsoft.com/office/powerpoint/2010/main" val="35997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1124744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altLang="ru-RU" sz="3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02062" y="1945596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altLang="ru-RU" sz="3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363228" y="3639998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altLang="ru-RU" sz="3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44971" y="2284159"/>
            <a:ext cx="3307121" cy="647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112 упр. 179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77" y="4605901"/>
            <a:ext cx="1612527" cy="195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s://grammarian.school/teaching/1klas_1/1klas_1.files/image0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4310" y="2465311"/>
            <a:ext cx="2494831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xiomaonline.ru/rus/2textbook/2textbook.files/image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15" y="1129181"/>
            <a:ext cx="1986323" cy="10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data10.gallery.ru/albums/gallery/201015-ead5a-58763494-m750x740-udfa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7520" y="4455031"/>
            <a:ext cx="2211621" cy="16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53170" y="3356992"/>
            <a:ext cx="4727380" cy="305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899" r="2015" b="10447"/>
          <a:stretch/>
        </p:blipFill>
        <p:spPr>
          <a:xfrm>
            <a:off x="971600" y="1340768"/>
            <a:ext cx="403507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43808" y="360059"/>
            <a:ext cx="4608512" cy="98070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отвлекается,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того всё получается!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1124744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Су</a:t>
            </a:r>
            <a:r>
              <a:rPr lang="ru-RU" altLang="ru-RU" sz="3200" dirty="0" smtClean="0">
                <a:solidFill>
                  <a:srgbClr val="00B050"/>
                </a:solidFill>
                <a:latin typeface="Arial Black" pitchFamily="34" charset="0"/>
              </a:rPr>
              <a:t>х</a:t>
            </a:r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  су</a:t>
            </a:r>
            <a:r>
              <a:rPr lang="ru-RU" altLang="ru-RU" sz="3200" dirty="0" smtClean="0">
                <a:solidFill>
                  <a:srgbClr val="00B050"/>
                </a:solidFill>
                <a:latin typeface="Arial Black" pitchFamily="34" charset="0"/>
              </a:rPr>
              <a:t>к </a:t>
            </a:r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 нёс  барсук.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48272" y="1844824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71800" y="1844824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222009" y="2255765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Стоит воз  ов</a:t>
            </a:r>
            <a:r>
              <a:rPr lang="ru-RU" altLang="ru-RU" sz="3200" dirty="0" smtClean="0">
                <a:solidFill>
                  <a:srgbClr val="00B050"/>
                </a:solidFill>
                <a:latin typeface="Arial Black" pitchFamily="34" charset="0"/>
              </a:rPr>
              <a:t>с</a:t>
            </a:r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а,  возле  воза  -  ов</a:t>
            </a:r>
            <a:r>
              <a:rPr lang="ru-RU" altLang="ru-RU" sz="3200" dirty="0" smtClean="0">
                <a:solidFill>
                  <a:srgbClr val="00B050"/>
                </a:solidFill>
                <a:latin typeface="Arial Black" pitchFamily="34" charset="0"/>
              </a:rPr>
              <a:t>ц</a:t>
            </a:r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а.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51920" y="2852936"/>
            <a:ext cx="10913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47677" y="3319555"/>
            <a:ext cx="12646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1150312" y="4375480"/>
            <a:ext cx="7391234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dirty="0" smtClean="0">
                <a:solidFill>
                  <a:srgbClr val="00B050"/>
                </a:solidFill>
                <a:latin typeface="Arial Black" pitchFamily="34" charset="0"/>
              </a:rPr>
              <a:t>Д</a:t>
            </a:r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обр  </a:t>
            </a:r>
            <a:r>
              <a:rPr lang="ru-RU" altLang="ru-RU" sz="3200" dirty="0" smtClean="0">
                <a:solidFill>
                  <a:srgbClr val="00B050"/>
                </a:solidFill>
                <a:latin typeface="Arial Black" pitchFamily="34" charset="0"/>
              </a:rPr>
              <a:t>б</a:t>
            </a:r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обр  до  бобрят.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47677" y="4880336"/>
            <a:ext cx="10913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58161" y="4880336"/>
            <a:ext cx="10913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636173" y="5661474"/>
            <a:ext cx="3307121" cy="647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112 упр. 179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s://grammarian.school/teaching/1klas_1/1klas_1.files/image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2253" y="2763823"/>
            <a:ext cx="2472209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xiomaonline.ru/rus/2textbook/2textbook.files/image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68" y="1113989"/>
            <a:ext cx="1870832" cy="9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data10.gallery.ru/albums/gallery/201015-ead5a-58763494-m750x740-udfa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9495" y="4880336"/>
            <a:ext cx="2211621" cy="16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Поэтическая   страничка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"/>
          <a:stretch/>
        </p:blipFill>
        <p:spPr bwMode="auto">
          <a:xfrm>
            <a:off x="2555776" y="908720"/>
            <a:ext cx="4320480" cy="55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1743265"/>
            <a:ext cx="7273925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altLang="ru-RU" sz="3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51987" y="4149080"/>
            <a:ext cx="4649112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3296" y="5229200"/>
            <a:ext cx="5138243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Пишем  по  памяти!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988840"/>
            <a:ext cx="7561957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altLang="ru-RU" sz="3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AutoShape 2" descr="https://cdn.pixabay.com/photo/2017/09/29/20/27/autumn-gold-2800396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82" y="3068960"/>
            <a:ext cx="5187228" cy="3456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9326" y="1290861"/>
            <a:ext cx="7427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2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  </a:t>
            </a: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б</a:t>
            </a:r>
            <a:r>
              <a:rPr lang="ru-RU" alt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рёзы 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следн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alt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alt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6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 работу!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82043" y="929390"/>
            <a:ext cx="7561957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 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AutoShape 2" descr="https://cdn.pixabay.com/photo/2017/09/29/20/27/autumn-gold-2800396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94698"/>
            <a:ext cx="2941260" cy="1959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691680" y="2458296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91680" y="3789040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28743" y="2613581"/>
            <a:ext cx="4272993" cy="7499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Без  ошибок!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724944" y="3691362"/>
            <a:ext cx="5832648" cy="7499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Надо  быть  внимательным!</a:t>
            </a:r>
          </a:p>
        </p:txBody>
      </p:sp>
    </p:spTree>
    <p:extLst>
      <p:ext uri="{BB962C8B-B14F-4D97-AF65-F5344CB8AC3E}">
        <p14:creationId xmlns:p14="http://schemas.microsoft.com/office/powerpoint/2010/main" val="15962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  итоги  урока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82043" y="1304891"/>
            <a:ext cx="7561957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какой  теме  работали?</a:t>
            </a:r>
          </a:p>
        </p:txBody>
      </p:sp>
      <p:sp>
        <p:nvSpPr>
          <p:cNvPr id="3" name="AutoShape 2" descr="https://cdn.pixabay.com/photo/2017/09/29/20/27/autumn-gold-2800396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47398"/>
            <a:ext cx="1612527" cy="195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99374" y="2222581"/>
            <a:ext cx="7561957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ru-RU" altLang="ru-RU" sz="3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63540" y="2716785"/>
            <a:ext cx="7561957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гласные звуки от согласных? </a:t>
            </a:r>
          </a:p>
        </p:txBody>
      </p:sp>
    </p:spTree>
    <p:extLst>
      <p:ext uri="{BB962C8B-B14F-4D97-AF65-F5344CB8AC3E}">
        <p14:creationId xmlns:p14="http://schemas.microsoft.com/office/powerpoint/2010/main" val="10241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Оцените  работу на  уроке!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1556792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1680" y="4174232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15816" y="1556792"/>
            <a:ext cx="5760640" cy="7499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Всё  получилось  без  проблем!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0179" y="4256438"/>
            <a:ext cx="5832648" cy="7499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Надо  быть  внимательным!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40179" y="2935142"/>
            <a:ext cx="5760640" cy="7499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altLang="ru-RU" sz="3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1743884" y="3933056"/>
            <a:ext cx="3767435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Домашнее задание: </a:t>
            </a:r>
          </a:p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с. 113  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упр. </a:t>
            </a:r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181</a:t>
            </a:r>
            <a:endParaRPr lang="ru-RU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763688" y="1772816"/>
            <a:ext cx="5727700" cy="973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Благодарю  за  работу </a:t>
            </a:r>
          </a:p>
          <a:p>
            <a:pPr algn="ctr" eaLnBrk="1" hangingPunct="1">
              <a:defRPr/>
            </a:pP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на  уроке!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612527" cy="195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/>
          <a:lstStyle/>
          <a:p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Интернет   ресурсы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1124744"/>
            <a:ext cx="7211144" cy="5001419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http://linda6035.ucoz.ru/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(источник  шаблона)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CC0000"/>
                </a:solidFill>
                <a:latin typeface="Arial Black" pitchFamily="34" charset="0"/>
                <a:cs typeface="Calibri" pitchFamily="34" charset="0"/>
                <a:hlinkClick r:id="rId3"/>
              </a:rPr>
              <a:t>gk170.ru</a:t>
            </a:r>
            <a:endParaRPr lang="ru-RU" altLang="ru-RU" sz="2000" b="1" dirty="0">
              <a:solidFill>
                <a:srgbClr val="CC0000"/>
              </a:solidFill>
              <a:latin typeface="Arial Black" pitchFamily="34" charset="0"/>
              <a:cs typeface="Calibri" pitchFamily="34" charset="0"/>
            </a:endParaRPr>
          </a:p>
          <a:p>
            <a:pPr lvl="0"/>
            <a:r>
              <a:rPr lang="ru-RU" sz="2000" b="1" dirty="0">
                <a:solidFill>
                  <a:srgbClr val="CC0000"/>
                </a:solidFill>
                <a:latin typeface="Arial Black" panose="020B0A04020102020204" pitchFamily="34" charset="0"/>
                <a:ea typeface="Calibri"/>
                <a:cs typeface="Times New Roman"/>
                <a:hlinkClick r:id="rId4"/>
              </a:rPr>
              <a:t>antalyaelitestroy.ru</a:t>
            </a:r>
            <a:endParaRPr lang="ru-RU" sz="2000" b="1" dirty="0">
              <a:solidFill>
                <a:srgbClr val="CC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r>
              <a:rPr lang="ru-RU" altLang="ru-RU" sz="2000" b="1" dirty="0">
                <a:latin typeface="Arial Black" pitchFamily="34" charset="0"/>
                <a:hlinkClick r:id="rId5"/>
              </a:rPr>
              <a:t>pshop.by</a:t>
            </a:r>
            <a:endParaRPr lang="en-US" altLang="ru-RU" sz="2000" b="1" dirty="0">
              <a:hlinkClick r:id="rId6"/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latin typeface="Arial Black" panose="020B0A04020102020204" pitchFamily="34" charset="0"/>
                <a:hlinkClick r:id="rId7"/>
              </a:rPr>
              <a:t>Compservice4you.ru</a:t>
            </a:r>
            <a:endParaRPr lang="ru-RU" sz="2000" u="sng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fontAlgn="b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 Black" panose="020B0A04020102020204" pitchFamily="34" charset="0"/>
                <a:hlinkClick r:id="rId8"/>
              </a:rPr>
              <a:t>ru.depositphotos.com</a:t>
            </a:r>
            <a:endParaRPr lang="en-US" sz="2000" b="1" dirty="0">
              <a:latin typeface="Arial Black" panose="020B0A04020102020204" pitchFamily="34" charset="0"/>
              <a:hlinkClick r:id="rId8"/>
            </a:endParaRPr>
          </a:p>
          <a:p>
            <a:pPr fontAlgn="b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 Black" panose="020B0A04020102020204" pitchFamily="34" charset="0"/>
                <a:hlinkClick r:id="rId9"/>
              </a:rPr>
              <a:t>kartik.ru</a:t>
            </a:r>
            <a:endParaRPr lang="en-US" sz="2000" b="1" dirty="0">
              <a:latin typeface="Arial Black" panose="020B0A04020102020204" pitchFamily="34" charset="0"/>
              <a:hlinkClick r:id="rId9"/>
            </a:endParaRPr>
          </a:p>
          <a:p>
            <a:pPr fontAlgn="b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 Black" panose="020B0A04020102020204" pitchFamily="34" charset="0"/>
                <a:hlinkClick r:id="rId10"/>
              </a:rPr>
              <a:t>stihi.ru</a:t>
            </a:r>
            <a:endParaRPr lang="en-US" sz="2000" b="1" dirty="0">
              <a:latin typeface="Arial Black" panose="020B0A04020102020204" pitchFamily="34" charset="0"/>
              <a:hlinkClick r:id="rId10"/>
            </a:endParaRPr>
          </a:p>
          <a:p>
            <a:pPr fontAlgn="b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 Black" panose="020B0A04020102020204" pitchFamily="34" charset="0"/>
                <a:hlinkClick r:id="rId11"/>
              </a:rPr>
              <a:t>library.klandaic.com</a:t>
            </a:r>
            <a:endParaRPr lang="en-US" sz="2000" b="1" dirty="0">
              <a:latin typeface="Arial Black" panose="020B0A04020102020204" pitchFamily="34" charset="0"/>
              <a:hlinkClick r:id="rId11"/>
            </a:endParaRPr>
          </a:p>
          <a:p>
            <a:pPr fontAlgn="b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 Black" panose="020B0A04020102020204" pitchFamily="34" charset="0"/>
                <a:hlinkClick r:id="rId12"/>
              </a:rPr>
              <a:t>gismeteo.ru</a:t>
            </a:r>
            <a:endParaRPr lang="en-US" sz="2000" b="1" dirty="0">
              <a:latin typeface="Arial Black" panose="020B0A04020102020204" pitchFamily="34" charset="0"/>
              <a:hlinkClick r:id="rId12"/>
            </a:endParaRPr>
          </a:p>
          <a:p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2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Использованная   литература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ru-RU" altLang="ru-RU" sz="2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Бубнова</a:t>
            </a:r>
            <a:r>
              <a:rPr lang="ru-RU" alt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 И.А., Архипова Ю.И., </a:t>
            </a:r>
            <a:r>
              <a:rPr lang="ru-RU" altLang="ru-RU" sz="2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Роговцева</a:t>
            </a:r>
            <a:r>
              <a:rPr lang="ru-RU" alt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  Н.И. Русский язык: Поурочные разработки: Технологические  карты  уроков: 2  класс. – М., Просвещение,  2014</a:t>
            </a:r>
          </a:p>
          <a:p>
            <a:endParaRPr lang="ru-RU" alt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Канакина</a:t>
            </a:r>
            <a:r>
              <a:rPr lang="ru-RU" alt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В.П. Русский  язык. 2 класс. Учеб. для </a:t>
            </a:r>
            <a:r>
              <a:rPr lang="ru-RU" altLang="ru-RU" sz="2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общеобразоват</a:t>
            </a:r>
            <a:r>
              <a:rPr lang="ru-RU" alt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. организаций.    Ч. 1– М.: Просвещение, </a:t>
            </a:r>
            <a:r>
              <a:rPr lang="ru-RU" alt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2018</a:t>
            </a:r>
          </a:p>
          <a:p>
            <a:pPr marL="0" indent="0">
              <a:buNone/>
            </a:pPr>
            <a:endParaRPr lang="ru-RU" alt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Ситникова</a:t>
            </a: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 Т. Н., Яценко  И.Ф., Васильева  Н.Ю. Поурочные разработки  по  русскому  языку.            2  класс. - М.: ВАКО, 2013.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75678"/>
            <a:ext cx="6995120" cy="1143000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Чистописание</a:t>
            </a:r>
            <a:endParaRPr lang="ru-RU" altLang="ru-RU" b="1" i="1" dirty="0">
              <a:solidFill>
                <a:srgbClr val="2005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5"/>
          <a:stretch/>
        </p:blipFill>
        <p:spPr bwMode="auto">
          <a:xfrm>
            <a:off x="5220072" y="2156113"/>
            <a:ext cx="2191456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190750" y="2156114"/>
            <a:ext cx="2381250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04764" y="5233549"/>
            <a:ext cx="784887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Сижу  правильно,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 красиво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508416">
            <a:off x="6925654" y="4453939"/>
            <a:ext cx="2170112" cy="17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9343" r="2115" b="9018"/>
          <a:stretch>
            <a:fillRect/>
          </a:stretch>
        </p:blipFill>
        <p:spPr bwMode="auto">
          <a:xfrm>
            <a:off x="780257" y="1700684"/>
            <a:ext cx="5545138" cy="4456113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Арка 36">
            <a:extLst>
              <a:ext uri="{FF2B5EF4-FFF2-40B4-BE49-F238E27FC236}">
                <a16:creationId xmlns:a16="http://schemas.microsoft.com/office/drawing/2014/main" id="{5413B168-C886-4FB6-8567-3E3CCD76D253}"/>
              </a:ext>
            </a:extLst>
          </p:cNvPr>
          <p:cNvSpPr/>
          <p:nvPr/>
        </p:nvSpPr>
        <p:spPr>
          <a:xfrm rot="2283608" flipV="1">
            <a:off x="2536825" y="4043363"/>
            <a:ext cx="493713" cy="989012"/>
          </a:xfrm>
          <a:prstGeom prst="blockArc">
            <a:avLst>
              <a:gd name="adj1" fmla="val 13765599"/>
              <a:gd name="adj2" fmla="val 99995"/>
              <a:gd name="adj3" fmla="val 1744"/>
            </a:avLst>
          </a:prstGeom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8" name="Группа 37"/>
          <p:cNvGrpSpPr>
            <a:grpSpLocks/>
          </p:cNvGrpSpPr>
          <p:nvPr/>
        </p:nvGrpSpPr>
        <p:grpSpPr bwMode="auto">
          <a:xfrm rot="10800000">
            <a:off x="2760663" y="2055813"/>
            <a:ext cx="1104900" cy="658812"/>
            <a:chOff x="6654341" y="4194437"/>
            <a:chExt cx="1142547" cy="658507"/>
          </a:xfrm>
        </p:grpSpPr>
        <p:sp>
          <p:nvSpPr>
            <p:cNvPr id="39" name="Арка 38">
              <a:extLst>
                <a:ext uri="{FF2B5EF4-FFF2-40B4-BE49-F238E27FC236}">
                  <a16:creationId xmlns:a16="http://schemas.microsoft.com/office/drawing/2014/main" id="{AD16BDA8-C397-42C9-944D-275DEEA91FD6}"/>
                </a:ext>
              </a:extLst>
            </p:cNvPr>
            <p:cNvSpPr/>
            <p:nvPr/>
          </p:nvSpPr>
          <p:spPr>
            <a:xfrm rot="3308281" flipV="1">
              <a:off x="7188142" y="4101389"/>
              <a:ext cx="301485" cy="916008"/>
            </a:xfrm>
            <a:prstGeom prst="blockArc">
              <a:avLst>
                <a:gd name="adj1" fmla="val 16618741"/>
                <a:gd name="adj2" fmla="val 4319435"/>
                <a:gd name="adj3" fmla="val 0"/>
              </a:avLst>
            </a:prstGeom>
            <a:solidFill>
              <a:srgbClr val="7030A0"/>
            </a:solidFill>
            <a:ln w="730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Арка 39">
              <a:extLst>
                <a:ext uri="{FF2B5EF4-FFF2-40B4-BE49-F238E27FC236}">
                  <a16:creationId xmlns:a16="http://schemas.microsoft.com/office/drawing/2014/main" id="{1AF81D90-DBF8-4489-9286-8D227E925DDB}"/>
                </a:ext>
              </a:extLst>
            </p:cNvPr>
            <p:cNvSpPr/>
            <p:nvPr/>
          </p:nvSpPr>
          <p:spPr>
            <a:xfrm rot="3710259" flipV="1">
              <a:off x="6648480" y="4200298"/>
              <a:ext cx="658507" cy="646787"/>
            </a:xfrm>
            <a:prstGeom prst="blockArc">
              <a:avLst>
                <a:gd name="adj1" fmla="val 13588542"/>
                <a:gd name="adj2" fmla="val 20707898"/>
                <a:gd name="adj3" fmla="val 0"/>
              </a:avLst>
            </a:prstGeom>
            <a:solidFill>
              <a:srgbClr val="7030A0"/>
            </a:solidFill>
            <a:ln w="730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1" name="Арка 40">
            <a:extLst>
              <a:ext uri="{FF2B5EF4-FFF2-40B4-BE49-F238E27FC236}">
                <a16:creationId xmlns:a16="http://schemas.microsoft.com/office/drawing/2014/main" id="{84BF1A7B-4010-4DFB-8628-C18F167BBEB9}"/>
              </a:ext>
            </a:extLst>
          </p:cNvPr>
          <p:cNvSpPr/>
          <p:nvPr/>
        </p:nvSpPr>
        <p:spPr>
          <a:xfrm rot="2838846" flipV="1">
            <a:off x="2909888" y="1985963"/>
            <a:ext cx="777875" cy="1387475"/>
          </a:xfrm>
          <a:prstGeom prst="blockArc">
            <a:avLst>
              <a:gd name="adj1" fmla="val 17751173"/>
              <a:gd name="adj2" fmla="val 3938993"/>
              <a:gd name="adj3" fmla="val 948"/>
            </a:avLst>
          </a:prstGeom>
          <a:solidFill>
            <a:srgbClr val="008000"/>
          </a:solidFill>
          <a:ln w="730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2574925" y="2878138"/>
            <a:ext cx="869950" cy="2355850"/>
            <a:chOff x="5659375" y="2390198"/>
            <a:chExt cx="870952" cy="2355485"/>
          </a:xfrm>
        </p:grpSpPr>
        <p:sp>
          <p:nvSpPr>
            <p:cNvPr id="43" name="Арка 42">
              <a:extLst>
                <a:ext uri="{FF2B5EF4-FFF2-40B4-BE49-F238E27FC236}">
                  <a16:creationId xmlns:a16="http://schemas.microsoft.com/office/drawing/2014/main" id="{FCC9D200-761B-47B4-BEDD-EFF75B0E9A77}"/>
                </a:ext>
              </a:extLst>
            </p:cNvPr>
            <p:cNvSpPr/>
            <p:nvPr/>
          </p:nvSpPr>
          <p:spPr>
            <a:xfrm rot="1367928" flipV="1">
              <a:off x="5676858" y="2390198"/>
              <a:ext cx="669107" cy="2355485"/>
            </a:xfrm>
            <a:prstGeom prst="blockArc">
              <a:avLst>
                <a:gd name="adj1" fmla="val 21019752"/>
                <a:gd name="adj2" fmla="val 4014964"/>
                <a:gd name="adj3" fmla="val 790"/>
              </a:avLst>
            </a:prstGeom>
            <a:ln w="603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Арка 43">
              <a:extLst>
                <a:ext uri="{FF2B5EF4-FFF2-40B4-BE49-F238E27FC236}">
                  <a16:creationId xmlns:a16="http://schemas.microsoft.com/office/drawing/2014/main" id="{0C5509E8-499F-4F23-8E00-7F4F307732FA}"/>
                </a:ext>
              </a:extLst>
            </p:cNvPr>
            <p:cNvSpPr/>
            <p:nvPr/>
          </p:nvSpPr>
          <p:spPr>
            <a:xfrm rot="15582062" flipV="1">
              <a:off x="5780575" y="2618194"/>
              <a:ext cx="628553" cy="870952"/>
            </a:xfrm>
            <a:prstGeom prst="blockArc">
              <a:avLst>
                <a:gd name="adj1" fmla="val 15428015"/>
                <a:gd name="adj2" fmla="val 20150251"/>
                <a:gd name="adj3" fmla="val 1559"/>
              </a:avLst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5" name="Арка 44">
            <a:extLst>
              <a:ext uri="{FF2B5EF4-FFF2-40B4-BE49-F238E27FC236}">
                <a16:creationId xmlns:a16="http://schemas.microsoft.com/office/drawing/2014/main" id="{84725F59-7B86-49CF-96C9-B9CA1DD6E620}"/>
              </a:ext>
            </a:extLst>
          </p:cNvPr>
          <p:cNvSpPr/>
          <p:nvPr/>
        </p:nvSpPr>
        <p:spPr>
          <a:xfrm rot="1367928" flipV="1">
            <a:off x="2601913" y="2860675"/>
            <a:ext cx="668337" cy="2355850"/>
          </a:xfrm>
          <a:prstGeom prst="blockArc">
            <a:avLst>
              <a:gd name="adj1" fmla="val 17742692"/>
              <a:gd name="adj2" fmla="val 20588773"/>
              <a:gd name="adj3" fmla="val 443"/>
            </a:avLst>
          </a:prstGeom>
          <a:ln w="603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Арка 45">
            <a:extLst>
              <a:ext uri="{FF2B5EF4-FFF2-40B4-BE49-F238E27FC236}">
                <a16:creationId xmlns:a16="http://schemas.microsoft.com/office/drawing/2014/main" id="{27EBD0E5-7357-4925-84E7-CAB6711AA467}"/>
              </a:ext>
            </a:extLst>
          </p:cNvPr>
          <p:cNvSpPr/>
          <p:nvPr/>
        </p:nvSpPr>
        <p:spPr>
          <a:xfrm rot="13342208" flipV="1">
            <a:off x="3024188" y="1811338"/>
            <a:ext cx="712787" cy="4505325"/>
          </a:xfrm>
          <a:prstGeom prst="blockArc">
            <a:avLst>
              <a:gd name="adj1" fmla="val 16762137"/>
              <a:gd name="adj2" fmla="val 4345104"/>
              <a:gd name="adj3" fmla="val 1028"/>
            </a:avLst>
          </a:prstGeom>
          <a:ln w="603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A387A22-063A-49FB-B9F3-62ED233E9099}"/>
              </a:ext>
            </a:extLst>
          </p:cNvPr>
          <p:cNvSpPr/>
          <p:nvPr/>
        </p:nvSpPr>
        <p:spPr>
          <a:xfrm rot="18280818">
            <a:off x="2779713" y="2362200"/>
            <a:ext cx="179388" cy="1793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6478" y="353418"/>
            <a:ext cx="3907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i="1" dirty="0">
                <a:solidFill>
                  <a:srgbClr val="20059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Чистописание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1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1" y="116632"/>
            <a:ext cx="569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Картинный диктант</a:t>
            </a:r>
            <a:endParaRPr lang="ru-RU" dirty="0"/>
          </a:p>
        </p:txBody>
      </p:sp>
      <p:pic>
        <p:nvPicPr>
          <p:cNvPr id="1026" name="Picture 2" descr="https://klike.net/uploads/posts/2023-01/1674196873_3-1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868292"/>
            <a:ext cx="324036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catherineasquithgallery.com/uploads/posts/2021-03/1614593989_3-p-bereza-na-belom-fone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8144" y="841715"/>
            <a:ext cx="2512041" cy="40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yslide.ru/documents_7/b82ee44b4f859edab15cf77a988572c7/img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2648" y="3748815"/>
            <a:ext cx="3659512" cy="27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therineasquithgallery.com/uploads/posts/2021-03/1614593989_3-p-bereza-na-belom-fone-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2360" y="692696"/>
            <a:ext cx="1008113" cy="13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58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705725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4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сина, ябл</a:t>
            </a:r>
            <a:r>
              <a:rPr lang="ru-RU" altLang="ru-RU" sz="4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ня, б</a:t>
            </a:r>
            <a:r>
              <a:rPr lang="ru-RU" altLang="ru-RU" sz="4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рёза.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697788" y="2588751"/>
            <a:ext cx="146020" cy="2339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923928" y="2588751"/>
            <a:ext cx="146020" cy="2339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7718861-24B9-4F1B-BB8C-68B7057C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807056" cy="4841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332656"/>
            <a:ext cx="25612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771800" y="6021288"/>
            <a:ext cx="1800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732240" y="3356992"/>
            <a:ext cx="648072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4390"/>
          <a:stretch>
            <a:fillRect/>
          </a:stretch>
        </p:blipFill>
        <p:spPr bwMode="auto">
          <a:xfrm rot="153749">
            <a:off x="827377" y="1706403"/>
            <a:ext cx="821810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404664"/>
            <a:ext cx="52661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правильно!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5909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400" b="1" i="1" dirty="0" smtClean="0">
                <a:solidFill>
                  <a:srgbClr val="200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 орфограмму!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5441"/>
          <a:stretch/>
        </p:blipFill>
        <p:spPr bwMode="auto">
          <a:xfrm rot="161661">
            <a:off x="1188340" y="1353461"/>
            <a:ext cx="727830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464</Words>
  <Application>Microsoft Office PowerPoint</Application>
  <PresentationFormat>Экран (4:3)</PresentationFormat>
  <Paragraphs>98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Times New Roman</vt:lpstr>
      <vt:lpstr>Calibri</vt:lpstr>
      <vt:lpstr>Monotype Corsiva</vt:lpstr>
      <vt:lpstr>Arial Black</vt:lpstr>
      <vt:lpstr>Arial</vt:lpstr>
      <vt:lpstr>Wingdings</vt:lpstr>
      <vt:lpstr>Rubius</vt:lpstr>
      <vt:lpstr>1_Тема Office</vt:lpstr>
      <vt:lpstr>Презентация PowerPoint</vt:lpstr>
      <vt:lpstr>Презентация PowerPoint</vt:lpstr>
      <vt:lpstr>Чистописание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</vt:lpstr>
      <vt:lpstr>Проверь себя</vt:lpstr>
      <vt:lpstr>Поэтическая   страничка</vt:lpstr>
      <vt:lpstr>Пишем  по  памяти!</vt:lpstr>
      <vt:lpstr>Проверим  работу!</vt:lpstr>
      <vt:lpstr>Подведём   итоги  урока</vt:lpstr>
      <vt:lpstr>Оцените  работу на  уроке!</vt:lpstr>
      <vt:lpstr>Презентация PowerPoint</vt:lpstr>
      <vt:lpstr>Интернет   ресурсы</vt:lpstr>
      <vt:lpstr>Использованная   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olga</cp:lastModifiedBy>
  <cp:revision>119</cp:revision>
  <dcterms:created xsi:type="dcterms:W3CDTF">2014-07-06T18:18:01Z</dcterms:created>
  <dcterms:modified xsi:type="dcterms:W3CDTF">2023-12-06T18:36:22Z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1283392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