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84" r:id="rId5"/>
    <p:sldId id="260" r:id="rId6"/>
    <p:sldId id="261" r:id="rId7"/>
    <p:sldId id="270" r:id="rId8"/>
    <p:sldId id="272" r:id="rId9"/>
    <p:sldId id="275" r:id="rId10"/>
    <p:sldId id="269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3400" y="228601"/>
            <a:ext cx="4343400" cy="990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7010400" cy="2286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ownloads\452972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1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610600" cy="6248400"/>
          </a:xfrm>
          <a:prstGeom prst="rect">
            <a:avLst/>
          </a:prstGeom>
          <a:noFill/>
        </p:spPr>
      </p:pic>
      <p:sp>
        <p:nvSpPr>
          <p:cNvPr id="15" name="Двойная волна 14"/>
          <p:cNvSpPr/>
          <p:nvPr/>
        </p:nvSpPr>
        <p:spPr>
          <a:xfrm>
            <a:off x="1447800" y="3124200"/>
            <a:ext cx="6934200" cy="2819400"/>
          </a:xfrm>
          <a:prstGeom prst="doubleWave">
            <a:avLst>
              <a:gd name="adj1" fmla="val 6250"/>
              <a:gd name="adj2" fmla="val 1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Хорошо быть здоровым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SHcy;&amp;acy;&amp;bcy;&amp;lcy;&amp;ocy;&amp;ncy; &quot;&amp;Rcy;&amp;acy;&amp;dcy;&amp;ucy;&amp;gcy;&amp;acy;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52600" y="335846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Групповые традиции: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Всемирный день  «Спасибо» </a:t>
            </a:r>
            <a:r>
              <a:rPr lang="ru-RU" sz="2400" b="1" dirty="0" smtClean="0">
                <a:solidFill>
                  <a:srgbClr val="C00000"/>
                </a:solidFill>
              </a:rPr>
              <a:t>(11 января),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«День Доброты» </a:t>
            </a:r>
            <a:r>
              <a:rPr lang="ru-RU" sz="2400" b="1" dirty="0" smtClean="0">
                <a:solidFill>
                  <a:srgbClr val="C00000"/>
                </a:solidFill>
              </a:rPr>
              <a:t>(13 ноября), </a:t>
            </a:r>
            <a:r>
              <a:rPr lang="ru-RU" sz="2800" b="1" dirty="0" smtClean="0">
                <a:solidFill>
                  <a:srgbClr val="C00000"/>
                </a:solidFill>
              </a:rPr>
              <a:t>«День Приветствий» </a:t>
            </a:r>
            <a:r>
              <a:rPr lang="ru-RU" sz="2400" b="1" dirty="0" smtClean="0">
                <a:solidFill>
                  <a:srgbClr val="C00000"/>
                </a:solidFill>
              </a:rPr>
              <a:t>(21 ноября), </a:t>
            </a:r>
            <a:r>
              <a:rPr lang="ru-RU" sz="2800" b="1" dirty="0" smtClean="0">
                <a:solidFill>
                  <a:srgbClr val="C00000"/>
                </a:solidFill>
              </a:rPr>
              <a:t>«День друзей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(9 июня).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290" name="Picture 2" descr="C:\Users\Пользователь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590800"/>
            <a:ext cx="7620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610600" cy="6248400"/>
          </a:xfrm>
          <a:prstGeom prst="rect">
            <a:avLst/>
          </a:prstGeom>
          <a:noFill/>
        </p:spPr>
      </p:pic>
      <p:sp>
        <p:nvSpPr>
          <p:cNvPr id="6" name="Двойная волна 5"/>
          <p:cNvSpPr/>
          <p:nvPr/>
        </p:nvSpPr>
        <p:spPr>
          <a:xfrm>
            <a:off x="1447800" y="3124200"/>
            <a:ext cx="6934200" cy="2819400"/>
          </a:xfrm>
          <a:prstGeom prst="doubleWave">
            <a:avLst>
              <a:gd name="adj1" fmla="val 6250"/>
              <a:gd name="adj2" fmla="val 1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4572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Традиция – это то, что перешло от одного поколения к другому, что унаследовано от предшествующих поколений.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4495800" y="2057400"/>
            <a:ext cx="4267200" cy="415498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Традиции, в которых дети принимают непосредственное участие все вместе и с воспитателем, прочно откладываются в детской памяти и уже неразрывно связаны с детством, с воспоминанием о детском садике, как о родном общем доме, где каждый ребенок любим и уважаем.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Пользователь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29000"/>
            <a:ext cx="4038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  <p:pic>
        <p:nvPicPr>
          <p:cNvPr id="8194" name="Picture 2" descr="C:\Users\Пользователь\Download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352800"/>
            <a:ext cx="5715000" cy="3276600"/>
          </a:xfrm>
          <a:prstGeom prst="rect">
            <a:avLst/>
          </a:prstGeom>
          <a:noFill/>
        </p:spPr>
      </p:pic>
      <p:pic>
        <p:nvPicPr>
          <p:cNvPr id="8195" name="Picture 3" descr="C:\Users\Пользователь\Download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04800"/>
            <a:ext cx="26670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52600" y="34290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Традиция: «Международный день защиты детей».</a:t>
            </a:r>
          </a:p>
        </p:txBody>
      </p:sp>
      <p:pic>
        <p:nvPicPr>
          <p:cNvPr id="15362" name="Picture 2" descr="C:\Users\Пользователь\Downloads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04801"/>
            <a:ext cx="2286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&amp;SHcy;&amp;acy;&amp;bcy;&amp;lcy;&amp;ocy;&amp;ncy; &quot;&amp;Rcy;&amp;acy;&amp;dcy;&amp;ucy;&amp;gcy;&amp;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000" y="20574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304800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Групповая традиция: </a:t>
            </a:r>
          </a:p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3200" dirty="0" smtClean="0">
                <a:solidFill>
                  <a:srgbClr val="FF0000"/>
                </a:solidFill>
              </a:rPr>
              <a:t> «Наша группа».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8" name="Picture 4" descr="C:\Users\Пользователь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371600"/>
            <a:ext cx="2514600" cy="37338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28600" y="1676400"/>
            <a:ext cx="47244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     </a:t>
            </a:r>
            <a:r>
              <a:rPr lang="ru-RU" sz="2000" dirty="0" smtClean="0">
                <a:solidFill>
                  <a:srgbClr val="FFFF00"/>
                </a:solidFill>
              </a:rPr>
              <a:t>Эта деятельность направлена на взаимодействие всех участников образовательных отношений. </a:t>
            </a:r>
          </a:p>
          <a:p>
            <a:pPr algn="just"/>
            <a:r>
              <a:rPr lang="ru-RU" sz="2000" dirty="0" smtClean="0">
                <a:solidFill>
                  <a:srgbClr val="FFFF00"/>
                </a:solidFill>
              </a:rPr>
              <a:t>     Создание </a:t>
            </a:r>
            <a:r>
              <a:rPr lang="ru-RU" sz="2000" dirty="0" err="1" smtClean="0">
                <a:solidFill>
                  <a:srgbClr val="FFFF00"/>
                </a:solidFill>
              </a:rPr>
              <a:t>портфолио</a:t>
            </a:r>
            <a:r>
              <a:rPr lang="ru-RU" sz="2000" dirty="0" smtClean="0">
                <a:solidFill>
                  <a:srgbClr val="FFFF00"/>
                </a:solidFill>
              </a:rPr>
              <a:t> – не разовое мероприятие. В течение года </a:t>
            </a:r>
            <a:r>
              <a:rPr lang="ru-RU" sz="2000" dirty="0" err="1" smtClean="0">
                <a:solidFill>
                  <a:srgbClr val="FFFF00"/>
                </a:solidFill>
              </a:rPr>
              <a:t>портфолио</a:t>
            </a:r>
            <a:r>
              <a:rPr lang="ru-RU" sz="2000" dirty="0" smtClean="0">
                <a:solidFill>
                  <a:srgbClr val="FFFF00"/>
                </a:solidFill>
              </a:rPr>
              <a:t> пополняется новыми страничками, посвященными мероприятиям прошедшим в группе, достижениям отдельных воспитанников и детского коллектива в целом. </a:t>
            </a:r>
          </a:p>
          <a:p>
            <a:pPr algn="just"/>
            <a:r>
              <a:rPr lang="ru-RU" sz="2000" dirty="0" smtClean="0">
                <a:solidFill>
                  <a:srgbClr val="FFFF00"/>
                </a:solidFill>
              </a:rPr>
              <a:t>      Родители оформляют страничку «Пожелания родителей», на которой записывают свои добрые и радостные пожелания детям и педагогам группы. 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Пользователь\Download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352800"/>
            <a:ext cx="2455863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&amp;SHcy;&amp;acy;&amp;bcy;&amp;lcy;&amp;ocy;&amp;ncy; &quot;&amp;Rcy;&amp;acy;&amp;dcy;&amp;ucy;&amp;gcy;&amp;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7400" y="228601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152401"/>
            <a:ext cx="7239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 Групповая традиция: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«Календарь жизни группы».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 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отражает планируемые взрослыми и детьми мероприятия (в старшей группе – на неделю, в подготовительной – на месяц). </a:t>
            </a:r>
          </a:p>
          <a:p>
            <a:pPr algn="ctr"/>
            <a:r>
              <a:rPr lang="ru-RU" sz="2400" dirty="0" smtClean="0"/>
              <a:t>    </a:t>
            </a:r>
            <a:endParaRPr lang="ru-RU" sz="2400" dirty="0"/>
          </a:p>
        </p:txBody>
      </p:sp>
      <p:pic>
        <p:nvPicPr>
          <p:cNvPr id="10241" name="Picture 1" descr="C:\Users\Пользователь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133600"/>
            <a:ext cx="3962400" cy="44196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8600" y="2133600"/>
            <a:ext cx="4038600" cy="441960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 помощью условных обозначений отмечаются  интересные, важные для детей даты (дни рождения, праздники), предполагаемые экскурсии, встречи, крупные хозяйственные дела (генеральная уборка группы, постройка горки и пр.)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610600" cy="6248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24000" y="3276601"/>
            <a:ext cx="6781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Групповая традиция:"День именинника" 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              У Вашего ребенка день рождения? 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Как хорошо! Мы будем отмечать его все вместе и очень весело! А заодно развивать способность к сопереживанию радостных событий, вызывать положительные эмоции, подчеркнуть значимость  каждого ребенка в группе.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Пользователь\Downloads\depositphotos_35433603-Abstract-colorful-firework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81000"/>
            <a:ext cx="2209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ownload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1" y="304800"/>
            <a:ext cx="4343400" cy="31242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76400" y="3505200"/>
            <a:ext cx="6477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Групповая традиция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«</a:t>
            </a:r>
            <a:r>
              <a:rPr lang="ru-RU" sz="3200" b="1" dirty="0" err="1" smtClean="0">
                <a:solidFill>
                  <a:srgbClr val="00B050"/>
                </a:solidFill>
              </a:rPr>
              <a:t>Книжкин</a:t>
            </a:r>
            <a:r>
              <a:rPr lang="ru-RU" sz="3200" b="1" dirty="0" smtClean="0">
                <a:solidFill>
                  <a:srgbClr val="00B050"/>
                </a:solidFill>
              </a:rPr>
              <a:t> день рождения».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Прививать детям и родителям культуру чтения книг, расширять кругозор, воспитывать любовь и бережное отношение к книгам.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ользователь\Downloads\452972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4" descr="&amp;SHcy;&amp;acy;&amp;bcy;&amp;lcy;&amp;ocy;&amp;ncy; &amp;dcy;&amp;lcy;&amp;yacy; &amp;pcy;&amp;rcy;&amp;iecy;&amp;zcy;&amp;iecy;&amp;ncy;&amp;tcy;&amp;acy;&amp;tscy;&amp;icy;&amp;icy; &quot;&amp;Dcy;&amp;iecy;&amp;tcy;&amp;vcy;&amp;o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71600" y="3276600"/>
            <a:ext cx="6934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Групповая традиция: «Шефство».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в различных видах деятельности (игровой, трудовой, театральной деятельности, повседневном общении). 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8" name="Picture 2" descr="C:\Users\Пользователь\Download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04800"/>
            <a:ext cx="4495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238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Оксана Параскевова</cp:lastModifiedBy>
  <cp:revision>125</cp:revision>
  <dcterms:created xsi:type="dcterms:W3CDTF">2017-03-25T20:21:23Z</dcterms:created>
  <dcterms:modified xsi:type="dcterms:W3CDTF">2023-12-22T06:19:26Z</dcterms:modified>
</cp:coreProperties>
</file>