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5" r:id="rId1"/>
  </p:sldMasterIdLst>
  <p:notesMasterIdLst>
    <p:notesMasterId r:id="rId40"/>
  </p:notesMasterIdLst>
  <p:sldIdLst>
    <p:sldId id="259" r:id="rId2"/>
    <p:sldId id="296" r:id="rId3"/>
    <p:sldId id="260" r:id="rId4"/>
    <p:sldId id="261" r:id="rId5"/>
    <p:sldId id="278" r:id="rId6"/>
    <p:sldId id="262" r:id="rId7"/>
    <p:sldId id="279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90" r:id="rId33"/>
    <p:sldId id="289" r:id="rId34"/>
    <p:sldId id="291" r:id="rId35"/>
    <p:sldId id="292" r:id="rId36"/>
    <p:sldId id="293" r:id="rId37"/>
    <p:sldId id="294" r:id="rId38"/>
    <p:sldId id="295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47" autoAdjust="0"/>
    <p:restoredTop sz="93379" autoAdjust="0"/>
  </p:normalViewPr>
  <p:slideViewPr>
    <p:cSldViewPr snapToGrid="0">
      <p:cViewPr>
        <p:scale>
          <a:sx n="51" d="100"/>
          <a:sy n="51" d="100"/>
        </p:scale>
        <p:origin x="1290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9F6F29-73CC-4BBA-8FC7-C6FA14D25457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D49D18-17B7-473B-8A44-7FB77A565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080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565EFDCB-3465-4954-893A-F90D78157B46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726BE9A6-212C-4198-9082-091E2DBA0C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274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EFDCB-3465-4954-893A-F90D78157B46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BE9A6-212C-4198-9082-091E2DBA0C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030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65EFDCB-3465-4954-893A-F90D78157B46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26BE9A6-212C-4198-9082-091E2DBA0C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472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65EFDCB-3465-4954-893A-F90D78157B46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26BE9A6-212C-4198-9082-091E2DBA0C1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6484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65EFDCB-3465-4954-893A-F90D78157B46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26BE9A6-212C-4198-9082-091E2DBA0C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048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EFDCB-3465-4954-893A-F90D78157B46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BE9A6-212C-4198-9082-091E2DBA0C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697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EFDCB-3465-4954-893A-F90D78157B46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BE9A6-212C-4198-9082-091E2DBA0C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481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EFDCB-3465-4954-893A-F90D78157B46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BE9A6-212C-4198-9082-091E2DBA0C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291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65EFDCB-3465-4954-893A-F90D78157B46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26BE9A6-212C-4198-9082-091E2DBA0C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287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EFDCB-3465-4954-893A-F90D78157B46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BE9A6-212C-4198-9082-091E2DBA0C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959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65EFDCB-3465-4954-893A-F90D78157B46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26BE9A6-212C-4198-9082-091E2DBA0C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346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EFDCB-3465-4954-893A-F90D78157B46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BE9A6-212C-4198-9082-091E2DBA0C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227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EFDCB-3465-4954-893A-F90D78157B46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BE9A6-212C-4198-9082-091E2DBA0C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954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EFDCB-3465-4954-893A-F90D78157B46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BE9A6-212C-4198-9082-091E2DBA0C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185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EFDCB-3465-4954-893A-F90D78157B46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BE9A6-212C-4198-9082-091E2DBA0C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64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EFDCB-3465-4954-893A-F90D78157B46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BE9A6-212C-4198-9082-091E2DBA0C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534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EFDCB-3465-4954-893A-F90D78157B46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BE9A6-212C-4198-9082-091E2DBA0C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720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EFDCB-3465-4954-893A-F90D78157B46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BE9A6-212C-4198-9082-091E2DBA0C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41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  <p:sldLayoutId id="2147483968" r:id="rId13"/>
    <p:sldLayoutId id="2147483969" r:id="rId14"/>
    <p:sldLayoutId id="2147483970" r:id="rId15"/>
    <p:sldLayoutId id="2147483971" r:id="rId16"/>
    <p:sldLayoutId id="2147483972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gif"/><Relationship Id="rId4" Type="http://schemas.openxmlformats.org/officeDocument/2006/relationships/image" Target="../media/image5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g"/><Relationship Id="rId4" Type="http://schemas.openxmlformats.org/officeDocument/2006/relationships/image" Target="../media/image60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12082" y="230234"/>
            <a:ext cx="83679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Муниципальное казенное дошкольное образовательн</a:t>
            </a:r>
            <a:r>
              <a:rPr lang="ru-RU" sz="1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ое учреждение </a:t>
            </a:r>
          </a:p>
          <a:p>
            <a:pPr algn="ctr"/>
            <a:r>
              <a:rPr lang="ru-RU" sz="1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«</a:t>
            </a:r>
            <a:r>
              <a:rPr lang="ru-RU" sz="1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Мошковский</a:t>
            </a:r>
            <a:r>
              <a:rPr lang="ru-RU" sz="1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детский сад № 2 «Рябинка» </a:t>
            </a:r>
            <a:r>
              <a:rPr lang="ru-RU" sz="1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Мошковского</a:t>
            </a:r>
            <a:r>
              <a:rPr lang="ru-RU" sz="1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района </a:t>
            </a:r>
            <a:endParaRPr lang="ru-RU" sz="1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74234" y="4992973"/>
            <a:ext cx="58208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Составила: инструктор по физической культуре</a:t>
            </a:r>
          </a:p>
          <a:p>
            <a:pPr algn="ctr"/>
            <a:r>
              <a:rPr lang="ru-RU" sz="1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1 квалификационной категории Горбунова Я. В.</a:t>
            </a:r>
            <a:endParaRPr lang="ru-RU" sz="1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10573" y="6320135"/>
            <a:ext cx="311335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НСО, р. п. Мошково, 2023</a:t>
            </a:r>
            <a:endParaRPr lang="ru-RU" sz="1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00161" y="1696041"/>
            <a:ext cx="9991838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Физкультурно</a:t>
            </a:r>
            <a:r>
              <a:rPr lang="ru-RU" sz="32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– оздоровительный проект </a:t>
            </a:r>
          </a:p>
          <a:p>
            <a:pPr algn="ctr"/>
            <a:r>
              <a:rPr lang="ru-RU" sz="3600" b="1" i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«Быть здоровым каждый может – </a:t>
            </a:r>
          </a:p>
          <a:p>
            <a:pPr algn="ctr"/>
            <a:r>
              <a:rPr lang="ru-RU" sz="3600" b="1" i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физкультура на поможет»</a:t>
            </a:r>
          </a:p>
          <a:p>
            <a:pPr algn="ctr"/>
            <a:r>
              <a:rPr lang="ru-RU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для детей с ОВЗ старшего дошкольного </a:t>
            </a:r>
          </a:p>
          <a:p>
            <a:pPr algn="ctr"/>
            <a:r>
              <a:rPr lang="ru-RU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возраста логопедической группы</a:t>
            </a:r>
            <a:endParaRPr lang="ru-RU" sz="32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72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23939"/>
            <a:ext cx="12192000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r"/>
            <a:r>
              <a:rPr lang="ru-RU" sz="4800" b="1" i="1" dirty="0" smtClean="0">
                <a:latin typeface="Arial Black" panose="020B0A04020102020204" pitchFamily="34" charset="0"/>
              </a:rPr>
              <a:t>Воспитательные</a:t>
            </a:r>
            <a:endParaRPr lang="ru-RU" sz="4800" b="1" i="1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400" b="1" dirty="0">
                <a:latin typeface="Arial Black" panose="020B0A04020102020204" pitchFamily="34" charset="0"/>
              </a:rPr>
              <a:t>*</a:t>
            </a:r>
            <a:r>
              <a:rPr lang="ru-RU" sz="2400" b="1" dirty="0" smtClean="0">
                <a:latin typeface="Arial Black" panose="020B0A04020102020204" pitchFamily="34" charset="0"/>
              </a:rPr>
              <a:t>Воспитывать </a:t>
            </a:r>
            <a:r>
              <a:rPr lang="ru-RU" sz="2400" b="1" dirty="0">
                <a:latin typeface="Arial Black" panose="020B0A04020102020204" pitchFamily="34" charset="0"/>
              </a:rPr>
              <a:t>морально - волевые </a:t>
            </a:r>
            <a:r>
              <a:rPr lang="ru-RU" sz="2400" b="1" dirty="0" smtClean="0">
                <a:latin typeface="Arial Black" panose="020B0A04020102020204" pitchFamily="34" charset="0"/>
              </a:rPr>
              <a:t>качества, умение взаимодействовать со сверстниками и педагогами;</a:t>
            </a:r>
            <a:endParaRPr lang="ru-RU" sz="2400" b="1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400" b="1" dirty="0">
                <a:latin typeface="Arial Black" panose="020B0A04020102020204" pitchFamily="34" charset="0"/>
              </a:rPr>
              <a:t>*</a:t>
            </a:r>
            <a:r>
              <a:rPr lang="ru-RU" sz="2400" b="1" dirty="0" smtClean="0">
                <a:latin typeface="Arial Black" panose="020B0A04020102020204" pitchFamily="34" charset="0"/>
              </a:rPr>
              <a:t>Воспитывать </a:t>
            </a:r>
            <a:r>
              <a:rPr lang="ru-RU" sz="2400" b="1" dirty="0">
                <a:latin typeface="Arial Black" panose="020B0A04020102020204" pitchFamily="34" charset="0"/>
              </a:rPr>
              <a:t>ответственность личности за свое здоровье и потребность заботиться о нем.</a:t>
            </a:r>
          </a:p>
          <a:p>
            <a:pPr indent="457200" algn="r"/>
            <a:r>
              <a:rPr lang="ru-RU" sz="4800" b="1" i="1" dirty="0" smtClean="0">
                <a:latin typeface="Arial Black" panose="020B0A04020102020204" pitchFamily="34" charset="0"/>
              </a:rPr>
              <a:t>Оздоровительные</a:t>
            </a:r>
            <a:endParaRPr lang="ru-RU" sz="4800" b="1" i="1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400" b="1" dirty="0">
                <a:latin typeface="Arial Black" panose="020B0A04020102020204" pitchFamily="34" charset="0"/>
              </a:rPr>
              <a:t>*</a:t>
            </a:r>
            <a:r>
              <a:rPr lang="ru-RU" sz="2400" b="1" dirty="0" smtClean="0">
                <a:latin typeface="Arial Black" panose="020B0A04020102020204" pitchFamily="34" charset="0"/>
              </a:rPr>
              <a:t>Повышать </a:t>
            </a:r>
            <a:r>
              <a:rPr lang="ru-RU" sz="2400" b="1" dirty="0">
                <a:latin typeface="Arial Black" panose="020B0A04020102020204" pitchFamily="34" charset="0"/>
              </a:rPr>
              <a:t>физическую и умственную </a:t>
            </a:r>
            <a:r>
              <a:rPr lang="ru-RU" sz="2400" b="1" dirty="0" smtClean="0">
                <a:latin typeface="Arial Black" panose="020B0A04020102020204" pitchFamily="34" charset="0"/>
              </a:rPr>
              <a:t>работоспособность;</a:t>
            </a:r>
            <a:endParaRPr lang="ru-RU" sz="2400" b="1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400" b="1" dirty="0">
                <a:latin typeface="Arial Black" panose="020B0A04020102020204" pitchFamily="34" charset="0"/>
              </a:rPr>
              <a:t>*</a:t>
            </a:r>
            <a:r>
              <a:rPr lang="ru-RU" sz="2400" b="1" dirty="0" smtClean="0">
                <a:latin typeface="Arial Black" panose="020B0A04020102020204" pitchFamily="34" charset="0"/>
              </a:rPr>
              <a:t>Профилактическая </a:t>
            </a:r>
            <a:r>
              <a:rPr lang="ru-RU" sz="2400" b="1" dirty="0">
                <a:latin typeface="Arial Black" panose="020B0A04020102020204" pitchFamily="34" charset="0"/>
              </a:rPr>
              <a:t>работа по заболеваемости детей и вирусных инфекций. </a:t>
            </a:r>
          </a:p>
          <a:p>
            <a:pPr indent="457200" algn="r"/>
            <a:r>
              <a:rPr lang="ru-RU" sz="4800" b="1" i="1" dirty="0" smtClean="0">
                <a:latin typeface="Arial Black" panose="020B0A04020102020204" pitchFamily="34" charset="0"/>
              </a:rPr>
              <a:t>Практические</a:t>
            </a:r>
            <a:endParaRPr lang="ru-RU" sz="4800" b="1" i="1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400" b="1" dirty="0">
                <a:latin typeface="Arial Black" panose="020B0A04020102020204" pitchFamily="34" charset="0"/>
              </a:rPr>
              <a:t>*</a:t>
            </a:r>
            <a:r>
              <a:rPr lang="ru-RU" sz="2400" b="1" dirty="0" smtClean="0">
                <a:latin typeface="Arial Black" panose="020B0A04020102020204" pitchFamily="34" charset="0"/>
              </a:rPr>
              <a:t>Прививать </a:t>
            </a:r>
            <a:r>
              <a:rPr lang="ru-RU" sz="2400" b="1" dirty="0">
                <a:latin typeface="Arial Black" panose="020B0A04020102020204" pitchFamily="34" charset="0"/>
              </a:rPr>
              <a:t>практические навыки соблюдения здорового образа жизни.</a:t>
            </a:r>
          </a:p>
        </p:txBody>
      </p:sp>
    </p:spTree>
    <p:extLst>
      <p:ext uri="{BB962C8B-B14F-4D97-AF65-F5344CB8AC3E}">
        <p14:creationId xmlns:p14="http://schemas.microsoft.com/office/powerpoint/2010/main" val="2038482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59047"/>
            <a:ext cx="12192000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r"/>
            <a:r>
              <a:rPr lang="ru-RU" sz="4800" b="1" i="1" dirty="0" smtClean="0">
                <a:latin typeface="Arial Black" panose="020B0A04020102020204" pitchFamily="34" charset="0"/>
              </a:rPr>
              <a:t>Тип проекта</a:t>
            </a:r>
            <a:endParaRPr lang="ru-RU" sz="4800" b="1" i="1" dirty="0">
              <a:latin typeface="Arial Black" panose="020B0A04020102020204" pitchFamily="34" charset="0"/>
            </a:endParaRPr>
          </a:p>
          <a:p>
            <a:pPr indent="457200" algn="ctr"/>
            <a:endParaRPr lang="ru-RU" sz="2400" b="1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400" b="1" dirty="0">
                <a:latin typeface="Arial Black" panose="020B0A04020102020204" pitchFamily="34" charset="0"/>
              </a:rPr>
              <a:t>По  </a:t>
            </a:r>
            <a:r>
              <a:rPr lang="ru-RU" sz="2400" b="1" dirty="0" smtClean="0">
                <a:latin typeface="Arial Black" panose="020B0A04020102020204" pitchFamily="34" charset="0"/>
              </a:rPr>
              <a:t>продолжительности: среднесрочный </a:t>
            </a:r>
            <a:r>
              <a:rPr lang="ru-RU" sz="2400" b="1" dirty="0">
                <a:latin typeface="Arial Black" panose="020B0A04020102020204" pitchFamily="34" charset="0"/>
              </a:rPr>
              <a:t>– </a:t>
            </a:r>
            <a:r>
              <a:rPr lang="ru-RU" sz="2400" b="1" dirty="0" smtClean="0">
                <a:latin typeface="Arial Black" panose="020B0A04020102020204" pitchFamily="34" charset="0"/>
              </a:rPr>
              <a:t>1,5 </a:t>
            </a:r>
            <a:r>
              <a:rPr lang="ru-RU" sz="2400" b="1" dirty="0">
                <a:latin typeface="Arial Black" panose="020B0A04020102020204" pitchFamily="34" charset="0"/>
              </a:rPr>
              <a:t>мес.</a:t>
            </a:r>
          </a:p>
          <a:p>
            <a:pPr indent="457200" algn="ctr"/>
            <a:endParaRPr lang="ru-RU" sz="2400" b="1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400" b="1" dirty="0">
                <a:latin typeface="Arial Black" panose="020B0A04020102020204" pitchFamily="34" charset="0"/>
              </a:rPr>
              <a:t>По доминирующей линии в проекте: </a:t>
            </a:r>
            <a:r>
              <a:rPr lang="ru-RU" sz="2400" b="1" dirty="0" smtClean="0">
                <a:latin typeface="Arial Black" panose="020B0A04020102020204" pitchFamily="34" charset="0"/>
              </a:rPr>
              <a:t>информационный, практико-ориентированный</a:t>
            </a:r>
            <a:r>
              <a:rPr lang="ru-RU" sz="2400" b="1" dirty="0">
                <a:latin typeface="Arial Black" panose="020B0A04020102020204" pitchFamily="34" charset="0"/>
              </a:rPr>
              <a:t>, </a:t>
            </a:r>
            <a:r>
              <a:rPr lang="ru-RU" sz="2400" b="1" dirty="0" smtClean="0">
                <a:latin typeface="Arial Black" panose="020B0A04020102020204" pitchFamily="34" charset="0"/>
              </a:rPr>
              <a:t>групповой.</a:t>
            </a:r>
            <a:endParaRPr lang="ru-RU" sz="2400" b="1" dirty="0">
              <a:latin typeface="Arial Black" panose="020B0A04020102020204" pitchFamily="34" charset="0"/>
            </a:endParaRPr>
          </a:p>
          <a:p>
            <a:pPr indent="457200" algn="ctr"/>
            <a:endParaRPr lang="ru-RU" sz="2400" b="1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400" b="1" dirty="0">
                <a:latin typeface="Arial Black" panose="020B0A04020102020204" pitchFamily="34" charset="0"/>
              </a:rPr>
              <a:t>По характеру контактов: в рамках ДОУ.</a:t>
            </a:r>
          </a:p>
          <a:p>
            <a:pPr indent="457200" algn="ctr"/>
            <a:endParaRPr lang="ru-RU" sz="2400" b="1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400" b="1" dirty="0">
                <a:latin typeface="Arial Black" panose="020B0A04020102020204" pitchFamily="34" charset="0"/>
              </a:rPr>
              <a:t>Состав участников:  воспитанники группы, воспитатели,  инструктор по ФИЗО, родители.</a:t>
            </a:r>
          </a:p>
          <a:p>
            <a:pPr indent="457200" algn="ctr"/>
            <a:endParaRPr lang="ru-RU" sz="2400" b="1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400" b="1" dirty="0">
                <a:latin typeface="Arial Black" panose="020B0A04020102020204" pitchFamily="34" charset="0"/>
              </a:rPr>
              <a:t>Возраст детей, на которых рассчитан проект: </a:t>
            </a:r>
            <a:r>
              <a:rPr lang="ru-RU" sz="2400" b="1" dirty="0" smtClean="0">
                <a:latin typeface="Arial Black" panose="020B0A04020102020204" pitchFamily="34" charset="0"/>
              </a:rPr>
              <a:t>6-7 </a:t>
            </a:r>
            <a:r>
              <a:rPr lang="ru-RU" sz="2400" b="1" dirty="0">
                <a:latin typeface="Arial Black" panose="020B0A04020102020204" pitchFamily="34" charset="0"/>
              </a:rPr>
              <a:t>лет</a:t>
            </a:r>
            <a:r>
              <a:rPr lang="ru-RU" sz="2400" b="1" dirty="0" smtClean="0">
                <a:latin typeface="Arial Black" panose="020B0A04020102020204" pitchFamily="34" charset="0"/>
              </a:rPr>
              <a:t>.</a:t>
            </a:r>
          </a:p>
          <a:p>
            <a:pPr indent="457200" algn="ctr"/>
            <a:endParaRPr lang="ru-RU" sz="2400" b="1" dirty="0" smtClean="0">
              <a:latin typeface="Arial Black" panose="020B0A04020102020204" pitchFamily="34" charset="0"/>
            </a:endParaRPr>
          </a:p>
          <a:p>
            <a:pPr indent="457200" algn="ctr"/>
            <a:r>
              <a:rPr lang="ru-RU" sz="2400" b="1" dirty="0">
                <a:latin typeface="Arial Black" panose="020B0A04020102020204" pitchFamily="34" charset="0"/>
              </a:rPr>
              <a:t>МКДОУ </a:t>
            </a:r>
            <a:r>
              <a:rPr lang="ru-RU" sz="2400" b="1" dirty="0" smtClean="0">
                <a:latin typeface="Arial Black" panose="020B0A04020102020204" pitchFamily="34" charset="0"/>
              </a:rPr>
              <a:t>«</a:t>
            </a:r>
            <a:r>
              <a:rPr lang="ru-RU" sz="2400" b="1" dirty="0" err="1" smtClean="0">
                <a:latin typeface="Arial Black" panose="020B0A04020102020204" pitchFamily="34" charset="0"/>
              </a:rPr>
              <a:t>Мошковский</a:t>
            </a:r>
            <a:r>
              <a:rPr lang="ru-RU" sz="2400" b="1" dirty="0" smtClean="0">
                <a:latin typeface="Arial Black" panose="020B0A04020102020204" pitchFamily="34" charset="0"/>
              </a:rPr>
              <a:t> </a:t>
            </a:r>
            <a:r>
              <a:rPr lang="ru-RU" sz="2400" b="1" dirty="0">
                <a:latin typeface="Arial Black" panose="020B0A04020102020204" pitchFamily="34" charset="0"/>
              </a:rPr>
              <a:t>детский сад № 2 «</a:t>
            </a:r>
            <a:r>
              <a:rPr lang="ru-RU" sz="2400" b="1" dirty="0" smtClean="0">
                <a:latin typeface="Arial Black" panose="020B0A04020102020204" pitchFamily="34" charset="0"/>
              </a:rPr>
              <a:t>Рябинка» </a:t>
            </a:r>
            <a:r>
              <a:rPr lang="ru-RU" sz="2400" b="1" dirty="0" err="1" smtClean="0">
                <a:latin typeface="Arial Black" panose="020B0A04020102020204" pitchFamily="34" charset="0"/>
              </a:rPr>
              <a:t>Мошковского</a:t>
            </a:r>
            <a:r>
              <a:rPr lang="ru-RU" sz="2400" b="1" dirty="0" smtClean="0">
                <a:latin typeface="Arial Black" panose="020B0A04020102020204" pitchFamily="34" charset="0"/>
              </a:rPr>
              <a:t> района </a:t>
            </a:r>
            <a:endParaRPr lang="ru-RU" sz="2400" b="1" dirty="0">
              <a:latin typeface="Arial Black" panose="020B0A04020102020204" pitchFamily="34" charset="0"/>
            </a:endParaRPr>
          </a:p>
          <a:p>
            <a:pPr indent="457200" algn="ctr"/>
            <a:endParaRPr lang="ru-RU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446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213486"/>
            <a:ext cx="12192000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r"/>
            <a:r>
              <a:rPr lang="ru-RU" sz="4800" b="1" i="1" dirty="0">
                <a:latin typeface="Arial Black" panose="020B0A04020102020204" pitchFamily="34" charset="0"/>
              </a:rPr>
              <a:t>Принципы реализации </a:t>
            </a:r>
            <a:r>
              <a:rPr lang="ru-RU" sz="4800" b="1" i="1" dirty="0" smtClean="0">
                <a:latin typeface="Arial Black" panose="020B0A04020102020204" pitchFamily="34" charset="0"/>
              </a:rPr>
              <a:t>проекта</a:t>
            </a:r>
            <a:endParaRPr lang="ru-RU" sz="4800" b="1" i="1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400" b="1" dirty="0">
                <a:latin typeface="Arial Black" panose="020B0A04020102020204" pitchFamily="34" charset="0"/>
              </a:rPr>
              <a:t>*</a:t>
            </a:r>
            <a:r>
              <a:rPr lang="ru-RU" sz="2400" b="1" dirty="0" smtClean="0">
                <a:latin typeface="Arial Black" panose="020B0A04020102020204" pitchFamily="34" charset="0"/>
              </a:rPr>
              <a:t>Систематическое </a:t>
            </a:r>
            <a:r>
              <a:rPr lang="ru-RU" sz="2400" b="1" dirty="0">
                <a:latin typeface="Arial Black" panose="020B0A04020102020204" pitchFamily="34" charset="0"/>
              </a:rPr>
              <a:t>изучение свойств организма.</a:t>
            </a:r>
          </a:p>
          <a:p>
            <a:pPr indent="457200" algn="ctr"/>
            <a:r>
              <a:rPr lang="ru-RU" sz="2400" b="1" dirty="0" smtClean="0">
                <a:latin typeface="Arial Black" panose="020B0A04020102020204" pitchFamily="34" charset="0"/>
              </a:rPr>
              <a:t>*Целенаправленное </a:t>
            </a:r>
            <a:r>
              <a:rPr lang="ru-RU" sz="2400" b="1" dirty="0">
                <a:latin typeface="Arial Black" panose="020B0A04020102020204" pitchFamily="34" charset="0"/>
              </a:rPr>
              <a:t>изучение основ здорового образа жизни.</a:t>
            </a:r>
          </a:p>
          <a:p>
            <a:pPr indent="457200" algn="ctr"/>
            <a:r>
              <a:rPr lang="ru-RU" sz="2400" b="1" dirty="0">
                <a:latin typeface="Arial Black" panose="020B0A04020102020204" pitchFamily="34" charset="0"/>
              </a:rPr>
              <a:t>*</a:t>
            </a:r>
            <a:r>
              <a:rPr lang="ru-RU" sz="2400" b="1" dirty="0" smtClean="0">
                <a:latin typeface="Arial Black" panose="020B0A04020102020204" pitchFamily="34" charset="0"/>
              </a:rPr>
              <a:t>Принцип </a:t>
            </a:r>
            <a:r>
              <a:rPr lang="ru-RU" sz="2400" b="1" dirty="0">
                <a:latin typeface="Arial Black" panose="020B0A04020102020204" pitchFamily="34" charset="0"/>
              </a:rPr>
              <a:t>креативности, позволяющий формировать новые знания, умения, навыки ребёнка на базе уже имеющихся.</a:t>
            </a:r>
          </a:p>
          <a:p>
            <a:pPr indent="457200" algn="ctr"/>
            <a:r>
              <a:rPr lang="ru-RU" sz="2400" b="1" dirty="0">
                <a:latin typeface="Arial Black" panose="020B0A04020102020204" pitchFamily="34" charset="0"/>
              </a:rPr>
              <a:t>*</a:t>
            </a:r>
            <a:r>
              <a:rPr lang="ru-RU" sz="2400" b="1" dirty="0" smtClean="0">
                <a:latin typeface="Arial Black" panose="020B0A04020102020204" pitchFamily="34" charset="0"/>
              </a:rPr>
              <a:t>Принцип </a:t>
            </a:r>
            <a:r>
              <a:rPr lang="ru-RU" sz="2400" b="1" dirty="0">
                <a:latin typeface="Arial Black" panose="020B0A04020102020204" pitchFamily="34" charset="0"/>
              </a:rPr>
              <a:t>гуманности: во главу проекта поставлен ребёнок и забота о его здоровье и безопасности.</a:t>
            </a:r>
          </a:p>
          <a:p>
            <a:pPr indent="457200" algn="ctr"/>
            <a:endParaRPr lang="ru-RU" sz="2400" b="1" dirty="0">
              <a:latin typeface="Arial Black" panose="020B0A04020102020204" pitchFamily="34" charset="0"/>
            </a:endParaRPr>
          </a:p>
          <a:p>
            <a:pPr indent="457200" algn="r"/>
            <a:r>
              <a:rPr lang="ru-RU" sz="4800" b="1" i="1" dirty="0">
                <a:latin typeface="Arial Black" panose="020B0A04020102020204" pitchFamily="34" charset="0"/>
              </a:rPr>
              <a:t>Планируемый </a:t>
            </a:r>
            <a:r>
              <a:rPr lang="ru-RU" sz="4800" b="1" i="1" dirty="0" smtClean="0">
                <a:latin typeface="Arial Black" panose="020B0A04020102020204" pitchFamily="34" charset="0"/>
              </a:rPr>
              <a:t>результат</a:t>
            </a:r>
          </a:p>
          <a:p>
            <a:pPr indent="457200" algn="ctr"/>
            <a:r>
              <a:rPr lang="ru-RU" sz="2400" b="1" dirty="0" smtClean="0">
                <a:latin typeface="Arial Black" panose="020B0A04020102020204" pitchFamily="34" charset="0"/>
              </a:rPr>
              <a:t>Сформировать </a:t>
            </a:r>
            <a:r>
              <a:rPr lang="ru-RU" sz="2400" b="1" dirty="0">
                <a:latin typeface="Arial Black" panose="020B0A04020102020204" pitchFamily="34" charset="0"/>
              </a:rPr>
              <a:t>у детей </a:t>
            </a:r>
            <a:r>
              <a:rPr lang="ru-RU" sz="2400" b="1" dirty="0" smtClean="0">
                <a:latin typeface="Arial Black" panose="020B0A04020102020204" pitchFamily="34" charset="0"/>
              </a:rPr>
              <a:t>с ОВЗ элементарные </a:t>
            </a:r>
            <a:r>
              <a:rPr lang="ru-RU" sz="2400" b="1" dirty="0">
                <a:latin typeface="Arial Black" panose="020B0A04020102020204" pitchFamily="34" charset="0"/>
              </a:rPr>
              <a:t>знания о своем теле и физическом </a:t>
            </a:r>
            <a:r>
              <a:rPr lang="ru-RU" sz="2400" b="1" dirty="0" smtClean="0">
                <a:latin typeface="Arial Black" panose="020B0A04020102020204" pitchFamily="34" charset="0"/>
              </a:rPr>
              <a:t>здоровье</a:t>
            </a:r>
            <a:r>
              <a:rPr lang="ru-RU" sz="2400" b="1" dirty="0">
                <a:latin typeface="Arial Black" panose="020B0A04020102020204" pitchFamily="34" charset="0"/>
              </a:rPr>
              <a:t>, повышение мотивации здорового образа жизни, формирование индивидуального способа физического </a:t>
            </a:r>
            <a:r>
              <a:rPr lang="ru-RU" sz="2400" b="1" dirty="0" smtClean="0">
                <a:latin typeface="Arial Black" panose="020B0A04020102020204" pitchFamily="34" charset="0"/>
              </a:rPr>
              <a:t>самосовершенствования</a:t>
            </a:r>
            <a:r>
              <a:rPr lang="ru-RU" sz="2400" b="1" dirty="0"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479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84813"/>
            <a:ext cx="12192000" cy="63709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r"/>
            <a:r>
              <a:rPr lang="ru-RU" sz="4800" b="1" dirty="0">
                <a:latin typeface="Arial Black" panose="020B0A04020102020204" pitchFamily="34" charset="0"/>
              </a:rPr>
              <a:t>Формы реализации </a:t>
            </a:r>
            <a:r>
              <a:rPr lang="ru-RU" sz="4800" b="1" dirty="0" smtClean="0">
                <a:latin typeface="Arial Black" panose="020B0A04020102020204" pitchFamily="34" charset="0"/>
              </a:rPr>
              <a:t>проекта</a:t>
            </a:r>
            <a:endParaRPr lang="ru-RU" sz="4800" b="1" dirty="0">
              <a:latin typeface="Arial Black" panose="020B0A04020102020204" pitchFamily="34" charset="0"/>
            </a:endParaRPr>
          </a:p>
          <a:p>
            <a:pPr indent="457200" algn="ctr"/>
            <a:endParaRPr lang="ru-RU" sz="2400" b="1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400" b="1" dirty="0" smtClean="0">
                <a:latin typeface="Arial Black" panose="020B0A04020102020204" pitchFamily="34" charset="0"/>
              </a:rPr>
              <a:t>*проведение </a:t>
            </a:r>
            <a:r>
              <a:rPr lang="ru-RU" sz="2400" b="1" dirty="0">
                <a:latin typeface="Arial Black" panose="020B0A04020102020204" pitchFamily="34" charset="0"/>
              </a:rPr>
              <a:t>зарядок, занятий по ФК, закаливающих процедур;</a:t>
            </a:r>
          </a:p>
          <a:p>
            <a:pPr indent="457200" algn="ctr"/>
            <a:r>
              <a:rPr lang="ru-RU" sz="2400" b="1" dirty="0" smtClean="0">
                <a:latin typeface="Arial Black" panose="020B0A04020102020204" pitchFamily="34" charset="0"/>
              </a:rPr>
              <a:t>*чтение </a:t>
            </a:r>
            <a:r>
              <a:rPr lang="ru-RU" sz="2400" b="1" dirty="0">
                <a:latin typeface="Arial Black" panose="020B0A04020102020204" pitchFamily="34" charset="0"/>
              </a:rPr>
              <a:t>художественной литературы с показом иллюстраций,</a:t>
            </a:r>
          </a:p>
          <a:p>
            <a:pPr indent="457200" algn="ctr"/>
            <a:r>
              <a:rPr lang="ru-RU" sz="2400" b="1" dirty="0">
                <a:latin typeface="Arial Black" panose="020B0A04020102020204" pitchFamily="34" charset="0"/>
              </a:rPr>
              <a:t>проведение гимнастики: </a:t>
            </a:r>
            <a:r>
              <a:rPr lang="ru-RU" sz="2400" b="1" dirty="0" smtClean="0">
                <a:latin typeface="Arial Black" panose="020B0A04020102020204" pitchFamily="34" charset="0"/>
              </a:rPr>
              <a:t>пальчиковая, дыхательная</a:t>
            </a:r>
            <a:r>
              <a:rPr lang="ru-RU" sz="2400" b="1" dirty="0">
                <a:latin typeface="Arial Black" panose="020B0A04020102020204" pitchFamily="34" charset="0"/>
              </a:rPr>
              <a:t>, артикуляционная, </a:t>
            </a:r>
            <a:r>
              <a:rPr lang="ru-RU" sz="2400" b="1" dirty="0" smtClean="0">
                <a:latin typeface="Arial Black" panose="020B0A04020102020204" pitchFamily="34" charset="0"/>
              </a:rPr>
              <a:t>гимнастика для глаз;</a:t>
            </a:r>
            <a:endParaRPr lang="ru-RU" sz="2400" b="1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400" b="1" dirty="0" smtClean="0">
                <a:latin typeface="Arial Black" panose="020B0A04020102020204" pitchFamily="34" charset="0"/>
              </a:rPr>
              <a:t>*самомассаж, физкультурные минутки, </a:t>
            </a:r>
            <a:r>
              <a:rPr lang="ru-RU" sz="2400" b="1" dirty="0" err="1" smtClean="0">
                <a:latin typeface="Arial Black" panose="020B0A04020102020204" pitchFamily="34" charset="0"/>
              </a:rPr>
              <a:t>логоритмики</a:t>
            </a:r>
            <a:r>
              <a:rPr lang="ru-RU" sz="2400" b="1" dirty="0" smtClean="0">
                <a:latin typeface="Arial Black" panose="020B0A04020102020204" pitchFamily="34" charset="0"/>
              </a:rPr>
              <a:t>;</a:t>
            </a:r>
            <a:endParaRPr lang="ru-RU" sz="2400" b="1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400" b="1" dirty="0" smtClean="0">
                <a:latin typeface="Arial Black" panose="020B0A04020102020204" pitchFamily="34" charset="0"/>
              </a:rPr>
              <a:t>*просмотры </a:t>
            </a:r>
            <a:r>
              <a:rPr lang="ru-RU" sz="2400" b="1" dirty="0">
                <a:latin typeface="Arial Black" panose="020B0A04020102020204" pitchFamily="34" charset="0"/>
              </a:rPr>
              <a:t>мультфильмов </a:t>
            </a:r>
            <a:r>
              <a:rPr lang="ru-RU" sz="2400" b="1" dirty="0" smtClean="0">
                <a:latin typeface="Arial Black" panose="020B0A04020102020204" pitchFamily="34" charset="0"/>
              </a:rPr>
              <a:t>«Царевна», </a:t>
            </a:r>
            <a:r>
              <a:rPr lang="ru-RU" sz="2400" b="1" dirty="0">
                <a:latin typeface="Arial Black" panose="020B0A04020102020204" pitchFamily="34" charset="0"/>
              </a:rPr>
              <a:t>«</a:t>
            </a:r>
            <a:r>
              <a:rPr lang="ru-RU" sz="2400" b="1" dirty="0" err="1">
                <a:latin typeface="Arial Black" panose="020B0A04020102020204" pitchFamily="34" charset="0"/>
              </a:rPr>
              <a:t>Федорино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2400" b="1" dirty="0" smtClean="0">
                <a:latin typeface="Arial Black" panose="020B0A04020102020204" pitchFamily="34" charset="0"/>
              </a:rPr>
              <a:t>горе;</a:t>
            </a:r>
            <a:endParaRPr lang="ru-RU" sz="2400" b="1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400" b="1" dirty="0" smtClean="0">
                <a:latin typeface="Arial Black" panose="020B0A04020102020204" pitchFamily="34" charset="0"/>
              </a:rPr>
              <a:t>*просмотр </a:t>
            </a:r>
            <a:r>
              <a:rPr lang="ru-RU" sz="2400" b="1" dirty="0">
                <a:latin typeface="Arial Black" panose="020B0A04020102020204" pitchFamily="34" charset="0"/>
              </a:rPr>
              <a:t>презентаций «Где живут витамины», «Микробы и бактерии» , «Виды спорта</a:t>
            </a:r>
            <a:r>
              <a:rPr lang="ru-RU" sz="2400" b="1" dirty="0" smtClean="0">
                <a:latin typeface="Arial Black" panose="020B0A04020102020204" pitchFamily="34" charset="0"/>
              </a:rPr>
              <a:t>»;</a:t>
            </a:r>
            <a:endParaRPr lang="ru-RU" sz="2400" b="1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400" b="1" dirty="0" smtClean="0">
                <a:latin typeface="Arial Black" panose="020B0A04020102020204" pitchFamily="34" charset="0"/>
              </a:rPr>
              <a:t>*подвижные игры, игры малой подвижности;</a:t>
            </a:r>
            <a:endParaRPr lang="ru-RU" sz="2400" b="1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400" b="1" dirty="0" smtClean="0">
                <a:latin typeface="Arial Black" panose="020B0A04020102020204" pitchFamily="34" charset="0"/>
              </a:rPr>
              <a:t>*художественное творчество;</a:t>
            </a:r>
            <a:endParaRPr lang="ru-RU" sz="2400" b="1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400" b="1" dirty="0" smtClean="0">
                <a:latin typeface="Arial Black" panose="020B0A04020102020204" pitchFamily="34" charset="0"/>
              </a:rPr>
              <a:t>*сюжетно-ролевые </a:t>
            </a:r>
            <a:r>
              <a:rPr lang="ru-RU" sz="2400" b="1" dirty="0">
                <a:latin typeface="Arial Black" panose="020B0A04020102020204" pitchFamily="34" charset="0"/>
              </a:rPr>
              <a:t>игры;</a:t>
            </a:r>
          </a:p>
          <a:p>
            <a:pPr indent="457200" algn="ctr"/>
            <a:r>
              <a:rPr lang="ru-RU" sz="2400" b="1" dirty="0" smtClean="0">
                <a:latin typeface="Arial Black" panose="020B0A04020102020204" pitchFamily="34" charset="0"/>
              </a:rPr>
              <a:t>*беседы;</a:t>
            </a:r>
          </a:p>
          <a:p>
            <a:pPr indent="457200" algn="ctr"/>
            <a:r>
              <a:rPr lang="ru-RU" sz="2400" b="1" dirty="0" smtClean="0">
                <a:latin typeface="Arial Black" panose="020B0A04020102020204" pitchFamily="34" charset="0"/>
              </a:rPr>
              <a:t>*экспериментирование;</a:t>
            </a:r>
            <a:endParaRPr lang="ru-RU" sz="2400" b="1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400" b="1" dirty="0" smtClean="0">
                <a:latin typeface="Arial Black" panose="020B0A04020102020204" pitchFamily="34" charset="0"/>
              </a:rPr>
              <a:t>*</a:t>
            </a:r>
            <a:r>
              <a:rPr lang="ru-RU" sz="2400" b="1" dirty="0" err="1" smtClean="0">
                <a:latin typeface="Arial Black" panose="020B0A04020102020204" pitchFamily="34" charset="0"/>
              </a:rPr>
              <a:t>физкультурно</a:t>
            </a:r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2400" b="1" dirty="0" smtClean="0">
                <a:latin typeface="Arial Black" panose="020B0A04020102020204" pitchFamily="34" charset="0"/>
              </a:rPr>
              <a:t>– оздоровительный праздник.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600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355975" y="21939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9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2191999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r"/>
            <a:r>
              <a:rPr lang="ru-RU" sz="3200" b="1" i="1" dirty="0">
                <a:latin typeface="Arial Black" panose="020B0A04020102020204" pitchFamily="34" charset="0"/>
              </a:rPr>
              <a:t>I этап: </a:t>
            </a:r>
            <a:r>
              <a:rPr lang="ru-RU" sz="3200" b="1" i="1" dirty="0" smtClean="0">
                <a:latin typeface="Arial Black" panose="020B0A04020102020204" pitchFamily="34" charset="0"/>
              </a:rPr>
              <a:t>подготовительный</a:t>
            </a:r>
            <a:endParaRPr lang="ru-RU" sz="3200" b="1" i="1" dirty="0">
              <a:latin typeface="Arial Black" panose="020B0A04020102020204" pitchFamily="34" charset="0"/>
            </a:endParaRPr>
          </a:p>
          <a:p>
            <a:pPr indent="457200"/>
            <a:endParaRPr lang="ru-RU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000" dirty="0">
                <a:latin typeface="Arial Black" panose="020B0A04020102020204" pitchFamily="34" charset="0"/>
              </a:rPr>
              <a:t>• Проанализировать имеющиеся в научной литературе подходы к формированию у дошкольников здоровье сберегающего поведения</a:t>
            </a:r>
            <a:r>
              <a:rPr lang="ru-RU" sz="2000" dirty="0" smtClean="0">
                <a:latin typeface="Arial Black" panose="020B0A04020102020204" pitchFamily="34" charset="0"/>
              </a:rPr>
              <a:t>;</a:t>
            </a:r>
            <a:endParaRPr lang="ru-RU" sz="2000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000" dirty="0">
                <a:latin typeface="Arial Black" panose="020B0A04020102020204" pitchFamily="34" charset="0"/>
              </a:rPr>
              <a:t>• Выявить уровень </a:t>
            </a:r>
            <a:r>
              <a:rPr lang="ru-RU" sz="2000" dirty="0" err="1">
                <a:latin typeface="Arial Black" panose="020B0A04020102020204" pitchFamily="34" charset="0"/>
              </a:rPr>
              <a:t>сформированности</a:t>
            </a:r>
            <a:r>
              <a:rPr lang="ru-RU" sz="2000" dirty="0">
                <a:latin typeface="Arial Black" panose="020B0A04020102020204" pitchFamily="34" charset="0"/>
              </a:rPr>
              <a:t> представлений о здоровом образе жизни у участников проекта и круг и интересов, соблюдение элементарных правил ЗОЖ (дети группы и их родители</a:t>
            </a:r>
            <a:r>
              <a:rPr lang="ru-RU" sz="2000" dirty="0" smtClean="0">
                <a:latin typeface="Arial Black" panose="020B0A04020102020204" pitchFamily="34" charset="0"/>
              </a:rPr>
              <a:t>).</a:t>
            </a:r>
            <a:endParaRPr lang="ru-RU" sz="2000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000" dirty="0">
                <a:latin typeface="Arial Black" panose="020B0A04020102020204" pitchFamily="34" charset="0"/>
              </a:rPr>
              <a:t>• Определение темы, целей и задач, содержание проекта, прогнозирование результата</a:t>
            </a:r>
            <a:r>
              <a:rPr lang="ru-RU" sz="2000" dirty="0" smtClean="0">
                <a:latin typeface="Arial Black" panose="020B0A04020102020204" pitchFamily="34" charset="0"/>
              </a:rPr>
              <a:t>.</a:t>
            </a:r>
            <a:endParaRPr lang="ru-RU" sz="2000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000" dirty="0">
                <a:latin typeface="Arial Black" panose="020B0A04020102020204" pitchFamily="34" charset="0"/>
              </a:rPr>
              <a:t>• Обсуждение с родителями (законными представителями) проекта, определение содержания деятельности всех участников проекта</a:t>
            </a:r>
            <a:r>
              <a:rPr lang="ru-RU" sz="2000" dirty="0" smtClean="0">
                <a:latin typeface="Arial Black" panose="020B0A04020102020204" pitchFamily="34" charset="0"/>
              </a:rPr>
              <a:t>.</a:t>
            </a:r>
          </a:p>
          <a:p>
            <a:pPr indent="457200" algn="ctr"/>
            <a:r>
              <a:rPr lang="ru-RU" sz="2000" dirty="0" smtClean="0">
                <a:latin typeface="Arial Black" panose="020B0A04020102020204" pitchFamily="34" charset="0"/>
              </a:rPr>
              <a:t>• </a:t>
            </a:r>
            <a:r>
              <a:rPr lang="ru-RU" sz="2000" dirty="0">
                <a:latin typeface="Arial Black" panose="020B0A04020102020204" pitchFamily="34" charset="0"/>
              </a:rPr>
              <a:t>Подборка методических и дидактических </a:t>
            </a:r>
            <a:r>
              <a:rPr lang="ru-RU" sz="2000" dirty="0" smtClean="0">
                <a:latin typeface="Arial Black" panose="020B0A04020102020204" pitchFamily="34" charset="0"/>
              </a:rPr>
              <a:t>материалов.</a:t>
            </a:r>
            <a:endParaRPr lang="ru-RU" sz="2000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000" dirty="0">
                <a:latin typeface="Arial Black" panose="020B0A04020102020204" pitchFamily="34" charset="0"/>
              </a:rPr>
              <a:t>• Подборка художественной литературы, пословиц, поговорок, загадок по теме </a:t>
            </a:r>
            <a:r>
              <a:rPr lang="ru-RU" sz="2000" dirty="0" smtClean="0">
                <a:latin typeface="Arial Black" panose="020B0A04020102020204" pitchFamily="34" charset="0"/>
              </a:rPr>
              <a:t>проекта.</a:t>
            </a:r>
            <a:endParaRPr lang="ru-RU" sz="2000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000" dirty="0">
                <a:latin typeface="Arial Black" panose="020B0A04020102020204" pitchFamily="34" charset="0"/>
              </a:rPr>
              <a:t>• Изготовление дидактических, настольных </a:t>
            </a:r>
            <a:r>
              <a:rPr lang="ru-RU" sz="2000" dirty="0" smtClean="0">
                <a:latin typeface="Arial Black" panose="020B0A04020102020204" pitchFamily="34" charset="0"/>
              </a:rPr>
              <a:t>игр;</a:t>
            </a:r>
            <a:endParaRPr lang="ru-RU" sz="2000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000" dirty="0">
                <a:latin typeface="Arial Black" panose="020B0A04020102020204" pitchFamily="34" charset="0"/>
              </a:rPr>
              <a:t>• Разработка картотек по теме </a:t>
            </a:r>
            <a:r>
              <a:rPr lang="ru-RU" sz="2000" dirty="0" smtClean="0">
                <a:latin typeface="Arial Black" panose="020B0A04020102020204" pitchFamily="34" charset="0"/>
              </a:rPr>
              <a:t>проекта: </a:t>
            </a:r>
            <a:r>
              <a:rPr lang="ru-RU" sz="2000" dirty="0">
                <a:latin typeface="Arial Black" panose="020B0A04020102020204" pitchFamily="34" charset="0"/>
              </a:rPr>
              <a:t>«Подвижные игры для детей </a:t>
            </a:r>
            <a:r>
              <a:rPr lang="ru-RU" sz="2000" dirty="0" smtClean="0">
                <a:latin typeface="Arial Black" panose="020B0A04020102020204" pitchFamily="34" charset="0"/>
              </a:rPr>
              <a:t>старшего </a:t>
            </a:r>
            <a:r>
              <a:rPr lang="ru-RU" sz="2000" dirty="0">
                <a:latin typeface="Arial Black" panose="020B0A04020102020204" pitchFamily="34" charset="0"/>
              </a:rPr>
              <a:t>дошкольного возраста», </a:t>
            </a:r>
            <a:r>
              <a:rPr lang="ru-RU" sz="2000" dirty="0" smtClean="0">
                <a:latin typeface="Arial Black" panose="020B0A04020102020204" pitchFamily="34" charset="0"/>
              </a:rPr>
              <a:t>«Корригирующая гимнастика </a:t>
            </a:r>
            <a:r>
              <a:rPr lang="ru-RU" sz="2000" dirty="0">
                <a:latin typeface="Arial Black" panose="020B0A04020102020204" pitchFamily="34" charset="0"/>
              </a:rPr>
              <a:t>после сна», «Комплексы утренней гимнастики для детей </a:t>
            </a:r>
            <a:r>
              <a:rPr lang="ru-RU" sz="2000" dirty="0" smtClean="0">
                <a:latin typeface="Arial Black" panose="020B0A04020102020204" pitchFamily="34" charset="0"/>
              </a:rPr>
              <a:t>старшего </a:t>
            </a:r>
            <a:r>
              <a:rPr lang="ru-RU" sz="2000" dirty="0">
                <a:latin typeface="Arial Black" panose="020B0A04020102020204" pitchFamily="34" charset="0"/>
              </a:rPr>
              <a:t>дошкольного возраста», «Дидактические игры о ЗОЖ», «Пальчиковые игры», «Физкультминутки», «Самомассаж», «Дыхательная гимнастика», «Комплекс упражнений для профилактики плоскостопия</a:t>
            </a:r>
            <a:r>
              <a:rPr lang="ru-RU" sz="2000" dirty="0" smtClean="0">
                <a:latin typeface="Arial Black" panose="020B0A04020102020204" pitchFamily="34" charset="0"/>
              </a:rPr>
              <a:t>».</a:t>
            </a:r>
            <a:endParaRPr lang="ru-RU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422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57535"/>
            <a:ext cx="12192000" cy="33239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r"/>
            <a:r>
              <a:rPr lang="ru-RU" sz="4800" b="1" i="1" dirty="0">
                <a:latin typeface="Arial Black" panose="020B0A04020102020204" pitchFamily="34" charset="0"/>
              </a:rPr>
              <a:t>II этап: </a:t>
            </a:r>
            <a:r>
              <a:rPr lang="ru-RU" sz="4800" b="1" i="1" dirty="0" smtClean="0">
                <a:latin typeface="Arial Black" panose="020B0A04020102020204" pitchFamily="34" charset="0"/>
              </a:rPr>
              <a:t>основной</a:t>
            </a:r>
            <a:endParaRPr lang="ru-RU" sz="4800" b="1" i="1" dirty="0">
              <a:latin typeface="Arial Black" panose="020B0A04020102020204" pitchFamily="34" charset="0"/>
            </a:endParaRPr>
          </a:p>
          <a:p>
            <a:pPr indent="457200" algn="ctr"/>
            <a:endParaRPr lang="ru-RU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400" dirty="0">
                <a:latin typeface="Arial Black" panose="020B0A04020102020204" pitchFamily="34" charset="0"/>
              </a:rPr>
              <a:t>Этап включает в себя интеграцию образовательных областей: «познание», «социализация», «безопасность», «здоровье», «коммуникация», «физическая культура», «чтение художественной литературы», «художественное творчество», которая осуществляется в процессе организации совместной деятельности взрослого с ребенком и самостоятельной деятельности детей.</a:t>
            </a:r>
          </a:p>
        </p:txBody>
      </p:sp>
    </p:spTree>
    <p:extLst>
      <p:ext uri="{BB962C8B-B14F-4D97-AF65-F5344CB8AC3E}">
        <p14:creationId xmlns:p14="http://schemas.microsoft.com/office/powerpoint/2010/main" val="109361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892629"/>
            <a:ext cx="12191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r"/>
            <a:r>
              <a:rPr lang="ru-RU" sz="4800" i="1" dirty="0">
                <a:latin typeface="Arial Black" panose="020B0A04020102020204" pitchFamily="34" charset="0"/>
              </a:rPr>
              <a:t>III этап: заключительный</a:t>
            </a:r>
          </a:p>
          <a:p>
            <a:pPr indent="457200" algn="ctr"/>
            <a:endParaRPr lang="ru-RU" sz="4800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400" dirty="0" err="1" smtClean="0">
                <a:latin typeface="Arial Black" panose="020B0A04020102020204" pitchFamily="34" charset="0"/>
              </a:rPr>
              <a:t>Физкультурно</a:t>
            </a:r>
            <a:r>
              <a:rPr lang="ru-RU" sz="2400" dirty="0" smtClean="0">
                <a:latin typeface="Arial Black" panose="020B0A04020102020204" pitchFamily="34" charset="0"/>
              </a:rPr>
              <a:t> – оздоровительный праздник «Цветок здоровья».</a:t>
            </a:r>
            <a:endParaRPr lang="ru-RU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397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800" b="1" i="1" dirty="0">
                <a:latin typeface="Arial Black" panose="020B0A04020102020204" pitchFamily="34" charset="0"/>
              </a:rPr>
              <a:t>Взаимодействие с семьей</a:t>
            </a:r>
          </a:p>
          <a:p>
            <a:endParaRPr lang="ru-RU" dirty="0">
              <a:latin typeface="Arial Black" panose="020B0A04020102020204" pitchFamily="34" charset="0"/>
            </a:endParaRPr>
          </a:p>
          <a:p>
            <a:pPr algn="ctr"/>
            <a:r>
              <a:rPr lang="ru-RU" sz="2400" dirty="0">
                <a:latin typeface="Arial Black" panose="020B0A04020102020204" pitchFamily="34" charset="0"/>
              </a:rPr>
              <a:t>1. Информационно-аналитические формы</a:t>
            </a:r>
            <a:r>
              <a:rPr lang="ru-RU" sz="2400" dirty="0" smtClean="0">
                <a:latin typeface="Arial Black" panose="020B0A04020102020204" pitchFamily="34" charset="0"/>
              </a:rPr>
              <a:t>:</a:t>
            </a:r>
            <a:endParaRPr lang="ru-RU" sz="2400" dirty="0">
              <a:latin typeface="Arial Black" panose="020B0A04020102020204" pitchFamily="34" charset="0"/>
            </a:endParaRPr>
          </a:p>
          <a:p>
            <a:r>
              <a:rPr lang="ru-RU" sz="2400" dirty="0">
                <a:latin typeface="Arial Black" panose="020B0A04020102020204" pitchFamily="34" charset="0"/>
              </a:rPr>
              <a:t>• Анкета для родителей «Здоровый образ жизни</a:t>
            </a:r>
            <a:r>
              <a:rPr lang="ru-RU" sz="2400" dirty="0" smtClean="0">
                <a:latin typeface="Arial Black" panose="020B0A04020102020204" pitchFamily="34" charset="0"/>
              </a:rPr>
              <a:t>»;</a:t>
            </a:r>
            <a:endParaRPr lang="ru-RU" sz="2400" dirty="0">
              <a:latin typeface="Arial Black" panose="020B0A04020102020204" pitchFamily="34" charset="0"/>
            </a:endParaRPr>
          </a:p>
          <a:p>
            <a:r>
              <a:rPr lang="ru-RU" sz="2400" dirty="0" smtClean="0">
                <a:latin typeface="Arial Black" panose="020B0A04020102020204" pitchFamily="34" charset="0"/>
              </a:rPr>
              <a:t>• </a:t>
            </a:r>
            <a:r>
              <a:rPr lang="ru-RU" sz="2400" dirty="0">
                <a:latin typeface="Arial Black" panose="020B0A04020102020204" pitchFamily="34" charset="0"/>
              </a:rPr>
              <a:t>Индивидуальные консультации о необходимости формирования у детей представлений о здоровом образе </a:t>
            </a:r>
            <a:r>
              <a:rPr lang="ru-RU" sz="2400" dirty="0" smtClean="0">
                <a:latin typeface="Arial Black" panose="020B0A04020102020204" pitchFamily="34" charset="0"/>
              </a:rPr>
              <a:t>жизни.</a:t>
            </a:r>
            <a:endParaRPr lang="ru-RU" sz="2400" dirty="0">
              <a:latin typeface="Arial Black" panose="020B0A04020102020204" pitchFamily="34" charset="0"/>
            </a:endParaRPr>
          </a:p>
          <a:p>
            <a:endParaRPr lang="ru-RU" sz="2400" dirty="0">
              <a:latin typeface="Arial Black" panose="020B0A04020102020204" pitchFamily="34" charset="0"/>
            </a:endParaRPr>
          </a:p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2. </a:t>
            </a:r>
            <a:r>
              <a:rPr lang="ru-RU" sz="2400" dirty="0">
                <a:latin typeface="Arial Black" panose="020B0A04020102020204" pitchFamily="34" charset="0"/>
              </a:rPr>
              <a:t>Познавательные формы</a:t>
            </a:r>
            <a:r>
              <a:rPr lang="ru-RU" sz="2400" dirty="0" smtClean="0">
                <a:latin typeface="Arial Black" panose="020B0A04020102020204" pitchFamily="34" charset="0"/>
              </a:rPr>
              <a:t>:</a:t>
            </a:r>
            <a:endParaRPr lang="ru-RU" sz="2400" dirty="0">
              <a:latin typeface="Arial Black" panose="020B0A04020102020204" pitchFamily="34" charset="0"/>
            </a:endParaRPr>
          </a:p>
          <a:p>
            <a:r>
              <a:rPr lang="ru-RU" sz="2400" dirty="0">
                <a:latin typeface="Arial Black" panose="020B0A04020102020204" pitchFamily="34" charset="0"/>
              </a:rPr>
              <a:t>• Стендовые консультации: </a:t>
            </a:r>
            <a:r>
              <a:rPr lang="ru-RU" sz="2400" dirty="0" smtClean="0">
                <a:latin typeface="Arial Black" panose="020B0A04020102020204" pitchFamily="34" charset="0"/>
              </a:rPr>
              <a:t>«10 заповедей здоровья», </a:t>
            </a:r>
            <a:r>
              <a:rPr lang="ru-RU" sz="2400" dirty="0">
                <a:latin typeface="Arial Black" panose="020B0A04020102020204" pitchFamily="34" charset="0"/>
              </a:rPr>
              <a:t>«Активный детский отдых зимой», «Вредные привычки взрослых, влияние их на здоровье детей», «Оказание себе первой помощи при </a:t>
            </a:r>
            <a:r>
              <a:rPr lang="ru-RU" sz="2400" dirty="0" smtClean="0">
                <a:latin typeface="Arial Black" panose="020B0A04020102020204" pitchFamily="34" charset="0"/>
              </a:rPr>
              <a:t>…»;</a:t>
            </a:r>
            <a:endParaRPr lang="ru-RU" sz="2400" dirty="0">
              <a:latin typeface="Arial Black" panose="020B0A04020102020204" pitchFamily="34" charset="0"/>
            </a:endParaRPr>
          </a:p>
          <a:p>
            <a:r>
              <a:rPr lang="ru-RU" sz="2400" dirty="0">
                <a:latin typeface="Arial Black" panose="020B0A04020102020204" pitchFamily="34" charset="0"/>
              </a:rPr>
              <a:t>• Индивидуальные консультации по поводу посещения спортивных секций, о формировании полезных и вредных </a:t>
            </a:r>
            <a:r>
              <a:rPr lang="ru-RU" sz="2400" dirty="0" smtClean="0">
                <a:latin typeface="Arial Black" panose="020B0A04020102020204" pitchFamily="34" charset="0"/>
              </a:rPr>
              <a:t>привычек</a:t>
            </a:r>
            <a:r>
              <a:rPr lang="ru-RU" sz="2400" dirty="0">
                <a:latin typeface="Arial Black" panose="020B0A04020102020204" pitchFamily="34" charset="0"/>
              </a:rPr>
              <a:t>;</a:t>
            </a:r>
          </a:p>
          <a:p>
            <a:r>
              <a:rPr lang="ru-RU" sz="2400" dirty="0">
                <a:latin typeface="Arial Black" panose="020B0A04020102020204" pitchFamily="34" charset="0"/>
              </a:rPr>
              <a:t>• Для родительского уголка приобретение (изготовление) буклетов: «Закаливание», «Режим дня ребенка</a:t>
            </a:r>
            <a:r>
              <a:rPr lang="ru-RU" sz="2400" dirty="0" smtClean="0">
                <a:latin typeface="Arial Black" panose="020B0A04020102020204" pitchFamily="34" charset="0"/>
              </a:rPr>
              <a:t>», «Профилактика </a:t>
            </a:r>
            <a:r>
              <a:rPr lang="ru-RU" sz="2400" dirty="0">
                <a:latin typeface="Arial Black" panose="020B0A04020102020204" pitchFamily="34" charset="0"/>
              </a:rPr>
              <a:t>гриппа», «Правильное питание</a:t>
            </a:r>
            <a:r>
              <a:rPr lang="ru-RU" sz="2400" dirty="0" smtClean="0">
                <a:latin typeface="Arial Black" panose="020B0A04020102020204" pitchFamily="34" charset="0"/>
              </a:rPr>
              <a:t>».</a:t>
            </a:r>
            <a:endParaRPr lang="ru-RU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889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318" y="186266"/>
            <a:ext cx="1204368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Экспериментирование </a:t>
            </a:r>
          </a:p>
          <a:p>
            <a:pPr algn="ctr"/>
            <a:r>
              <a:rPr lang="ru-RU" sz="40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«Знакомство со свойствами организма»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2" t="3210" r="20390" b="21728"/>
          <a:stretch/>
        </p:blipFill>
        <p:spPr>
          <a:xfrm>
            <a:off x="-67308" y="1509705"/>
            <a:ext cx="3589867" cy="53482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94540" y="1324801"/>
            <a:ext cx="4551246" cy="18774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742950" indent="-742950" algn="ctr">
              <a:buAutoNum type="arabicPeriod"/>
            </a:pPr>
            <a:r>
              <a:rPr lang="ru-RU" sz="4400" b="0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«Циркачи»</a:t>
            </a:r>
          </a:p>
          <a:p>
            <a:pPr algn="ctr"/>
            <a:r>
              <a:rPr lang="ru-RU" sz="2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</a:t>
            </a:r>
            <a:r>
              <a:rPr lang="ru-RU" sz="2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охранение </a:t>
            </a:r>
            <a:r>
              <a:rPr lang="ru-RU" sz="2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р</a:t>
            </a:r>
            <a:r>
              <a:rPr lang="ru-RU" sz="2400" b="0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авновесия </a:t>
            </a:r>
          </a:p>
          <a:p>
            <a:pPr algn="ctr"/>
            <a:r>
              <a:rPr lang="ru-RU" sz="2400" b="0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на неустойчивой </a:t>
            </a:r>
          </a:p>
          <a:p>
            <a:pPr algn="ctr"/>
            <a:r>
              <a:rPr lang="ru-RU" sz="2400" b="0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опоре</a:t>
            </a:r>
            <a:endParaRPr lang="ru-RU" sz="24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4" t="11111" r="21955" b="2716"/>
          <a:stretch/>
        </p:blipFill>
        <p:spPr>
          <a:xfrm>
            <a:off x="8669440" y="1509704"/>
            <a:ext cx="3522559" cy="53482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340" y="3202238"/>
            <a:ext cx="2433638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2533" y="410402"/>
            <a:ext cx="80489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</a:t>
            </a:r>
            <a:r>
              <a:rPr lang="ru-RU" sz="48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«Оловянный солдатик»</a:t>
            </a:r>
            <a:endParaRPr lang="ru-RU" sz="48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2" t="7160" r="13786" b="10370"/>
          <a:stretch/>
        </p:blipFill>
        <p:spPr>
          <a:xfrm>
            <a:off x="1117600" y="1749399"/>
            <a:ext cx="3860800" cy="51086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49333" y="2917798"/>
            <a:ext cx="643466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Сохранение равновесия на устойчивой </a:t>
            </a:r>
          </a:p>
          <a:p>
            <a:pPr algn="ctr"/>
            <a:r>
              <a:rPr lang="ru-RU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опоре без балансирования рук</a:t>
            </a:r>
            <a:endParaRPr lang="ru-RU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968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0"/>
            <a:ext cx="12192000" cy="66787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ctr"/>
            <a:r>
              <a:rPr lang="ru-RU" sz="4400" dirty="0" smtClean="0">
                <a:latin typeface="Arial Black" panose="020B0A04020102020204" pitchFamily="34" charset="0"/>
              </a:rPr>
              <a:t>Проектная деятельность в ДОУ</a:t>
            </a:r>
          </a:p>
          <a:p>
            <a:pPr indent="457200" algn="ctr"/>
            <a:r>
              <a:rPr lang="ru-RU" sz="2400" dirty="0" smtClean="0">
                <a:latin typeface="Arial Black" panose="020B0A04020102020204" pitchFamily="34" charset="0"/>
              </a:rPr>
              <a:t>Проектная </a:t>
            </a:r>
            <a:r>
              <a:rPr lang="ru-RU" sz="2400" dirty="0">
                <a:latin typeface="Arial Black" panose="020B0A04020102020204" pitchFamily="34" charset="0"/>
              </a:rPr>
              <a:t>деятельность позволяет значительно повысить самостоятельную активность детей, развить творческое мышление, умение самостоятельно, </a:t>
            </a:r>
            <a:r>
              <a:rPr lang="ru-RU" sz="2400">
                <a:latin typeface="Arial Black" panose="020B0A04020102020204" pitchFamily="34" charset="0"/>
              </a:rPr>
              <a:t>разными </a:t>
            </a:r>
            <a:r>
              <a:rPr lang="ru-RU" sz="2400" smtClean="0">
                <a:latin typeface="Arial Black" panose="020B0A04020102020204" pitchFamily="34" charset="0"/>
              </a:rPr>
              <a:t>способами находить </a:t>
            </a:r>
            <a:r>
              <a:rPr lang="ru-RU" sz="2400" dirty="0">
                <a:latin typeface="Arial Black" panose="020B0A04020102020204" pitchFamily="34" charset="0"/>
              </a:rPr>
              <a:t>информацию об интересующем предмете или явлении и использовать эти знания для создания новых объектов действительности. Организация проектов делает образовательную систему открытой для активного участия семей воспитанников в совместной исследовательской деятельности.</a:t>
            </a:r>
          </a:p>
          <a:p>
            <a:pPr indent="457200" algn="ctr"/>
            <a:r>
              <a:rPr lang="ru-RU" sz="2400" dirty="0">
                <a:latin typeface="Arial Black" panose="020B0A04020102020204" pitchFamily="34" charset="0"/>
              </a:rPr>
              <a:t>В современной жизни к ребенку поступает много разнообразной информации отовсюду! Задача педагогов – помочь ребенку научиться находить и извлекать необходимую информацию, усваивать ее в виде новых знаний.        </a:t>
            </a:r>
          </a:p>
          <a:p>
            <a:pPr indent="457200" algn="ctr"/>
            <a:r>
              <a:rPr lang="ru-RU" sz="2400" dirty="0" smtClean="0">
                <a:latin typeface="Arial Black" panose="020B0A04020102020204" pitchFamily="34" charset="0"/>
              </a:rPr>
              <a:t>Стержнем </a:t>
            </a:r>
            <a:r>
              <a:rPr lang="ru-RU" sz="2400" dirty="0">
                <a:latin typeface="Arial Black" panose="020B0A04020102020204" pitchFamily="34" charset="0"/>
              </a:rPr>
              <a:t>технологии проектной деятельности является самостоятельная деятельность детей – исследовательская, познавательная, продуктивная, в процессе которой ребенок познает окружающий мир и воплощает новые знания в реальные продукты. </a:t>
            </a:r>
          </a:p>
        </p:txBody>
      </p:sp>
    </p:spTree>
    <p:extLst>
      <p:ext uri="{BB962C8B-B14F-4D97-AF65-F5344CB8AC3E}">
        <p14:creationId xmlns:p14="http://schemas.microsoft.com/office/powerpoint/2010/main" val="3442829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2652" y="490519"/>
            <a:ext cx="5966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«Мое сердце»</a:t>
            </a:r>
            <a:endParaRPr lang="ru-RU" sz="54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8" t="9630" r="15741" b="10617"/>
          <a:stretch/>
        </p:blipFill>
        <p:spPr>
          <a:xfrm>
            <a:off x="0" y="1498516"/>
            <a:ext cx="4735252" cy="3962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6172" r="10370" b="13582"/>
          <a:stretch/>
        </p:blipFill>
        <p:spPr>
          <a:xfrm>
            <a:off x="7128929" y="1498516"/>
            <a:ext cx="5063071" cy="39624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55371" y="5858765"/>
            <a:ext cx="64812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Прослушивание сердечного ритма, </a:t>
            </a:r>
          </a:p>
          <a:p>
            <a:pPr algn="ctr"/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определения размера сердца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809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t="12839" r="7592" b="12099"/>
          <a:stretch/>
        </p:blipFill>
        <p:spPr>
          <a:xfrm>
            <a:off x="5096934" y="1202265"/>
            <a:ext cx="7095066" cy="51477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3" t="20247" r="38704" b="10370"/>
          <a:stretch/>
        </p:blipFill>
        <p:spPr>
          <a:xfrm>
            <a:off x="677334" y="1591732"/>
            <a:ext cx="3539066" cy="475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47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8854" y="122535"/>
            <a:ext cx="84593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«Зачем человеку руки?»</a:t>
            </a:r>
            <a:endParaRPr lang="ru-RU" sz="48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9" t="11111" r="29588" b="7160"/>
          <a:stretch/>
        </p:blipFill>
        <p:spPr>
          <a:xfrm>
            <a:off x="311444" y="1557867"/>
            <a:ext cx="2336800" cy="51477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3" t="9383" r="24650" b="34815"/>
          <a:stretch/>
        </p:blipFill>
        <p:spPr>
          <a:xfrm>
            <a:off x="8534400" y="1557867"/>
            <a:ext cx="3251200" cy="51477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13857" y="2696402"/>
            <a:ext cx="395492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Ловля мяча правой и </a:t>
            </a:r>
          </a:p>
          <a:p>
            <a:pPr algn="ctr"/>
            <a:r>
              <a:rPr lang="ru-RU" sz="2400" b="0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левой рукой</a:t>
            </a:r>
            <a:endParaRPr lang="ru-RU" sz="24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67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3288" y="173335"/>
            <a:ext cx="109857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0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5. «Что лучше руки или ноги?»</a:t>
            </a:r>
            <a:endParaRPr lang="ru-RU" sz="48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9" t="3457" r="13457" b="19753"/>
          <a:stretch/>
        </p:blipFill>
        <p:spPr>
          <a:xfrm>
            <a:off x="139701" y="1777998"/>
            <a:ext cx="2573867" cy="45889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2" r="31235" b="26913"/>
          <a:stretch/>
        </p:blipFill>
        <p:spPr>
          <a:xfrm>
            <a:off x="2898827" y="1777997"/>
            <a:ext cx="2523067" cy="45889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6" t="5185" r="21029" b="23704"/>
          <a:stretch/>
        </p:blipFill>
        <p:spPr>
          <a:xfrm>
            <a:off x="6001863" y="1777997"/>
            <a:ext cx="2912533" cy="45889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3" r="27613" b="15062"/>
          <a:stretch/>
        </p:blipFill>
        <p:spPr>
          <a:xfrm>
            <a:off x="9082721" y="1777998"/>
            <a:ext cx="2946400" cy="463590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60106" y="1004332"/>
            <a:ext cx="101120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Знакомство с мелкой моторикой рук и ног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564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88519" y="190269"/>
            <a:ext cx="126367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6. «Знакомство с дыхательной системой» </a:t>
            </a:r>
            <a:endParaRPr lang="ru-RU" sz="40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t="16543" r="20041" b="-494"/>
          <a:stretch/>
        </p:blipFill>
        <p:spPr>
          <a:xfrm>
            <a:off x="0" y="1540933"/>
            <a:ext cx="2743200" cy="53170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" t="23703" r="15432" b="16297"/>
          <a:stretch/>
        </p:blipFill>
        <p:spPr>
          <a:xfrm>
            <a:off x="3674533" y="1851810"/>
            <a:ext cx="4656667" cy="4695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8" t="17284" r="21687" b="-987"/>
          <a:stretch/>
        </p:blipFill>
        <p:spPr>
          <a:xfrm>
            <a:off x="9262533" y="1193800"/>
            <a:ext cx="2929467" cy="574039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80567" y="901412"/>
            <a:ext cx="54986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«Как увидеть воздух?»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512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89467" y="325735"/>
            <a:ext cx="1292013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7. «Зрение, слух, обоняни</a:t>
            </a:r>
            <a:r>
              <a:rPr lang="ru-RU" sz="40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е, осязание»</a:t>
            </a:r>
            <a:endParaRPr lang="ru-RU" sz="40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6" t="12345" r="27284" b="13581"/>
          <a:stretch/>
        </p:blipFill>
        <p:spPr>
          <a:xfrm>
            <a:off x="0" y="2523067"/>
            <a:ext cx="2810933" cy="43349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t="6172" r="15000"/>
          <a:stretch/>
        </p:blipFill>
        <p:spPr>
          <a:xfrm>
            <a:off x="2810933" y="1247476"/>
            <a:ext cx="3898665" cy="33979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t="12592" r="18889" b="2469"/>
          <a:stretch/>
        </p:blipFill>
        <p:spPr>
          <a:xfrm>
            <a:off x="9014130" y="1433731"/>
            <a:ext cx="3177870" cy="433493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22356" y="2117330"/>
            <a:ext cx="305564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«Угадай по запаху»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28132" y="881920"/>
            <a:ext cx="424186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«Узна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й товарища наощупь»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887597" y="1033621"/>
            <a:ext cx="227979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«Где звенит?»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1" t="11828" r="13457" b="25495"/>
          <a:stretch/>
        </p:blipFill>
        <p:spPr>
          <a:xfrm>
            <a:off x="6362313" y="3759199"/>
            <a:ext cx="2636874" cy="309880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228360" y="3401142"/>
            <a:ext cx="275588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«Узна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й наощупь»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29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2886" y="325735"/>
            <a:ext cx="1142492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i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Логоритмика</a:t>
            </a:r>
            <a:r>
              <a:rPr lang="ru-RU" sz="36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, пальчиковая гимнастика, </a:t>
            </a:r>
          </a:p>
          <a:p>
            <a:pPr algn="ctr"/>
            <a:r>
              <a:rPr lang="ru-RU" sz="36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самомассаж</a:t>
            </a:r>
            <a:r>
              <a:rPr lang="ru-RU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, </a:t>
            </a:r>
            <a:r>
              <a:rPr lang="ru-RU" sz="3600" b="1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кинезотерапия</a:t>
            </a:r>
            <a:r>
              <a:rPr lang="ru-RU" sz="36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, релаксация.</a:t>
            </a:r>
            <a:endParaRPr lang="ru-RU" sz="36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0" r="3305" b="39647"/>
          <a:stretch/>
        </p:blipFill>
        <p:spPr>
          <a:xfrm>
            <a:off x="1" y="1526064"/>
            <a:ext cx="3962400" cy="18944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96" r="6873" b="12839"/>
          <a:stretch/>
        </p:blipFill>
        <p:spPr>
          <a:xfrm>
            <a:off x="8125646" y="1526064"/>
            <a:ext cx="4066354" cy="29612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26914" r="13015" b="1720"/>
          <a:stretch/>
        </p:blipFill>
        <p:spPr>
          <a:xfrm>
            <a:off x="2827864" y="3161161"/>
            <a:ext cx="5163759" cy="369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6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1" b="7653"/>
          <a:stretch/>
        </p:blipFill>
        <p:spPr>
          <a:xfrm>
            <a:off x="152400" y="2895600"/>
            <a:ext cx="4588935" cy="3352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12592" r="7221" b="11111"/>
          <a:stretch/>
        </p:blipFill>
        <p:spPr>
          <a:xfrm>
            <a:off x="4865756" y="1625600"/>
            <a:ext cx="7326244" cy="52324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81274" y="77450"/>
            <a:ext cx="886973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Просмотр мультфильмов и</a:t>
            </a:r>
          </a:p>
          <a:p>
            <a:pPr algn="ctr"/>
            <a:r>
              <a:rPr lang="ru-RU" sz="44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презентаций на тему ЗОЖ</a:t>
            </a:r>
            <a:endParaRPr lang="ru-RU" sz="44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86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1" r="21296" b="30617"/>
          <a:stretch/>
        </p:blipFill>
        <p:spPr>
          <a:xfrm>
            <a:off x="0" y="2191210"/>
            <a:ext cx="4301067" cy="445346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9805" y="0"/>
            <a:ext cx="115756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Корригирующая гимнастика после сна</a:t>
            </a:r>
            <a:endParaRPr lang="ru-RU" sz="40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" t="24198" r="-1029" b="28642"/>
          <a:stretch/>
        </p:blipFill>
        <p:spPr>
          <a:xfrm>
            <a:off x="4710328" y="921210"/>
            <a:ext cx="4393207" cy="25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0" r="5556" b="29135"/>
          <a:stretch/>
        </p:blipFill>
        <p:spPr>
          <a:xfrm>
            <a:off x="5035798" y="3674534"/>
            <a:ext cx="3742267" cy="31834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6172" r="26296"/>
          <a:stretch/>
        </p:blipFill>
        <p:spPr>
          <a:xfrm>
            <a:off x="9787466" y="1341047"/>
            <a:ext cx="2404534" cy="551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" t="16543" r="2221"/>
          <a:stretch/>
        </p:blipFill>
        <p:spPr>
          <a:xfrm>
            <a:off x="0" y="1199764"/>
            <a:ext cx="4216400" cy="26585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6" r="8519" b="9876"/>
          <a:stretch/>
        </p:blipFill>
        <p:spPr>
          <a:xfrm>
            <a:off x="0" y="3884585"/>
            <a:ext cx="4216400" cy="29734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0" r="-1029"/>
          <a:stretch/>
        </p:blipFill>
        <p:spPr>
          <a:xfrm>
            <a:off x="4544822" y="2282474"/>
            <a:ext cx="2712888" cy="40844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133" y="3088570"/>
            <a:ext cx="4605867" cy="34544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32937" y="128907"/>
            <a:ext cx="1085906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Художественное творчество</a:t>
            </a:r>
          </a:p>
          <a:p>
            <a:pPr algn="r"/>
            <a:r>
              <a:rPr lang="ru-RU" sz="36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Рисование «Мой любимый вид спорта», </a:t>
            </a:r>
          </a:p>
          <a:p>
            <a:pPr algn="r"/>
            <a:r>
              <a:rPr lang="ru-RU" sz="36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лепка «Фрукты на тарелке»</a:t>
            </a:r>
            <a:endParaRPr lang="ru-RU" sz="36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14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6070600" cy="5334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28996" y="111647"/>
            <a:ext cx="10663003" cy="81253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48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Актуальность</a:t>
            </a:r>
          </a:p>
          <a:p>
            <a:pPr indent="457200" algn="ctr"/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Здоровье - первая и важная потребность человека. </a:t>
            </a:r>
          </a:p>
          <a:p>
            <a:pPr indent="457200" algn="ctr"/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Необходимо помнить, что бережное отношение к своему здоровью, а, следовательно, и установка на здоровый образ жизни не появляются у детей с ОВЗ сами собой, а вырабатываются в результате целенаправленного воспитания. </a:t>
            </a:r>
            <a:endParaRPr lang="ru-RU" sz="24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indent="457200" algn="ctr"/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Надо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понимать, что концепция здорового образа жизни, особенно при нарушениях в развитии детей, становится не только задачей профилактики и укрепления здоровья, но и движущей силой преодоления многих социально обусловленных трудностей. Педагоги должны научить ребенка правильному выбору в любой ситуации только полезного для здоровья и отказа от всего вредного, прививать ценностное отношение к своему здоровью, чувство ответственности за него.</a:t>
            </a:r>
          </a:p>
          <a:p>
            <a:pPr indent="457200"/>
            <a:endParaRPr lang="ru-RU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800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9" r="8704" b="16173"/>
          <a:stretch/>
        </p:blipFill>
        <p:spPr>
          <a:xfrm>
            <a:off x="4410465" y="1552094"/>
            <a:ext cx="2270403" cy="34133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2592"/>
          <a:stretch/>
        </p:blipFill>
        <p:spPr>
          <a:xfrm>
            <a:off x="0" y="2852838"/>
            <a:ext cx="4301067" cy="40051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r="6481" b="494"/>
          <a:stretch/>
        </p:blipFill>
        <p:spPr>
          <a:xfrm>
            <a:off x="6790267" y="2706213"/>
            <a:ext cx="5401733" cy="41517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1678" y="0"/>
            <a:ext cx="118112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Организация рационального </a:t>
            </a:r>
          </a:p>
          <a:p>
            <a:pPr algn="ctr"/>
            <a:r>
              <a:rPr lang="ru-RU" sz="54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питания в ДОУ</a:t>
            </a:r>
            <a:endParaRPr lang="ru-RU" sz="54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12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47" r="1296" b="12345"/>
          <a:stretch/>
        </p:blipFill>
        <p:spPr>
          <a:xfrm>
            <a:off x="0" y="3978888"/>
            <a:ext cx="7992533" cy="28791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6" r="2222" b="31358"/>
          <a:stretch/>
        </p:blipFill>
        <p:spPr>
          <a:xfrm>
            <a:off x="0" y="1083733"/>
            <a:ext cx="6841067" cy="26172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7006" r="10185" b="6914"/>
          <a:stretch/>
        </p:blipFill>
        <p:spPr>
          <a:xfrm rot="16200000">
            <a:off x="7709884" y="2375882"/>
            <a:ext cx="5137301" cy="38269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156764" y="375847"/>
            <a:ext cx="124716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Папки – передвижки, дидактические игры</a:t>
            </a:r>
            <a:endParaRPr lang="ru-RU" sz="40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4193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0400"/>
            <a:ext cx="3695700" cy="4927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6"/>
          <a:stretch/>
        </p:blipFill>
        <p:spPr>
          <a:xfrm>
            <a:off x="7740650" y="1930399"/>
            <a:ext cx="4451350" cy="49276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732" y="1656023"/>
            <a:ext cx="2105025" cy="2738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477757" y="1062474"/>
            <a:ext cx="2465271" cy="30815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6225" y="4390382"/>
            <a:ext cx="3110442" cy="246761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52486" y="-36944"/>
            <a:ext cx="97209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Рассматривание иллюстраций и </a:t>
            </a:r>
          </a:p>
          <a:p>
            <a:pPr algn="ctr"/>
            <a:r>
              <a:rPr lang="ru-RU" sz="36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чтение художественной литературы</a:t>
            </a:r>
            <a:endParaRPr lang="ru-RU" sz="36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5330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1" r="3387" b="4212"/>
          <a:stretch/>
        </p:blipFill>
        <p:spPr>
          <a:xfrm>
            <a:off x="84865" y="1540934"/>
            <a:ext cx="5844803" cy="403013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30195"/>
            <a:ext cx="118593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i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Физкультурно</a:t>
            </a:r>
            <a:r>
              <a:rPr lang="ru-RU" sz="36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- оздоровительный праздник </a:t>
            </a:r>
          </a:p>
          <a:p>
            <a:pPr algn="ctr"/>
            <a:r>
              <a:rPr lang="ru-RU" sz="36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«Цветок здоровья»</a:t>
            </a:r>
            <a:endParaRPr lang="ru-RU" sz="36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 t="4939" b="8148"/>
          <a:stretch/>
        </p:blipFill>
        <p:spPr>
          <a:xfrm>
            <a:off x="6282266" y="2586488"/>
            <a:ext cx="5909734" cy="427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662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3200"/>
            <a:ext cx="5212207" cy="3911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6" t="15309" r="9975" b="1728"/>
          <a:stretch/>
        </p:blipFill>
        <p:spPr>
          <a:xfrm>
            <a:off x="5367867" y="432356"/>
            <a:ext cx="3820886" cy="31236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" t="39753" r="37955" b="24938"/>
          <a:stretch/>
        </p:blipFill>
        <p:spPr>
          <a:xfrm>
            <a:off x="5655732" y="4174067"/>
            <a:ext cx="5300135" cy="24214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753" y="713317"/>
            <a:ext cx="2842683" cy="284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5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8" r="14607" b="15556"/>
          <a:stretch/>
        </p:blipFill>
        <p:spPr>
          <a:xfrm>
            <a:off x="6739465" y="3657600"/>
            <a:ext cx="5113867" cy="32003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2" r="22575" b="1976"/>
          <a:stretch/>
        </p:blipFill>
        <p:spPr>
          <a:xfrm>
            <a:off x="7560732" y="262674"/>
            <a:ext cx="3471332" cy="31070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49" y="4138578"/>
            <a:ext cx="2282454" cy="27194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2" r="14607" b="23951"/>
          <a:stretch/>
        </p:blipFill>
        <p:spPr>
          <a:xfrm>
            <a:off x="18363" y="1490133"/>
            <a:ext cx="6213104" cy="292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t="-1" r="1253" b="332"/>
          <a:stretch/>
        </p:blipFill>
        <p:spPr>
          <a:xfrm>
            <a:off x="1642534" y="1405466"/>
            <a:ext cx="9042400" cy="54525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25977" y="647468"/>
            <a:ext cx="74013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 здоровый путь!!!</a:t>
            </a:r>
            <a:endParaRPr lang="ru-RU" sz="54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19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87025"/>
            <a:ext cx="12192000" cy="63709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4800" b="1" i="1" dirty="0" smtClean="0">
                <a:latin typeface="Arial Black" panose="020B0A04020102020204" pitchFamily="34" charset="0"/>
              </a:rPr>
              <a:t>Вывод</a:t>
            </a:r>
          </a:p>
          <a:p>
            <a:pPr algn="r"/>
            <a:r>
              <a:rPr lang="ru-RU" sz="2400" dirty="0" smtClean="0">
                <a:latin typeface="Arial Black" panose="020B0A04020102020204" pitchFamily="34" charset="0"/>
              </a:rPr>
              <a:t>В </a:t>
            </a:r>
            <a:r>
              <a:rPr lang="ru-RU" sz="2400" dirty="0">
                <a:latin typeface="Arial Black" panose="020B0A04020102020204" pitchFamily="34" charset="0"/>
              </a:rPr>
              <a:t>результате реализации данного проекта у детей значительно повысился уровень знаний в области здорового образа жизни, изменилось отношение к своему здоровью и здоровью окружающих, повысилась двигательная активность. В процессе наблюдений выяснилось, что дети осознанно стали относиться к укреплению своего здоровья. Родители стали больше уделять времени и внимания формированию у детей полезных привычек, стали внимательнее относиться к своему поведению.</a:t>
            </a:r>
          </a:p>
          <a:p>
            <a:pPr algn="ctr"/>
            <a:r>
              <a:rPr lang="ru-RU" sz="2400" dirty="0">
                <a:latin typeface="Arial Black" panose="020B0A04020102020204" pitchFamily="34" charset="0"/>
              </a:rPr>
              <a:t>Участие в данном проекте обычных детей  приведёт к наиболее внимательному и заботливому отношению к окружающему миру, формированию активной жизненной позиции, проявлению таких черт характера как доброжелательность и толерантность. Детям же с особенностями развития постоянное общение со здоровыми сверстниками даёт возможность выстраивать модель здоровой нормальной жизни.</a:t>
            </a:r>
          </a:p>
        </p:txBody>
      </p:sp>
    </p:spTree>
    <p:extLst>
      <p:ext uri="{BB962C8B-B14F-4D97-AF65-F5344CB8AC3E}">
        <p14:creationId xmlns:p14="http://schemas.microsoft.com/office/powerpoint/2010/main" val="122874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93187" y="2899602"/>
            <a:ext cx="88152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Спасибо за внимание</a:t>
            </a:r>
            <a:endParaRPr lang="ru-RU" sz="54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Нормальный_1210_17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1332" y="4436533"/>
            <a:ext cx="1100667" cy="9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2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4545"/>
            <a:ext cx="6072142" cy="55234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41513" y="149901"/>
            <a:ext cx="10550487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r"/>
            <a:r>
              <a:rPr lang="ru-RU" sz="48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Проблема</a:t>
            </a:r>
          </a:p>
          <a:p>
            <a:pPr indent="457200" algn="ctr"/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Проблема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сохранения и укрепления здоровья детей особенно актуальна в наше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время.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Ухудшение здоровья детей обусловлено многими причинами: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наследственность,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неблагоприятная экологическая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обстановка,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рост объема познавательной информации и умственной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нагрузки,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снижение двигательной активности и др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indent="457200" algn="ctr"/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Вследствие этого наблюдается переутомление детей, снижение их функциональных возможностей, что отрицательно влияет на состояние здоровья дошкольников с ОВЗ. Данные нарушения приводят к снижению жизненных и социальных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возможностей,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что впоследствии может вызвать затруднение в вопросах интеграции в общество. Обучение дошкольников бережному отношению к своему здоровью – главная задача не только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ДОУ,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но и современного образования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158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4545"/>
            <a:ext cx="6072142" cy="55234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13164" y="487025"/>
            <a:ext cx="10778836" cy="63709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r"/>
            <a:r>
              <a:rPr lang="ru-RU" sz="4800" b="1" i="1" dirty="0">
                <a:latin typeface="Arial Black" panose="020B0A04020102020204" pitchFamily="34" charset="0"/>
              </a:rPr>
              <a:t>Идея проекта</a:t>
            </a:r>
          </a:p>
          <a:p>
            <a:pPr indent="457200" algn="ctr"/>
            <a:r>
              <a:rPr lang="ru-RU" sz="2400" dirty="0" smtClean="0">
                <a:latin typeface="Arial Black" panose="020B0A04020102020204" pitchFamily="34" charset="0"/>
              </a:rPr>
              <a:t>Разработка проекта </a:t>
            </a:r>
            <a:r>
              <a:rPr lang="ru-RU" sz="2400" dirty="0">
                <a:latin typeface="Arial Black" panose="020B0A04020102020204" pitchFamily="34" charset="0"/>
              </a:rPr>
              <a:t>по взаимодействия всех участников коррекционно-образовательного процесса для успешной установки на здоровый образ жизни детей с ОВЗ в условиях образовательного учреждения. Данный проект подразумевает широкое использование разнообразных форм коррекционной работы </a:t>
            </a:r>
            <a:r>
              <a:rPr lang="ru-RU" sz="2400" dirty="0" smtClean="0">
                <a:latin typeface="Arial Black" panose="020B0A04020102020204" pitchFamily="34" charset="0"/>
              </a:rPr>
              <a:t>доступны</a:t>
            </a:r>
            <a:r>
              <a:rPr lang="ru-RU" sz="2400" dirty="0">
                <a:latin typeface="Arial Black" panose="020B0A04020102020204" pitchFamily="34" charset="0"/>
              </a:rPr>
              <a:t> для </a:t>
            </a:r>
            <a:r>
              <a:rPr lang="ru-RU" sz="2400" dirty="0" smtClean="0">
                <a:latin typeface="Arial Black" panose="020B0A04020102020204" pitchFamily="34" charset="0"/>
              </a:rPr>
              <a:t>детей с </a:t>
            </a:r>
            <a:r>
              <a:rPr lang="ru-RU" sz="2400" dirty="0">
                <a:latin typeface="Arial Black" panose="020B0A04020102020204" pitchFamily="34" charset="0"/>
              </a:rPr>
              <a:t> ограниченными возможностями здоровья</a:t>
            </a:r>
            <a:r>
              <a:rPr lang="ru-RU" sz="2400" dirty="0" smtClean="0">
                <a:latin typeface="Arial Black" panose="020B0A04020102020204" pitchFamily="34" charset="0"/>
              </a:rPr>
              <a:t>.</a:t>
            </a:r>
          </a:p>
          <a:p>
            <a:pPr indent="457200" algn="ctr"/>
            <a:r>
              <a:rPr lang="ru-RU" sz="2400" dirty="0">
                <a:latin typeface="Arial Black" panose="020B0A04020102020204" pitchFamily="34" charset="0"/>
              </a:rPr>
              <a:t>Выявление тех механизмов и методов, с помощью которых можно организовать физическое воспитание в ДОУ таким образом, чтобы оно обеспечивало ребенку гармоничное развитие, помогало детям использовать резервы своего организма для сохранения, укрепления здоровья и повышения его уровня, приобщение детей к физической культуре как фундаментальной составляющей общечеловеческой культуры.</a:t>
            </a:r>
          </a:p>
        </p:txBody>
      </p:sp>
    </p:spTree>
    <p:extLst>
      <p:ext uri="{BB962C8B-B14F-4D97-AF65-F5344CB8AC3E}">
        <p14:creationId xmlns:p14="http://schemas.microsoft.com/office/powerpoint/2010/main" val="3362530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6" y="1334545"/>
            <a:ext cx="6072142" cy="55234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50868" y="825026"/>
            <a:ext cx="10023566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r"/>
            <a:r>
              <a:rPr lang="ru-RU" sz="4800" b="1" dirty="0">
                <a:latin typeface="Arial Black" panose="020B0A04020102020204" pitchFamily="34" charset="0"/>
              </a:rPr>
              <a:t>Цель проекта</a:t>
            </a:r>
          </a:p>
          <a:p>
            <a:pPr indent="457200" algn="ctr"/>
            <a:r>
              <a:rPr lang="ru-RU" sz="2400" b="1" dirty="0">
                <a:latin typeface="Arial Black" panose="020B0A04020102020204" pitchFamily="34" charset="0"/>
              </a:rPr>
              <a:t> </a:t>
            </a:r>
            <a:r>
              <a:rPr lang="ru-RU" sz="4000" b="1" dirty="0">
                <a:latin typeface="Arial Black" panose="020B0A04020102020204" pitchFamily="34" charset="0"/>
              </a:rPr>
              <a:t>Создание комплексного подхода по сохранению и укреплению физического и психического здоровья ребенка с ОВЗ и формирование основ здорового образа жизни.</a:t>
            </a:r>
          </a:p>
        </p:txBody>
      </p:sp>
    </p:spTree>
    <p:extLst>
      <p:ext uri="{BB962C8B-B14F-4D97-AF65-F5344CB8AC3E}">
        <p14:creationId xmlns:p14="http://schemas.microsoft.com/office/powerpoint/2010/main" val="2160094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859" y="1179095"/>
            <a:ext cx="7904747" cy="53512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33655" y="2546229"/>
            <a:ext cx="5626861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Задачи</a:t>
            </a:r>
          </a:p>
          <a:p>
            <a:pPr algn="ctr"/>
            <a:r>
              <a:rPr lang="ru-RU" sz="8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проекта</a:t>
            </a:r>
            <a:endParaRPr lang="ru-RU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157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87025"/>
            <a:ext cx="12192000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r"/>
            <a:r>
              <a:rPr lang="ru-RU" sz="4800" b="1" i="1" dirty="0" smtClean="0">
                <a:latin typeface="Arial Black" panose="020B0A04020102020204" pitchFamily="34" charset="0"/>
              </a:rPr>
              <a:t>Образовательные</a:t>
            </a:r>
          </a:p>
          <a:p>
            <a:pPr indent="457200" algn="ctr"/>
            <a:r>
              <a:rPr lang="ru-RU" sz="2400" b="1" dirty="0" smtClean="0">
                <a:latin typeface="Arial Black" panose="020B0A04020102020204" pitchFamily="34" charset="0"/>
              </a:rPr>
              <a:t>*Формировать </a:t>
            </a:r>
            <a:r>
              <a:rPr lang="ru-RU" sz="2400" b="1" dirty="0">
                <a:latin typeface="Arial Black" panose="020B0A04020102020204" pitchFamily="34" charset="0"/>
              </a:rPr>
              <a:t> целостное понимание здорового образа жизни </a:t>
            </a:r>
            <a:r>
              <a:rPr lang="ru-RU" sz="2400" b="1" dirty="0" smtClean="0">
                <a:latin typeface="Arial Black" panose="020B0A04020102020204" pitchFamily="34" charset="0"/>
              </a:rPr>
              <a:t>у детей </a:t>
            </a:r>
            <a:r>
              <a:rPr lang="ru-RU" sz="2400" b="1" dirty="0">
                <a:latin typeface="Arial Black" panose="020B0A04020102020204" pitchFamily="34" charset="0"/>
              </a:rPr>
              <a:t> с </a:t>
            </a:r>
            <a:r>
              <a:rPr lang="ru-RU" sz="2400" b="1" dirty="0" smtClean="0">
                <a:latin typeface="Arial Black" panose="020B0A04020102020204" pitchFamily="34" charset="0"/>
              </a:rPr>
              <a:t>ОВЗ;</a:t>
            </a:r>
            <a:endParaRPr lang="ru-RU" sz="2400" b="1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400" b="1" dirty="0">
                <a:latin typeface="Arial Black" panose="020B0A04020102020204" pitchFamily="34" charset="0"/>
              </a:rPr>
              <a:t>*</a:t>
            </a:r>
            <a:r>
              <a:rPr lang="ru-RU" sz="2400" b="1" dirty="0" smtClean="0">
                <a:latin typeface="Arial Black" panose="020B0A04020102020204" pitchFamily="34" charset="0"/>
              </a:rPr>
              <a:t>Закреплять </a:t>
            </a:r>
            <a:r>
              <a:rPr lang="ru-RU" sz="2400" b="1" dirty="0">
                <a:latin typeface="Arial Black" panose="020B0A04020102020204" pitchFamily="34" charset="0"/>
              </a:rPr>
              <a:t>комплекс знаний детей об основах здорового образа жизни как одного из компонентов представлений детей об окружающем </a:t>
            </a:r>
            <a:r>
              <a:rPr lang="ru-RU" sz="2400" b="1" dirty="0" smtClean="0">
                <a:latin typeface="Arial Black" panose="020B0A04020102020204" pitchFamily="34" charset="0"/>
              </a:rPr>
              <a:t>мире;</a:t>
            </a:r>
            <a:endParaRPr lang="ru-RU" sz="2400" b="1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400" b="1" dirty="0">
                <a:latin typeface="Arial Black" panose="020B0A04020102020204" pitchFamily="34" charset="0"/>
              </a:rPr>
              <a:t>	</a:t>
            </a:r>
            <a:r>
              <a:rPr lang="ru-RU" sz="2400" b="1" dirty="0" smtClean="0">
                <a:latin typeface="Arial Black" panose="020B0A04020102020204" pitchFamily="34" charset="0"/>
              </a:rPr>
              <a:t>*Формировать </a:t>
            </a:r>
            <a:r>
              <a:rPr lang="ru-RU" sz="2400" b="1" dirty="0">
                <a:latin typeface="Arial Black" panose="020B0A04020102020204" pitchFamily="34" charset="0"/>
              </a:rPr>
              <a:t>у дошкольников понимание ценности и уникальности человека через познание свойств </a:t>
            </a:r>
            <a:r>
              <a:rPr lang="ru-RU" sz="2400" b="1" dirty="0" smtClean="0">
                <a:latin typeface="Arial Black" panose="020B0A04020102020204" pitchFamily="34" charset="0"/>
              </a:rPr>
              <a:t>организма;</a:t>
            </a:r>
            <a:endParaRPr lang="ru-RU" sz="2400" b="1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400" b="1" dirty="0" smtClean="0">
                <a:latin typeface="Arial Black" panose="020B0A04020102020204" pitchFamily="34" charset="0"/>
              </a:rPr>
              <a:t>*Формировать </a:t>
            </a:r>
            <a:r>
              <a:rPr lang="ru-RU" sz="2400" b="1" dirty="0">
                <a:latin typeface="Arial Black" panose="020B0A04020102020204" pitchFamily="34" charset="0"/>
              </a:rPr>
              <a:t>желание укреплять и поддерживать свое здоровье на практике с помощью выполнения культурно - гигиенических норм, ежедневной двигательной активности, установления положительных взаимоотношений в детском </a:t>
            </a:r>
            <a:r>
              <a:rPr lang="ru-RU" sz="2400" b="1" dirty="0" smtClean="0">
                <a:latin typeface="Arial Black" panose="020B0A04020102020204" pitchFamily="34" charset="0"/>
              </a:rPr>
              <a:t>коллективе;</a:t>
            </a:r>
            <a:endParaRPr lang="ru-RU" sz="2400" b="1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400" b="1" dirty="0">
                <a:latin typeface="Arial Black" panose="020B0A04020102020204" pitchFamily="34" charset="0"/>
              </a:rPr>
              <a:t>		</a:t>
            </a:r>
            <a:r>
              <a:rPr lang="ru-RU" sz="2400" b="1" dirty="0" smtClean="0">
                <a:latin typeface="Arial Black" panose="020B0A04020102020204" pitchFamily="34" charset="0"/>
              </a:rPr>
              <a:t>*Формировать </a:t>
            </a:r>
            <a:r>
              <a:rPr lang="ru-RU" sz="2400" b="1" dirty="0">
                <a:latin typeface="Arial Black" panose="020B0A04020102020204" pitchFamily="34" charset="0"/>
              </a:rPr>
              <a:t>у детей чувства ответственности за сохранение укрепление своего здоровья.</a:t>
            </a:r>
          </a:p>
        </p:txBody>
      </p:sp>
    </p:spTree>
    <p:extLst>
      <p:ext uri="{BB962C8B-B14F-4D97-AF65-F5344CB8AC3E}">
        <p14:creationId xmlns:p14="http://schemas.microsoft.com/office/powerpoint/2010/main" val="3224236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15825"/>
            <a:ext cx="1219200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r"/>
            <a:r>
              <a:rPr lang="ru-RU" sz="4800" b="1" i="1" dirty="0" smtClean="0">
                <a:latin typeface="Arial Black" panose="020B0A04020102020204" pitchFamily="34" charset="0"/>
              </a:rPr>
              <a:t>Развивающие</a:t>
            </a:r>
            <a:endParaRPr lang="ru-RU" sz="4800" b="1" i="1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400" dirty="0">
                <a:latin typeface="Arial Black" panose="020B0A04020102020204" pitchFamily="34" charset="0"/>
              </a:rPr>
              <a:t>*</a:t>
            </a:r>
            <a:r>
              <a:rPr lang="ru-RU" sz="2400" b="1" dirty="0" smtClean="0">
                <a:latin typeface="Arial Black" panose="020B0A04020102020204" pitchFamily="34" charset="0"/>
              </a:rPr>
              <a:t>Способствовать </a:t>
            </a:r>
            <a:r>
              <a:rPr lang="ru-RU" sz="2400" b="1" dirty="0">
                <a:latin typeface="Arial Black" panose="020B0A04020102020204" pitchFamily="34" charset="0"/>
              </a:rPr>
              <a:t>развитию мелкой моторики, правильного </a:t>
            </a:r>
            <a:r>
              <a:rPr lang="ru-RU" sz="2400" b="1" dirty="0" smtClean="0">
                <a:latin typeface="Arial Black" panose="020B0A04020102020204" pitchFamily="34" charset="0"/>
              </a:rPr>
              <a:t>дыхания;</a:t>
            </a:r>
            <a:endParaRPr lang="ru-RU" sz="2400" b="1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400" b="1" dirty="0">
                <a:latin typeface="Arial Black" panose="020B0A04020102020204" pitchFamily="34" charset="0"/>
              </a:rPr>
              <a:t>*</a:t>
            </a:r>
            <a:r>
              <a:rPr lang="ru-RU" sz="2400" b="1" dirty="0" smtClean="0">
                <a:latin typeface="Arial Black" panose="020B0A04020102020204" pitchFamily="34" charset="0"/>
              </a:rPr>
              <a:t>Развивать </a:t>
            </a:r>
            <a:r>
              <a:rPr lang="ru-RU" sz="2400" b="1" dirty="0">
                <a:latin typeface="Arial Black" panose="020B0A04020102020204" pitchFamily="34" charset="0"/>
              </a:rPr>
              <a:t>интерес к физической </a:t>
            </a:r>
            <a:r>
              <a:rPr lang="ru-RU" sz="2400" b="1" dirty="0" smtClean="0">
                <a:latin typeface="Arial Black" panose="020B0A04020102020204" pitchFamily="34" charset="0"/>
              </a:rPr>
              <a:t>культуре;</a:t>
            </a:r>
            <a:endParaRPr lang="ru-RU" sz="2400" b="1" dirty="0">
              <a:latin typeface="Arial Black" panose="020B0A04020102020204" pitchFamily="34" charset="0"/>
            </a:endParaRPr>
          </a:p>
          <a:p>
            <a:pPr indent="457200" algn="ctr"/>
            <a:r>
              <a:rPr lang="ru-RU" sz="2400" b="1" dirty="0">
                <a:latin typeface="Arial Black" panose="020B0A04020102020204" pitchFamily="34" charset="0"/>
              </a:rPr>
              <a:t>*</a:t>
            </a:r>
            <a:r>
              <a:rPr lang="ru-RU" sz="2400" b="1" dirty="0" smtClean="0">
                <a:latin typeface="Arial Black" panose="020B0A04020102020204" pitchFamily="34" charset="0"/>
              </a:rPr>
              <a:t>Создать </a:t>
            </a:r>
            <a:r>
              <a:rPr lang="ru-RU" sz="2400" b="1" dirty="0">
                <a:latin typeface="Arial Black" panose="020B0A04020102020204" pitchFamily="34" charset="0"/>
              </a:rPr>
              <a:t>условия для развития интеллектуальных, коммуникативных умений обучающихся, их творческого </a:t>
            </a:r>
            <a:r>
              <a:rPr lang="ru-RU" sz="2400" b="1" dirty="0" smtClean="0">
                <a:latin typeface="Arial Black" panose="020B0A04020102020204" pitchFamily="34" charset="0"/>
              </a:rPr>
              <a:t>мышления;</a:t>
            </a:r>
          </a:p>
          <a:p>
            <a:pPr indent="457200" algn="ctr"/>
            <a:r>
              <a:rPr lang="ru-RU" sz="2400" b="1" dirty="0">
                <a:latin typeface="Arial Black" panose="020B0A04020102020204" pitchFamily="34" charset="0"/>
              </a:rPr>
              <a:t>*Развивать любознательность, инициативу в использовании привычки к ЗОЖ на практике, способность к самооценке.</a:t>
            </a:r>
          </a:p>
          <a:p>
            <a:pPr indent="457200" algn="ctr"/>
            <a:endParaRPr lang="ru-RU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305890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След самолета</Template>
  <TotalTime>465</TotalTime>
  <Words>1349</Words>
  <Application>Microsoft Office PowerPoint</Application>
  <PresentationFormat>Широкоэкранный</PresentationFormat>
  <Paragraphs>153</Paragraphs>
  <Slides>38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Arial</vt:lpstr>
      <vt:lpstr>Arial Black</vt:lpstr>
      <vt:lpstr>Calibri</vt:lpstr>
      <vt:lpstr>Century Gothic</vt:lpstr>
      <vt:lpstr>Times New Roman</vt:lpstr>
      <vt:lpstr>След самолета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32</cp:revision>
  <dcterms:created xsi:type="dcterms:W3CDTF">2023-12-09T07:58:48Z</dcterms:created>
  <dcterms:modified xsi:type="dcterms:W3CDTF">2023-12-10T10:58:07Z</dcterms:modified>
</cp:coreProperties>
</file>