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958" r:id="rId2"/>
  </p:sldMasterIdLst>
  <p:sldIdLst>
    <p:sldId id="256" r:id="rId3"/>
    <p:sldId id="257" r:id="rId4"/>
    <p:sldId id="259" r:id="rId5"/>
    <p:sldId id="260" r:id="rId6"/>
    <p:sldId id="261" r:id="rId7"/>
    <p:sldId id="262" r:id="rId8"/>
    <p:sldId id="264" r:id="rId9"/>
    <p:sldId id="266" r:id="rId10"/>
    <p:sldId id="265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80" r:id="rId20"/>
    <p:sldId id="275" r:id="rId21"/>
    <p:sldId id="276" r:id="rId22"/>
    <p:sldId id="278" r:id="rId23"/>
    <p:sldId id="279" r:id="rId24"/>
    <p:sldId id="281" r:id="rId25"/>
    <p:sldId id="282" r:id="rId26"/>
    <p:sldId id="283" r:id="rId27"/>
    <p:sldId id="284" r:id="rId28"/>
    <p:sldId id="285" r:id="rId29"/>
    <p:sldId id="287" r:id="rId30"/>
    <p:sldId id="288" r:id="rId31"/>
    <p:sldId id="263" r:id="rId3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6086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2374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6285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11/6/2023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42866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11/6/2023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/>
              <a:t>‹#›</a:t>
            </a:fld>
            <a:endParaRPr kumimoji="0"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0324166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16778"/>
            <a:ext cx="9144000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467544" y="2276872"/>
            <a:ext cx="8229600" cy="3600400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36940157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1069514"/>
          </a:xfrm>
          <a:prstGeom prst="rect">
            <a:avLst/>
          </a:prstGeom>
        </p:spPr>
        <p:txBody>
          <a:bodyPr anchor="ctr"/>
          <a:lstStyle>
            <a:lvl1pPr>
              <a:defRPr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123728" y="1268760"/>
            <a:ext cx="6563072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2134072" y="1844824"/>
            <a:ext cx="6563072" cy="4147865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="" val="2326818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779332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8790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1981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81198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6291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9688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87035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8635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8DCCD61-643D-44A5-A450-3A42A50CBC1E}" type="datetimeFigureOut">
              <a:rPr lang="en-US" smtClean="0"/>
              <a:pPr/>
              <a:t>11/6/2023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A2F0832-F084-422D-97D1-AF848F4F2C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5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fmc.hse.ru/primarySchool" TargetMode="External"/><Relationship Id="rId7" Type="http://schemas.openxmlformats.org/officeDocument/2006/relationships/hyperlink" Target="https://www.fingram39.ru/materials/nachalnaya-shkola/" TargetMode="External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61.png"/><Relationship Id="rId5" Type="http://schemas.openxmlformats.org/officeDocument/2006/relationships/hyperlink" Target="https://&#1092;&#1080;&#1085;&#1079;&#1085;&#1072;&#1081;&#1082;&#1072;.&#1088;&#1092;/site/abilities-kids" TargetMode="External"/><Relationship Id="rId4" Type="http://schemas.openxmlformats.org/officeDocument/2006/relationships/image" Target="../media/image60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hyperlink" Target="https://&#1084;&#1086;&#1085;&#1077;&#1090;&#1082;&#1080;&#1085;&#1099;.&#1088;&#1092;/" TargetMode="Externa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s://bobrenok.oc3.ru/" TargetMode="External"/><Relationship Id="rId4" Type="http://schemas.openxmlformats.org/officeDocument/2006/relationships/image" Target="../media/image6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5679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«Формирование финансовой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грамотности у обучающихся </a:t>
            </a:r>
          </a:p>
          <a:p>
            <a:pPr algn="ctr"/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начальной школы»</a:t>
            </a:r>
            <a:endParaRPr lang="ru-RU" sz="44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91680" y="260648"/>
            <a:ext cx="57606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Cambria" pitchFamily="18" charset="0"/>
              </a:rPr>
              <a:t>МОУ </a:t>
            </a:r>
            <a:r>
              <a:rPr lang="ru-RU" sz="2400" b="1" dirty="0" smtClean="0">
                <a:latin typeface="Cambria" pitchFamily="18" charset="0"/>
              </a:rPr>
              <a:t>«СОШ» с. </a:t>
            </a:r>
            <a:r>
              <a:rPr lang="ru-RU" sz="2400" b="1" dirty="0" err="1" smtClean="0">
                <a:latin typeface="Cambria" pitchFamily="18" charset="0"/>
              </a:rPr>
              <a:t>Керес</a:t>
            </a:r>
            <a:endParaRPr lang="ru-RU" sz="2400" b="1" dirty="0">
              <a:latin typeface="Cambria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76056" y="4371201"/>
            <a:ext cx="3744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000" b="1" dirty="0" smtClean="0">
                <a:latin typeface="Cambria" pitchFamily="18" charset="0"/>
              </a:rPr>
              <a:t>Учитель начальных классов:</a:t>
            </a:r>
          </a:p>
          <a:p>
            <a:pPr algn="r"/>
            <a:r>
              <a:rPr lang="ru-RU" sz="2000" b="1" dirty="0" smtClean="0">
                <a:latin typeface="Cambria" pitchFamily="18" charset="0"/>
              </a:rPr>
              <a:t>Попова А.В. </a:t>
            </a:r>
            <a:endParaRPr lang="ru-RU" sz="2000" b="1" dirty="0">
              <a:latin typeface="Cambr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776631" y="5877272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>
                <a:latin typeface="Cambria" pitchFamily="18" charset="0"/>
              </a:rPr>
              <a:t>Керес</a:t>
            </a:r>
            <a:r>
              <a:rPr lang="ru-RU" b="1" dirty="0" smtClean="0">
                <a:latin typeface="Cambria" pitchFamily="18" charset="0"/>
              </a:rPr>
              <a:t>, 2023 </a:t>
            </a:r>
            <a:r>
              <a:rPr lang="ru-RU" b="1" dirty="0" smtClean="0">
                <a:latin typeface="Cambria" pitchFamily="18" charset="0"/>
              </a:rPr>
              <a:t>г</a:t>
            </a:r>
            <a:endParaRPr lang="ru-RU" b="1" dirty="0"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22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3389598" cy="45194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48880"/>
            <a:ext cx="4806752" cy="3072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24633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858" y="1196752"/>
            <a:ext cx="4601174" cy="34508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07904" y="4788901"/>
            <a:ext cx="5247023" cy="1895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9957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325777">
            <a:off x="126322" y="1264671"/>
            <a:ext cx="3780032" cy="27946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80010">
            <a:off x="5146793" y="1202764"/>
            <a:ext cx="3734473" cy="280085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5078" y="4024089"/>
            <a:ext cx="3778548" cy="2833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78256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974135" cy="22227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933056"/>
            <a:ext cx="5732506" cy="25863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203647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Математика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857" y="3116346"/>
            <a:ext cx="4464495" cy="3156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78666" y="3280153"/>
            <a:ext cx="3609975" cy="282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6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62064" y="1196752"/>
            <a:ext cx="5184576" cy="1744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11940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3600400"/>
          </a:xfrm>
        </p:spPr>
        <p:txBody>
          <a:bodyPr>
            <a:norm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Прочитай отрывок из текста </a:t>
            </a: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«</a:t>
            </a:r>
            <a:r>
              <a:rPr lang="ru-RU" b="1" dirty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Похождение рубля» С. </a:t>
            </a: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Михалкова 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F0932C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и ответь на вопросы.</a:t>
            </a:r>
            <a:endParaRPr lang="ru-RU" sz="1800" dirty="0" smtClean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8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Я 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-  Рубль.  Новенький советский бумажный Рубль.  Родился я  в большом кирпичном  доме,  где  у  каждого  входа  и  выхода  стоят  часовые  и  куда ПОСТОРОННИМ ВХОД СТРОГО ВОСПРЕЩАЕТСЯ!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Не успел я появиться на свет, как попал в общество собратьев-близнецов, похожих на  меня  как  две  капли воды.  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А  через мгновение я  уже лежал в глубоком мягком помещении.  Я не знал тогда,  что  это помещение называется карманом  и  что всю жизнь мне придется переходить из кармана в карман.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Так,   не  успев  даже  попрощаться  со  своими  собратьями,   я  начал самостоятельную жизнь.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«Я </a:t>
            </a: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настоящий трудовой Рубль!  -  с гордостью думал я.  - Интересно, что меня  ждет впереди?  Что  со  мной будет дальше?  Как  меня будут тратить и, главное, на что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?..»</a:t>
            </a:r>
            <a:endParaRPr lang="ru-RU" sz="1400" dirty="0">
              <a:solidFill>
                <a:srgbClr val="303030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lvl="0" algn="just" fontAlgn="base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>
                <a:tab pos="581025" algn="l"/>
                <a:tab pos="1162050" algn="l"/>
                <a:tab pos="1744663" algn="l"/>
                <a:tab pos="2325688" algn="l"/>
                <a:tab pos="2908300" algn="l"/>
                <a:tab pos="3489325" algn="l"/>
                <a:tab pos="4070350" algn="l"/>
                <a:tab pos="4652963" algn="l"/>
                <a:tab pos="5233988" algn="l"/>
                <a:tab pos="5816600" algn="l"/>
                <a:tab pos="6397625" algn="l"/>
                <a:tab pos="6978650" algn="l"/>
                <a:tab pos="7561263" algn="l"/>
                <a:tab pos="8142288" algn="l"/>
                <a:tab pos="8724900" algn="l"/>
                <a:tab pos="9305925" algn="l"/>
              </a:tabLst>
            </a:pPr>
            <a:r>
              <a:rPr lang="ru-RU" sz="1400" dirty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     Прямо из теплого,  уютного кармана рабочей куртки я попал куда-то,  где все  дышало  сыростью и  свежей землей.  Как  я  потом  догадался,  это  был цветочный киоск. Человек, который меня заработал,  хотел доставить радость другим и купил цветы.  Меня начали тратить</a:t>
            </a:r>
            <a:r>
              <a:rPr lang="ru-RU" sz="1400" dirty="0" smtClean="0">
                <a:solidFill>
                  <a:srgbClr val="303030"/>
                </a:solidFill>
                <a:latin typeface="Times New Roman" pitchFamily="18" charset="0"/>
                <a:cs typeface="Times New Roman" pitchFamily="18" charset="0"/>
              </a:rPr>
              <a:t>!"</a:t>
            </a:r>
            <a:endParaRPr lang="ru-RU" sz="3200" b="1" dirty="0" smtClean="0">
              <a:solidFill>
                <a:srgbClr val="F0932C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6" name="Picture 2" descr="http://img-fotki.yandex.ru/get/5353/136596361.57/0_cba91_336cb691_X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112" y="4581128"/>
            <a:ext cx="2976120" cy="196744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sp>
        <p:nvSpPr>
          <p:cNvPr id="2" name="TextBox 1"/>
          <p:cNvSpPr txBox="1"/>
          <p:nvPr/>
        </p:nvSpPr>
        <p:spPr>
          <a:xfrm>
            <a:off x="251520" y="4797152"/>
            <a:ext cx="4752528" cy="16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 Объясни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выражение « Я настоящий трудовой Рубль»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Перечисли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способы получения трудового рубля: 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Какие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еще способы получения денег встречаются?</a:t>
            </a:r>
          </a:p>
          <a:p>
            <a:pPr lvl="0" fontAlgn="base" latinLnBrk="0">
              <a:lnSpc>
                <a:spcPct val="150000"/>
              </a:lnSpc>
              <a:spcBef>
                <a:spcPct val="0"/>
              </a:spcBef>
              <a:buSzPts val="1200"/>
            </a:pPr>
            <a:r>
              <a:rPr lang="ru-RU" sz="1400" b="1" dirty="0" smtClean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Как </a:t>
            </a:r>
            <a:r>
              <a:rPr lang="ru-RU" sz="1400" b="1" dirty="0">
                <a:solidFill>
                  <a:srgbClr val="30303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ты понимаешь выражение « рубль находится в обращении»? </a:t>
            </a:r>
            <a:endParaRPr lang="ru-RU" sz="1400" b="1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84999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Заголовок 12"/>
          <p:cNvSpPr>
            <a:spLocks noGrp="1"/>
          </p:cNvSpPr>
          <p:nvPr>
            <p:ph idx="1"/>
          </p:nvPr>
        </p:nvSpPr>
        <p:spPr bwMode="auto">
          <a:xfrm>
            <a:off x="1187624" y="1112978"/>
            <a:ext cx="6624736" cy="4911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rmAutofit fontScale="25000" lnSpcReduction="20000"/>
          </a:bodyPr>
          <a:lstStyle>
            <a:lvl1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2pPr>
            <a:lvl3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3pPr>
            <a:lvl4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4pPr>
            <a:lvl5pPr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1"/>
                </a:solidFill>
                <a:latin typeface="Cambria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ru-RU" sz="2400" b="1" dirty="0">
              <a:solidFill>
                <a:srgbClr val="F0932C"/>
              </a:solidFill>
              <a:latin typeface="Cambria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600" b="1" i="0" u="sng" strike="noStrike" kern="1200" cap="none" spc="0" normalizeH="0" baseline="0" noProof="0" dirty="0" smtClean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+mj-cs"/>
              </a:rPr>
              <a:t>Ребусы. Отгадайте названия валют</a:t>
            </a:r>
          </a:p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3600" b="1" i="0" u="none" strike="noStrike" kern="1200" cap="none" spc="0" normalizeH="0" baseline="0" noProof="0" dirty="0" smtClean="0">
              <a:ln>
                <a:noFill/>
              </a:ln>
              <a:solidFill>
                <a:srgbClr val="F0932C"/>
              </a:solidFill>
              <a:effectLst/>
              <a:uLnTx/>
              <a:uFillTx/>
              <a:latin typeface="Cambria"/>
              <a:ea typeface="+mj-ea"/>
              <a:cs typeface="+mj-cs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2987824" y="1511942"/>
            <a:ext cx="2438525" cy="1306307"/>
            <a:chOff x="1364023" y="1233734"/>
            <a:chExt cx="4010309" cy="190723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1364023" y="1233734"/>
              <a:ext cx="4010309" cy="1907234"/>
            </a:xfrm>
            <a:prstGeom prst="rect">
              <a:avLst/>
            </a:prstGeom>
            <a:solidFill>
              <a:srgbClr val="F7C547"/>
            </a:solidFill>
            <a:ln w="12700" cap="flat" cmpd="sng" algn="ctr">
              <a:solidFill>
                <a:srgbClr val="F7C547">
                  <a:shade val="50000"/>
                </a:srgbClr>
              </a:solidFill>
              <a:prstDash val="solid"/>
            </a:ln>
            <a:effectLst/>
          </p:spPr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mbria"/>
                <a:ea typeface="+mn-ea"/>
                <a:cs typeface="+mn-cs"/>
              </a:endParaRPr>
            </a:p>
          </p:txBody>
        </p:sp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973" y="1368303"/>
              <a:ext cx="3672408" cy="1638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1918086"/>
            <a:ext cx="2736304" cy="13050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Объект 2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330988" y="2049636"/>
            <a:ext cx="2496307" cy="1028526"/>
          </a:xfrm>
        </p:spPr>
      </p:pic>
      <p:grpSp>
        <p:nvGrpSpPr>
          <p:cNvPr id="13" name="Группа 11"/>
          <p:cNvGrpSpPr>
            <a:grpSpLocks/>
          </p:cNvGrpSpPr>
          <p:nvPr/>
        </p:nvGrpSpPr>
        <p:grpSpPr bwMode="auto">
          <a:xfrm>
            <a:off x="5562821" y="1772816"/>
            <a:ext cx="3528392" cy="1183025"/>
            <a:chOff x="2488900" y="4523614"/>
            <a:chExt cx="5477720" cy="1929721"/>
          </a:xfrm>
        </p:grpSpPr>
        <p:pic>
          <p:nvPicPr>
            <p:cNvPr id="14" name="Рисунок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8900" y="4523614"/>
              <a:ext cx="5477720" cy="1929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Рисунок 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90306" y="4680541"/>
              <a:ext cx="1101714" cy="155677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0036" y="4691488"/>
              <a:ext cx="3980270" cy="1545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7" name="Прямоугольник 16"/>
          <p:cNvSpPr/>
          <p:nvPr/>
        </p:nvSpPr>
        <p:spPr>
          <a:xfrm>
            <a:off x="1161964" y="3214251"/>
            <a:ext cx="69847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F0932C"/>
                </a:solidFill>
                <a:effectLst/>
                <a:uLnTx/>
                <a:uFillTx/>
                <a:latin typeface="Cambria"/>
                <a:ea typeface="+mj-ea"/>
                <a:cs typeface="Times New Roman" pitchFamily="18" charset="0"/>
              </a:rPr>
              <a:t>Анаграммы. Расшифруйте слова</a:t>
            </a:r>
            <a:endParaRPr kumimoji="0" lang="ru-RU" sz="1200" b="0" i="0" u="sng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23528" y="3789040"/>
            <a:ext cx="830039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СИПЕНЯ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(ПЕНСИЯ)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ЛАКМЕРА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(РЕКЛАМА)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ПАРТАЛАЗ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(ЗАРПЛАТА)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ОВОДРОГ</a:t>
            </a:r>
            <a:r>
              <a:rPr lang="ru-RU" sz="32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(ДОГОВОР)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fontAlgn="base" latinLnBrk="0">
              <a:spcBef>
                <a:spcPct val="0"/>
              </a:spcBef>
            </a:pPr>
            <a:r>
              <a:rPr lang="ru-RU" sz="3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КАНОЭКОМИ</a:t>
            </a:r>
            <a:r>
              <a:rPr lang="ru-RU" sz="2800" b="1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(ЭКОНОМИКА)</a:t>
            </a:r>
            <a:endParaRPr lang="ru-RU" sz="3200" b="1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</p:txBody>
      </p:sp>
      <p:pic>
        <p:nvPicPr>
          <p:cNvPr id="19" name="Picture 2" descr="http://www.cliparthut.com/clip-arts/346/mystery-clip-art-346644.gi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59745" y="3776438"/>
            <a:ext cx="3291239" cy="2289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2919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96752"/>
            <a:ext cx="8229600" cy="460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/>
                <a:ea typeface="+mj-ea"/>
                <a:cs typeface="+mj-cs"/>
              </a:rPr>
              <a:t>Соедини линиями продолжение пословицы</a:t>
            </a:r>
            <a:endParaRPr lang="ru-RU" u="sng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Русский язык и Литературное чтение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sp>
        <p:nvSpPr>
          <p:cNvPr id="6" name="Прямоугольник 2"/>
          <p:cNvSpPr>
            <a:spLocks noGrp="1" noChangeArrowheads="1"/>
          </p:cNvSpPr>
          <p:nvPr>
            <p:ph idx="10"/>
          </p:nvPr>
        </p:nvSpPr>
        <p:spPr bwMode="auto">
          <a:xfrm>
            <a:off x="467544" y="1659654"/>
            <a:ext cx="8229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Береги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хлеб для еды,                       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богатый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вора боится.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денег торговать                         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а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деньги для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беды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.                                     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 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Богатому не спится,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         как </a:t>
            </a:r>
            <a:r>
              <a:rPr lang="ru-RU" sz="2400" dirty="0">
                <a:latin typeface="Cambria" pitchFamily="18" charset="0"/>
                <a:ea typeface="Times New Roman" pitchFamily="18" charset="0"/>
                <a:cs typeface="Calibri" pitchFamily="34" charset="0"/>
              </a:rPr>
              <a:t>без соли </a:t>
            </a:r>
            <a:r>
              <a:rPr lang="ru-RU" sz="2400" dirty="0" smtClean="0">
                <a:latin typeface="Cambria" pitchFamily="18" charset="0"/>
                <a:ea typeface="Times New Roman" pitchFamily="18" charset="0"/>
                <a:cs typeface="Calibri" pitchFamily="34" charset="0"/>
              </a:rPr>
              <a:t>хлебать</a:t>
            </a:r>
          </a:p>
          <a:p>
            <a:pPr eaLnBrk="1" hangingPunct="1">
              <a:spcBef>
                <a:spcPts val="0"/>
              </a:spcBef>
              <a:spcAft>
                <a:spcPts val="0"/>
              </a:spcAft>
            </a:pPr>
            <a:endParaRPr lang="ru-RU" sz="2400" dirty="0" smtClean="0"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Когда деньги говорят,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прокладывает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.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                 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Есть грош,                       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тогда 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правда молчит...</a:t>
            </a: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  <a:p>
            <a:pPr lvl="0" fontAlgn="base">
              <a:spcBef>
                <a:spcPts val="0"/>
              </a:spcBef>
              <a:spcAft>
                <a:spcPts val="0"/>
              </a:spcAft>
              <a:buClrTx/>
              <a:buSzTx/>
            </a:pP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Денежка дорожку                               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так </a:t>
            </a:r>
            <a:r>
              <a:rPr lang="ru-RU" sz="2400" dirty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будет и </a:t>
            </a:r>
            <a:r>
              <a:rPr lang="ru-RU" sz="2400" dirty="0" smtClean="0">
                <a:solidFill>
                  <a:srgbClr val="303030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рожь</a:t>
            </a:r>
            <a:endParaRPr lang="ru-RU" sz="2400" dirty="0">
              <a:solidFill>
                <a:srgbClr val="303030"/>
              </a:solidFill>
              <a:latin typeface="Cambria" pitchFamily="18" charset="0"/>
              <a:ea typeface="Times New Roman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6040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8144" y="1124744"/>
            <a:ext cx="2700337" cy="3600450"/>
          </a:xfr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8475" y="1124744"/>
            <a:ext cx="4876800" cy="290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920480"/>
            <a:ext cx="3916693" cy="2937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УМК «Финансовая грамотность»</a:t>
            </a:r>
          </a:p>
        </p:txBody>
      </p:sp>
    </p:spTree>
    <p:extLst>
      <p:ext uri="{BB962C8B-B14F-4D97-AF65-F5344CB8AC3E}">
        <p14:creationId xmlns:p14="http://schemas.microsoft.com/office/powerpoint/2010/main" xmlns="" val="409050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525935"/>
            <a:ext cx="8229600" cy="46064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0932C"/>
                </a:solidFill>
                <a:latin typeface="Cambria"/>
                <a:ea typeface="Calibri" panose="020F0502020204030204" pitchFamily="34" charset="0"/>
                <a:cs typeface="Times New Roman" panose="02020603050405020304" pitchFamily="18" charset="0"/>
              </a:rPr>
              <a:t>Загадки «Доскажи словечко»</a:t>
            </a:r>
            <a: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3200" dirty="0">
                <a:solidFill>
                  <a:srgbClr val="F7C547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«Развитие речи»</a:t>
            </a:r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821532" y="1988840"/>
            <a:ext cx="3203575" cy="1727200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Получил купец доход,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Увеличил оборот,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Все расходы оплатил,</a:t>
            </a:r>
          </a:p>
          <a:p>
            <a:pPr lvl="0" algn="ctr" fontAlgn="base" latinLnBrk="0">
              <a:spcBef>
                <a:spcPct val="0"/>
              </a:spcBef>
            </a:pP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Свою </a:t>
            </a:r>
            <a:r>
              <a:rPr lang="ru-RU" sz="2200" b="1" dirty="0">
                <a:solidFill>
                  <a:srgbClr val="C0000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ДОЛЮ</a:t>
            </a:r>
            <a:r>
              <a:rPr lang="ru-RU" sz="2200" b="1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solidFill>
                  <a:srgbClr val="303030"/>
                </a:solidFill>
                <a:latin typeface="Cambria" pitchFamily="18" charset="0"/>
                <a:ea typeface="Calibri" pitchFamily="34" charset="0"/>
                <a:cs typeface="Times New Roman" pitchFamily="18" charset="0"/>
              </a:rPr>
              <a:t> получил.</a:t>
            </a:r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5069927" y="1988840"/>
            <a:ext cx="3203575" cy="17272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Обязан деньги ты вложить,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Чтоб производство запустить,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И чтоб ты прибыль получал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/>
              </a:rPr>
              <a:t>Начальный нужен </a:t>
            </a:r>
            <a:r>
              <a:rPr lang="ru-RU" b="1" dirty="0" smtClean="0">
                <a:solidFill>
                  <a:srgbClr val="C00000"/>
                </a:solidFill>
                <a:latin typeface="Cambria"/>
              </a:rPr>
              <a:t>КАПИТАЛ</a:t>
            </a:r>
            <a:endParaRPr lang="ru-RU" b="1" dirty="0">
              <a:solidFill>
                <a:srgbClr val="000000">
                  <a:lumMod val="95000"/>
                  <a:lumOff val="5000"/>
                </a:srgbClr>
              </a:solidFill>
              <a:latin typeface="Cambria"/>
            </a:endParaRPr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798315" y="4293096"/>
            <a:ext cx="3629669" cy="1944216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Деньги взяты в долг, на срок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возможно, под залог.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Делу это не вредит,</a:t>
            </a:r>
          </a:p>
          <a:p>
            <a:pPr lvl="0" algn="ctr" latinLnBrk="0">
              <a:defRPr/>
            </a:pPr>
            <a:r>
              <a:rPr lang="ru-RU" sz="2000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Коль под дело взят </a:t>
            </a:r>
            <a:r>
              <a:rPr lang="ru-RU" sz="2000" b="1" dirty="0" smtClean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КРЕДИТ</a:t>
            </a:r>
            <a:endParaRPr lang="ru-RU" sz="2000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 bwMode="auto">
          <a:xfrm>
            <a:off x="4716017" y="4293096"/>
            <a:ext cx="3563216" cy="1944216"/>
          </a:xfrm>
          <a:prstGeom prst="rect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труда, что можно обменять,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Купить и самому перепродать …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Свезти на ярмарку, на рынок, на базар.</a:t>
            </a:r>
          </a:p>
          <a:p>
            <a:pPr lvl="0" algn="ctr" latinLnBrk="0">
              <a:defRPr/>
            </a:pPr>
            <a:r>
              <a:rPr lang="ru-RU" dirty="0">
                <a:solidFill>
                  <a:srgbClr val="000000">
                    <a:lumMod val="95000"/>
                    <a:lumOff val="5000"/>
                  </a:srgbClr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это за продукт? Скажи – </a:t>
            </a:r>
            <a:r>
              <a:rPr lang="ru-RU" b="1" dirty="0" smtClean="0">
                <a:solidFill>
                  <a:srgbClr val="C00000"/>
                </a:solidFill>
                <a:latin typeface="Cambria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ТОВАР</a:t>
            </a:r>
            <a:endParaRPr lang="ru-RU" dirty="0">
              <a:solidFill>
                <a:srgbClr val="000000">
                  <a:lumMod val="95000"/>
                  <a:lumOff val="5000"/>
                </a:srgbClr>
              </a:solidFill>
              <a:latin typeface="Cambria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9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0" y="980728"/>
            <a:ext cx="9144000" cy="1872208"/>
          </a:xfrm>
        </p:spPr>
        <p:txBody>
          <a:bodyPr>
            <a:noAutofit/>
          </a:bodyPr>
          <a:lstStyle/>
          <a:p>
            <a:endParaRPr lang="ru-RU" altLang="ko-KR" sz="2800" b="1" dirty="0" smtClean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  <a:p>
            <a:pPr algn="ctr"/>
            <a:r>
              <a:rPr lang="ru-RU" altLang="ko-KR" sz="3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ambria" pitchFamily="18" charset="0"/>
                <a:cs typeface="Arial" pitchFamily="34" charset="0"/>
              </a:rPr>
              <a:t>    «Нажить много денег – храбрость; сохранить их – мудрость, а умело расходовать – искусство».</a:t>
            </a:r>
          </a:p>
          <a:p>
            <a:pPr algn="r"/>
            <a:r>
              <a:rPr lang="ru-RU" altLang="ko-KR" sz="2800" b="1" dirty="0" smtClean="0">
                <a:latin typeface="Cambria" pitchFamily="18" charset="0"/>
                <a:cs typeface="Arial" pitchFamily="34" charset="0"/>
              </a:rPr>
              <a:t>Бертольд Авербах</a:t>
            </a:r>
            <a:endParaRPr lang="en-US" altLang="ko-KR" sz="2800" b="1" dirty="0">
              <a:solidFill>
                <a:schemeClr val="tx1">
                  <a:lumMod val="75000"/>
                  <a:lumOff val="25000"/>
                </a:schemeClr>
              </a:solidFill>
              <a:latin typeface="Cambria" pitchFamily="18" charset="0"/>
              <a:cs typeface="Arial" pitchFamily="34" charset="0"/>
            </a:endParaRPr>
          </a:p>
        </p:txBody>
      </p:sp>
      <p:pic>
        <p:nvPicPr>
          <p:cNvPr id="8" name="Рисунок 7" descr="https://avatars.mds.yandex.net/get-zen_doc/1246934/pub_5ce704bf740ccd00b332500e_5ce976b444f2e000b49f5862/scale_1200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576" y="3140968"/>
            <a:ext cx="4266357" cy="313807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891763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268760"/>
            <a:ext cx="8229600" cy="46064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sz="3600" b="1" u="sng" dirty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Закончи </a:t>
            </a:r>
            <a:r>
              <a:rPr lang="ru-RU" sz="3600" b="1" u="sng" dirty="0" smtClean="0">
                <a:solidFill>
                  <a:srgbClr val="F0932C"/>
                </a:solidFill>
                <a:latin typeface="Cambria" pitchFamily="18" charset="0"/>
                <a:ea typeface="Times New Roman" pitchFamily="18" charset="0"/>
                <a:cs typeface="Calibri" pitchFamily="34" charset="0"/>
              </a:rPr>
              <a:t>верные утверждения</a:t>
            </a:r>
            <a:endParaRPr lang="ru-RU" u="sng" dirty="0"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«Развитие речи»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977568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Лишние 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…– лишняя забота.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деньги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гривны 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драхмы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ракушки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788024" y="1994949"/>
            <a:ext cx="3779912" cy="1938992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Хуже всех бед, когда денег …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.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куча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туча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нет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гора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4581128"/>
            <a:ext cx="3779912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Уговор дороже  </a:t>
            </a:r>
            <a:r>
              <a:rPr lang="ru-RU" sz="2000" b="1" dirty="0" smtClean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…. . </a:t>
            </a:r>
            <a:endParaRPr lang="ru-RU" sz="2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дров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денег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конфет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игрушек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760584" y="4581128"/>
            <a:ext cx="3775894" cy="1631216"/>
          </a:xfrm>
          <a:prstGeom prst="rect">
            <a:avLst/>
          </a:prstGeom>
          <a:ln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Копейка рубль  …  . </a:t>
            </a:r>
            <a:endParaRPr lang="ru-RU" sz="2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прячет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укрывает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бережёт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fontAlgn="base" latinLnBrk="0">
              <a:spcBef>
                <a:spcPct val="0"/>
              </a:spcBef>
              <a:spcAft>
                <a:spcPct val="0"/>
              </a:spcAft>
            </a:pPr>
            <a:r>
              <a:rPr lang="ru-RU" sz="2000" dirty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rgbClr val="454445"/>
                </a:solidFill>
                <a:latin typeface="Georgia" pitchFamily="18" charset="0"/>
                <a:cs typeface="Times New Roman" pitchFamily="18" charset="0"/>
              </a:rPr>
              <a:t>стережёт</a:t>
            </a:r>
            <a:endParaRPr lang="ru-RU" sz="2000" dirty="0">
              <a:solidFill>
                <a:srgbClr val="30303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11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«Разговор о правильном питании»</a:t>
            </a:r>
          </a:p>
        </p:txBody>
      </p:sp>
      <p:pic>
        <p:nvPicPr>
          <p:cNvPr id="2050" name="Picture 2" descr="https://cstor.nn2.ru/forum/data/forum/images/2015-10/131827252-1.zdorovoe-pitani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52441" y="1094970"/>
            <a:ext cx="2114174" cy="2925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4217" y="1094970"/>
            <a:ext cx="3808512" cy="28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789040"/>
            <a:ext cx="3952975" cy="2964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067944" y="1772816"/>
            <a:ext cx="26642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Игра </a:t>
            </a:r>
          </a:p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mbria" pitchFamily="18" charset="0"/>
              </a:rPr>
              <a:t>«Магазин»</a:t>
            </a:r>
            <a:endParaRPr lang="ru-RU" sz="3600" b="1" dirty="0">
              <a:solidFill>
                <a:srgbClr val="C00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299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Внеурочная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«Я – гражданин и патриот России»</a:t>
            </a:r>
          </a:p>
        </p:txBody>
      </p:sp>
      <p:pic>
        <p:nvPicPr>
          <p:cNvPr id="7170" name="Picture 2" descr="https://static.my-shop.ru/product/3/370/369459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2383678" cy="3329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static.my-shop.ru/product/3/268/2672559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37910" y="2304846"/>
            <a:ext cx="2826546" cy="3400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64456" y="1122600"/>
            <a:ext cx="3992639" cy="29944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https://cdn.eksmo.ru/v2/ITD000000001074204/COVER/cover1__w34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84812" y="4293096"/>
            <a:ext cx="1656183" cy="2268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0351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2060848"/>
            <a:ext cx="2691336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Всероссийские проверочные работы (ВПР) 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900959" cy="308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1533" y="4315114"/>
            <a:ext cx="4067175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39007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59442" y="2420888"/>
            <a:ext cx="2259282" cy="3600450"/>
          </a:xfr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Комплексные метапредметные работы 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8039" y="1700808"/>
            <a:ext cx="2375480" cy="3268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90660" y="1124744"/>
            <a:ext cx="2678697" cy="34739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54041" y="4744475"/>
            <a:ext cx="4389959" cy="211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9997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" y="1124744"/>
            <a:ext cx="8229600" cy="460648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Электронные приложения к учебникам</a:t>
            </a:r>
            <a:endParaRPr lang="ru-RU" sz="2800" b="1" u="sng" dirty="0">
              <a:solidFill>
                <a:schemeClr val="accent5">
                  <a:lumMod val="75000"/>
                </a:schemeClr>
              </a:solidFill>
              <a:latin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Электронно-образовательные ресурсы </a:t>
            </a:r>
          </a:p>
        </p:txBody>
      </p:sp>
      <p:pic>
        <p:nvPicPr>
          <p:cNvPr id="11266" name="Picture 2" descr="https://catalog.prosv.ru/images/medium/e55868de-c764-11e2-82db-0050569c0d5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1088" y="1700808"/>
            <a:ext cx="2166743" cy="216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catalog.prosv.ru/images/medium/b5e9c086-8659-11e2-9840-0050569c0d5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0688" y="3569179"/>
            <a:ext cx="2199926" cy="2199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https://catalog.prosv.ru/images/medium/0a37b673-668c-11e1-95cb-0050569c12d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66772" y="1700808"/>
            <a:ext cx="2215485" cy="2250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 descr="https://catalog.prosv.ru/images/medium/32ab0b23-0797-11e1-9718-001018890642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263" y="3471737"/>
            <a:ext cx="2394810" cy="2394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2728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772815"/>
            <a:ext cx="4284476" cy="21560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hlinkClick r:id="rId3" tooltip="https://fmc.hse.ru/primarySchool"/>
          </p:cNvPr>
          <p:cNvSpPr txBox="1"/>
          <p:nvPr/>
        </p:nvSpPr>
        <p:spPr>
          <a:xfrm>
            <a:off x="467544" y="1196752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https://fmc.hse.ru/primarySchool</a:t>
            </a:r>
            <a:endParaRPr lang="ru-RU" dirty="0"/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4193604"/>
            <a:ext cx="5829716" cy="26643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300192" y="4891275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https://xn--80aatdhgrb3d.xn--p1ai/site/abilities-kids</a:t>
            </a:r>
            <a:endParaRPr lang="ru-RU" dirty="0"/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08004" y="2122463"/>
            <a:ext cx="4424586" cy="2249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16016" y="1381418"/>
            <a:ext cx="43165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7"/>
              </a:rPr>
              <a:t>https://www.fingram39.ru/materials/nachalnaya-shkola/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37840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1829" y="1124744"/>
            <a:ext cx="4521821" cy="460648"/>
          </a:xfrm>
        </p:spPr>
        <p:txBody>
          <a:bodyPr/>
          <a:lstStyle/>
          <a:p>
            <a:r>
              <a:rPr lang="en-US" dirty="0">
                <a:hlinkClick r:id="rId2"/>
              </a:rPr>
              <a:t>https://xn--e1agfgfdc8ayf.xn--p1ai/</a:t>
            </a: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14" y="1700808"/>
            <a:ext cx="5137551" cy="2526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20834" y="4289194"/>
            <a:ext cx="5467090" cy="2593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519536" y="3506467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5"/>
              </a:rPr>
              <a:t>https://bobrenok.oc3.ru/</a:t>
            </a:r>
            <a:endParaRPr lang="ru-RU" dirty="0"/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Интернет - ресурсы </a:t>
            </a:r>
          </a:p>
        </p:txBody>
      </p:sp>
    </p:spTree>
    <p:extLst>
      <p:ext uri="{BB962C8B-B14F-4D97-AF65-F5344CB8AC3E}">
        <p14:creationId xmlns:p14="http://schemas.microsoft.com/office/powerpoint/2010/main" xmlns="" val="80880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vashifinancy.ru/books/img/Shapka_straniczy__156768222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7203939" cy="48245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Учебные пособия.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УМК «Финансовая грамотность» </a:t>
            </a:r>
          </a:p>
        </p:txBody>
      </p:sp>
    </p:spTree>
    <p:extLst>
      <p:ext uri="{BB962C8B-B14F-4D97-AF65-F5344CB8AC3E}">
        <p14:creationId xmlns:p14="http://schemas.microsoft.com/office/powerpoint/2010/main" xmlns="" val="4167019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179512" y="332656"/>
            <a:ext cx="8856984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Финансовая грамотность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96752"/>
            <a:ext cx="68042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400" b="1" u="sng" dirty="0" smtClean="0">
                <a:solidFill>
                  <a:schemeClr val="accent5">
                    <a:lumMod val="75000"/>
                  </a:schemeClr>
                </a:solidFill>
                <a:latin typeface="Cambria" pitchFamily="18" charset="0"/>
              </a:rPr>
              <a:t>Основы финансовой грамотности: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понимание природы и функции денег;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ценить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считать деньги;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составлять финансовый отчет;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экономить и сберегать;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тратить деньги и жить по средствам;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ü"/>
            </a:pPr>
            <a:r>
              <a:rPr lang="ru-RU" sz="2400" dirty="0" smtClean="0">
                <a:latin typeface="Cambria" pitchFamily="18" charset="0"/>
              </a:rPr>
              <a:t>умение делиться.</a:t>
            </a:r>
            <a:endParaRPr lang="ru-RU" sz="2400" dirty="0">
              <a:latin typeface="Cambria" pitchFamily="18" charset="0"/>
            </a:endParaRPr>
          </a:p>
        </p:txBody>
      </p:sp>
      <p:pic>
        <p:nvPicPr>
          <p:cNvPr id="16386" name="Picture 2" descr="https://ds04.infourok.ru/uploads/ex/1305/001792a4-8080fa18/img6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0038" y="1754270"/>
            <a:ext cx="3829285" cy="2871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4201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47664" y="553807"/>
            <a:ext cx="7488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dirty="0" smtClean="0">
                <a:latin typeface="Times New Roman"/>
                <a:ea typeface="Calibri"/>
              </a:rPr>
              <a:t> Нельзя </a:t>
            </a:r>
            <a:r>
              <a:rPr lang="ru-RU" sz="2800" dirty="0">
                <a:latin typeface="Times New Roman"/>
                <a:ea typeface="Calibri"/>
              </a:rPr>
              <a:t>себе представить сегодня мир без </a:t>
            </a:r>
            <a:r>
              <a:rPr lang="ru-RU" sz="2800" dirty="0" smtClean="0">
                <a:latin typeface="Times New Roman"/>
                <a:ea typeface="Calibri"/>
              </a:rPr>
              <a:t>денег</a:t>
            </a:r>
            <a:r>
              <a:rPr lang="ru-RU" sz="2800" dirty="0">
                <a:latin typeface="Times New Roman"/>
                <a:ea typeface="Calibri"/>
              </a:rPr>
              <a:t>. Эта острая и животрепещущая тема </a:t>
            </a:r>
            <a:r>
              <a:rPr lang="ru-RU" sz="2800" dirty="0" smtClean="0">
                <a:latin typeface="Times New Roman"/>
                <a:ea typeface="Calibri"/>
              </a:rPr>
              <a:t>«</a:t>
            </a:r>
            <a:r>
              <a:rPr lang="ru-RU" sz="2800" dirty="0">
                <a:latin typeface="Times New Roman"/>
                <a:ea typeface="Calibri"/>
              </a:rPr>
              <a:t>Ребенок и деньги» интересует сейчас многих. </a:t>
            </a:r>
            <a:endParaRPr lang="ru-RU" sz="2800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276872"/>
            <a:ext cx="6096000" cy="34385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5967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-24044" y="332656"/>
            <a:ext cx="914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СПАСИБО 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ЗА ВНИМАНИЕ!</a:t>
            </a:r>
            <a:endParaRPr lang="ru-RU" sz="7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pic>
        <p:nvPicPr>
          <p:cNvPr id="17410" name="Picture 2" descr="https://in-dee.ru/upload/iblock/2b8/2b83914026dc2f18486b163eb623b1d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852936"/>
            <a:ext cx="4969544" cy="3803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0741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47664" y="1484784"/>
            <a:ext cx="7416824" cy="460648"/>
          </a:xfrm>
        </p:spPr>
        <p:txBody>
          <a:bodyPr>
            <a:noAutofit/>
          </a:bodyPr>
          <a:lstStyle/>
          <a:p>
            <a:pPr algn="just"/>
            <a:r>
              <a:rPr lang="ru-RU" sz="2800" dirty="0" smtClean="0">
                <a:latin typeface="Cambria" pitchFamily="18" charset="0"/>
                <a:cs typeface="Times New Roman"/>
              </a:rPr>
              <a:t>    Необходимость </a:t>
            </a:r>
            <a:r>
              <a:rPr lang="ru-RU" sz="2800" dirty="0">
                <a:latin typeface="Cambria" pitchFamily="18" charset="0"/>
                <a:cs typeface="Times New Roman"/>
              </a:rPr>
              <a:t>внедрения уроков финансовой грамотности в школах обусловлена еще и тем, что современные дети достаточно активно самостоятельно покупают товары, пользуются пластиковыми картами, делают покупки в Интернете. </a:t>
            </a:r>
            <a:endParaRPr lang="ru-RU" sz="2800" dirty="0">
              <a:latin typeface="Cambria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3356992"/>
            <a:ext cx="5124153" cy="2882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778945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1556792"/>
            <a:ext cx="7344816" cy="460648"/>
          </a:xfrm>
        </p:spPr>
        <p:txBody>
          <a:bodyPr>
            <a:noAutofit/>
          </a:bodyPr>
          <a:lstStyle/>
          <a:p>
            <a:pPr indent="270510" algn="just">
              <a:spcBef>
                <a:spcPts val="0"/>
              </a:spcBef>
              <a:spcAft>
                <a:spcPts val="0"/>
              </a:spcAft>
            </a:pPr>
            <a:r>
              <a:rPr lang="ru-RU" sz="2800" b="1" dirty="0" smtClean="0">
                <a:latin typeface="Times New Roman"/>
                <a:ea typeface="Times New Roman"/>
                <a:cs typeface="Times New Roman"/>
              </a:rPr>
              <a:t>Финансовая </a:t>
            </a:r>
            <a:r>
              <a:rPr lang="ru-RU" sz="2800" b="1" dirty="0">
                <a:latin typeface="Times New Roman"/>
                <a:ea typeface="Times New Roman"/>
                <a:cs typeface="Times New Roman"/>
              </a:rPr>
              <a:t>грамотность</a:t>
            </a:r>
            <a:r>
              <a:rPr lang="ru-RU" sz="2800" dirty="0">
                <a:latin typeface="Times New Roman"/>
                <a:ea typeface="Times New Roman"/>
                <a:cs typeface="Times New Roman"/>
              </a:rPr>
              <a:t> 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 </a:t>
            </a:r>
            <a:endParaRPr lang="ru-RU" sz="2800" dirty="0">
              <a:latin typeface="Calibri"/>
              <a:ea typeface="Calibri"/>
              <a:cs typeface="Times New Roman"/>
            </a:endParaRPr>
          </a:p>
          <a:p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3429000"/>
            <a:ext cx="6564313" cy="25026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58299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692696"/>
            <a:ext cx="7416824" cy="460648"/>
          </a:xfrm>
        </p:spPr>
        <p:txBody>
          <a:bodyPr>
            <a:noAutofit/>
          </a:bodyPr>
          <a:lstStyle/>
          <a:p>
            <a:r>
              <a:rPr lang="ru-RU" sz="2800" dirty="0">
                <a:latin typeface="Times New Roman"/>
                <a:ea typeface="Calibri"/>
              </a:rPr>
              <a:t>Учебно-методический комплекс </a:t>
            </a:r>
            <a:r>
              <a:rPr lang="ru-RU" sz="2800" b="1" dirty="0">
                <a:latin typeface="Times New Roman"/>
                <a:ea typeface="Calibri"/>
              </a:rPr>
              <a:t>«Введение в финансовую грамотность»</a:t>
            </a:r>
            <a:r>
              <a:rPr lang="ru-RU" sz="2800" dirty="0">
                <a:latin typeface="Times New Roman"/>
                <a:ea typeface="Calibri"/>
              </a:rPr>
              <a:t> может быть встроен в образовательные </a:t>
            </a:r>
            <a:r>
              <a:rPr lang="ru-RU" sz="2800" dirty="0" smtClean="0">
                <a:latin typeface="Times New Roman"/>
                <a:ea typeface="Calibri"/>
              </a:rPr>
              <a:t>программы:</a:t>
            </a:r>
            <a:endParaRPr lang="ru-RU" sz="28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0911309">
            <a:off x="140232" y="1783154"/>
            <a:ext cx="3430503" cy="265245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637979"/>
            <a:ext cx="2952328" cy="2921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93108"/>
            <a:ext cx="3563888" cy="32897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4980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332656"/>
            <a:ext cx="8229600" cy="460648"/>
          </a:xfrm>
        </p:spPr>
        <p:txBody>
          <a:bodyPr>
            <a:no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268760"/>
            <a:ext cx="2700337" cy="38164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04476" y="2132856"/>
            <a:ext cx="2828621" cy="38569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0195" y="1612879"/>
            <a:ext cx="2792053" cy="40211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110876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5691670" cy="233785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45024"/>
            <a:ext cx="4699256" cy="28762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40811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963005"/>
            <a:ext cx="2843917" cy="3816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539552" y="332656"/>
            <a:ext cx="8229600" cy="46064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Урочная деятельность.</a:t>
            </a:r>
          </a:p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ru-RU" sz="3200" b="1" dirty="0" smtClean="0">
                <a:solidFill>
                  <a:srgbClr val="C00000"/>
                </a:solidFill>
                <a:latin typeface="Cambria" pitchFamily="18" charset="0"/>
              </a:rPr>
              <a:t>Окружающий мир</a:t>
            </a:r>
            <a:endParaRPr lang="ru-RU" sz="3200" b="1" dirty="0">
              <a:solidFill>
                <a:srgbClr val="C00000"/>
              </a:solidFill>
              <a:latin typeface="Cambria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340769"/>
            <a:ext cx="3961892" cy="25304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005064"/>
            <a:ext cx="3777435" cy="23758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131648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1062</TotalTime>
  <Words>747</Words>
  <Application>Microsoft Office PowerPoint</Application>
  <PresentationFormat>Экран (4:3)</PresentationFormat>
  <Paragraphs>147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Custom Design</vt:lpstr>
      <vt:lpstr>Воздушный поток</vt:lpstr>
      <vt:lpstr>Слайд 1</vt:lpstr>
      <vt:lpstr> </vt:lpstr>
      <vt:lpstr>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Алла</cp:lastModifiedBy>
  <cp:revision>81</cp:revision>
  <dcterms:created xsi:type="dcterms:W3CDTF">2014-04-01T16:35:38Z</dcterms:created>
  <dcterms:modified xsi:type="dcterms:W3CDTF">2023-11-06T10:30:00Z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1676071</vt:lpwstr>
  </property>
  <property fmtid="{D5CDD505-2E9C-101B-9397-08002B2CF9AE}" pid="3" name="NXPowerLiteSettings">
    <vt:lpwstr>F6000400038000</vt:lpwstr>
  </property>
  <property fmtid="{D5CDD505-2E9C-101B-9397-08002B2CF9AE}" pid="4" name="NXPowerLiteVersion">
    <vt:lpwstr>D4.3.1</vt:lpwstr>
  </property>
</Properties>
</file>