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431" r:id="rId3"/>
    <p:sldId id="464" r:id="rId4"/>
    <p:sldId id="432" r:id="rId5"/>
    <p:sldId id="444" r:id="rId6"/>
    <p:sldId id="446" r:id="rId7"/>
    <p:sldId id="459" r:id="rId8"/>
    <p:sldId id="462" r:id="rId9"/>
    <p:sldId id="466" r:id="rId10"/>
    <p:sldId id="463" r:id="rId11"/>
    <p:sldId id="467" r:id="rId12"/>
    <p:sldId id="468" r:id="rId13"/>
    <p:sldId id="447" r:id="rId14"/>
    <p:sldId id="470" r:id="rId15"/>
    <p:sldId id="471" r:id="rId16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D"/>
    <a:srgbClr val="F1E7E7"/>
    <a:srgbClr val="E6D2D2"/>
    <a:srgbClr val="3E2239"/>
    <a:srgbClr val="6E4D83"/>
    <a:srgbClr val="903838"/>
    <a:srgbClr val="F26724"/>
    <a:srgbClr val="E62B25"/>
    <a:srgbClr val="F99B1C"/>
    <a:srgbClr val="F1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99045" autoAdjust="0"/>
  </p:normalViewPr>
  <p:slideViewPr>
    <p:cSldViewPr snapToGrid="0">
      <p:cViewPr>
        <p:scale>
          <a:sx n="123" d="100"/>
          <a:sy n="123" d="100"/>
        </p:scale>
        <p:origin x="-930" y="-72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54FE9-44ED-438C-8CAC-13A6A8775D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12C23-292D-4991-B4EA-B0BE3B0AC9B0}" type="pres">
      <dgm:prSet presAssocID="{9C554FE9-44ED-438C-8CAC-13A6A8775D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99A32A7-5B77-4286-912C-2CD99ED5FE4D}" type="presOf" srcId="{9C554FE9-44ED-438C-8CAC-13A6A8775DFA}" destId="{1AC12C23-292D-4991-B4EA-B0BE3B0AC9B0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82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legalacts.ru/doc/postanovlenie-gosstandarta-rossii-ot-25122001-n-573-s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galacts.ru/doc/gost-r-51511-2001-gosudarstvennyi-standart-rossiiskoi-federatsii/" TargetMode="External"/><Relationship Id="rId5" Type="http://schemas.openxmlformats.org/officeDocument/2006/relationships/hyperlink" Target="https://www.officemag.ru/info/guide/index.php?ID=11415250" TargetMode="External"/><Relationship Id="rId4" Type="http://schemas.openxmlformats.org/officeDocument/2006/relationships/hyperlink" Target="https://shtamp102.ru/kakie_byvayut_pechati_i_shtamp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8" y="1092775"/>
            <a:ext cx="2540005" cy="6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0" y="2194388"/>
            <a:ext cx="2608187" cy="135606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2117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380588" y="1729845"/>
            <a:ext cx="7207389" cy="32419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endParaRPr lang="ru-RU" sz="1764" b="1" dirty="0"/>
          </a:p>
          <a:p>
            <a:endParaRPr lang="ru-RU" sz="1764" b="1" dirty="0"/>
          </a:p>
          <a:p>
            <a:endParaRPr lang="ru-RU" sz="1764" b="1" dirty="0"/>
          </a:p>
          <a:p>
            <a:r>
              <a:rPr lang="ru-RU" sz="1764" b="1" dirty="0"/>
              <a:t>Тема презентации</a:t>
            </a:r>
          </a:p>
          <a:p>
            <a:r>
              <a:rPr lang="ru-RU" sz="1764" b="1" dirty="0" smtClean="0"/>
              <a:t>«</a:t>
            </a:r>
            <a:r>
              <a:rPr lang="ru-RU" dirty="0" smtClean="0"/>
              <a:t>Печати и штампы и их разновидность</a:t>
            </a:r>
            <a:r>
              <a:rPr lang="ru-RU" dirty="0" smtClean="0"/>
              <a:t>: </a:t>
            </a:r>
            <a:r>
              <a:rPr lang="ru-RU" dirty="0"/>
              <a:t>требования </a:t>
            </a:r>
          </a:p>
          <a:p>
            <a:r>
              <a:rPr lang="ru-RU" dirty="0"/>
              <a:t>ГОСТа на изготовление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764" dirty="0"/>
          </a:p>
          <a:p>
            <a:pPr>
              <a:spcBef>
                <a:spcPct val="50000"/>
              </a:spcBef>
            </a:pPr>
            <a:r>
              <a:rPr lang="ru-RU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428633" y="4486129"/>
            <a:ext cx="4343400" cy="1144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Подготовил: </a:t>
            </a:r>
            <a:r>
              <a:rPr lang="ru-RU" sz="1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студент группы Б-204 Мальцев Артём Александрович</a:t>
            </a:r>
            <a:endParaRPr lang="ru-RU" sz="1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235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Преподаватель:</a:t>
            </a:r>
          </a:p>
          <a:p>
            <a:pPr algn="l"/>
            <a:r>
              <a:rPr lang="ru-RU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Семенова Лариса Ивановна</a:t>
            </a:r>
            <a:endParaRPr lang="ru-RU" sz="1235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6718" y="6027296"/>
            <a:ext cx="1362104" cy="336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87" dirty="0"/>
              <a:t>Орёл, 2023г.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86" y="163286"/>
            <a:ext cx="85670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921A1D"/>
                </a:solidFill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srgbClr val="921A1D"/>
                </a:solidFill>
              </a:rPr>
            </a:br>
            <a:r>
              <a:rPr lang="ru-RU" sz="1400" dirty="0">
                <a:solidFill>
                  <a:srgbClr val="921A1D"/>
                </a:solidFill>
              </a:rPr>
              <a:t>РОССИЙСКАЯ АКАДЕМИЯ НАРОДНОГО ХОЗЯЙСТВА и ГОСУДАРСТВЕННОЙ СЛУЖБЫ при ПРЕЗИДЕНТЕ РОССИЙСКОЙ ФЕДЕРАЦИИ</a:t>
            </a:r>
            <a:br>
              <a:rPr lang="ru-RU" sz="1400" dirty="0">
                <a:solidFill>
                  <a:srgbClr val="921A1D"/>
                </a:solidFill>
              </a:rPr>
            </a:br>
            <a:r>
              <a:rPr lang="ru-RU" sz="1400" dirty="0">
                <a:solidFill>
                  <a:srgbClr val="921A1D"/>
                </a:solidFill>
              </a:rPr>
              <a:t>СРЕДНЕРУССКИЙ ИНСТИТУТ УПРАВЛЕНИЯ – ФИЛИАЛ</a:t>
            </a:r>
            <a:br>
              <a:rPr lang="ru-RU" sz="1400" dirty="0">
                <a:solidFill>
                  <a:srgbClr val="921A1D"/>
                </a:solidFill>
              </a:rPr>
            </a:br>
            <a:r>
              <a:rPr lang="ru-RU" sz="1400" dirty="0">
                <a:solidFill>
                  <a:srgbClr val="921A1D"/>
                </a:solidFill>
              </a:rPr>
              <a:t>Банковский колледж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25835400"/>
              </p:ext>
            </p:extLst>
          </p:nvPr>
        </p:nvGraphicFramePr>
        <p:xfrm>
          <a:off x="609602" y="1336523"/>
          <a:ext cx="8741228" cy="528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ГОСТ Р 51511-2001</a:t>
            </a:r>
            <a:endParaRPr lang="ru-RU" sz="3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8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2" y="1847986"/>
            <a:ext cx="92963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ГОСТ Р 51511-2001 разработан Всероссийским научно-исследовательским институтом полиграфии (ОАО ИНПОЛ), Министерством Российской Федерации по делам печати, телерадиовещания и средств массовых коммуникаций.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Настоящий стандарт устанавливает форму, размеры и технические требования к печатям с воспроизведением Государственного герба Российской Федерации.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Принят и введен в действие </a:t>
            </a:r>
            <a:r>
              <a:rPr lang="ru-RU" sz="2000" u="sng" dirty="0">
                <a:hlinkClick r:id="rId9"/>
              </a:rPr>
              <a:t>Постановлением</a:t>
            </a:r>
            <a:r>
              <a:rPr lang="ru-RU" sz="2000" dirty="0"/>
              <a:t> Госстандарта России от 25 декабря 2001 г. N 573-ст.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2121" y="6231962"/>
            <a:ext cx="2063750" cy="457200"/>
          </a:xfrm>
        </p:spPr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4294" y="1568752"/>
            <a:ext cx="894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21A1D"/>
              </a:buClr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1946" y="252918"/>
            <a:ext cx="7909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Технические требования к печатям с воспроизведением</a:t>
            </a:r>
          </a:p>
          <a:p>
            <a:r>
              <a:rPr lang="ru-RU" sz="2800" b="1" dirty="0"/>
              <a:t>Государственного герба РФ</a:t>
            </a: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003" y="1557077"/>
            <a:ext cx="5763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Клише печати с воспроизведением Государственного герба Российской Федерации изготавливают </a:t>
            </a:r>
            <a:r>
              <a:rPr lang="ru-RU" sz="2000" i="1" dirty="0"/>
              <a:t>круглой</a:t>
            </a:r>
            <a:r>
              <a:rPr lang="ru-RU" sz="2000" dirty="0"/>
              <a:t> формы.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Минимальный диаметр клише печати с воспроизведением Государственного герба Российской Федерации - 40(+1) мм, максимальный диаметр - 50(-1) мм. По внешнему кольцу клише печати ограничивается ободом толщиной 1,3(+0,1) мм, на котором располагается микротекст в негативном начертании (белый текст на черном фоне). Микротекст состоит из повторяющейся записи, включающей слово сертификат с указанием его номера, а также другой информации, определяемой изготовителем печати.</a:t>
            </a:r>
          </a:p>
          <a:p>
            <a:pPr algn="l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82" y="1741028"/>
            <a:ext cx="3057150" cy="312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56609" y="4965301"/>
            <a:ext cx="3483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Оттиск печати с воспроизведением Государственного</a:t>
            </a:r>
          </a:p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герба Российской Федерации</a:t>
            </a:r>
          </a:p>
          <a:p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892" y="1323771"/>
            <a:ext cx="8948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21A1D"/>
              </a:buClr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6703" y="252918"/>
            <a:ext cx="7619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Технические требования</a:t>
            </a:r>
          </a:p>
          <a:p>
            <a:r>
              <a:rPr lang="ru-RU" sz="2800" b="1" dirty="0"/>
              <a:t>к сырью, материалам, используемым</a:t>
            </a:r>
          </a:p>
          <a:p>
            <a:r>
              <a:rPr lang="ru-RU" sz="2800" b="1" dirty="0"/>
              <a:t>для изготовления и применения печатей</a:t>
            </a: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771" y="1712422"/>
            <a:ext cx="8503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При изготовлении клише печати используют резину, предназначенную для лазерной гравировки, или другие материалы с техническими показателями, соответствующими этой резине.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Штемпельная подушка и штемпельная краска должны обладать характеристиками, обеспечивающими выполнение требований настоящего стандарта.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Штемпельная краска после получения оттиска на мелованной и немелованной бумаге не должна изменять визуально различимую цветовую насыщенность при дневном свете и комнатной температуре в защищенном и не защищенном от прямых солнечных лучей месте, а также геометрические характеристики изображения и характеристики элементов защиты.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Заключение</a:t>
            </a:r>
            <a:endParaRPr lang="ru-RU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895351" y="2047706"/>
            <a:ext cx="8466363" cy="3663138"/>
          </a:xfrm>
          <a:custGeom>
            <a:avLst/>
            <a:gdLst>
              <a:gd name="connsiteX0" fmla="*/ 0 w 8466082"/>
              <a:gd name="connsiteY0" fmla="*/ 316686 h 1900080"/>
              <a:gd name="connsiteX1" fmla="*/ 316686 w 8466082"/>
              <a:gd name="connsiteY1" fmla="*/ 0 h 1900080"/>
              <a:gd name="connsiteX2" fmla="*/ 8149396 w 8466082"/>
              <a:gd name="connsiteY2" fmla="*/ 0 h 1900080"/>
              <a:gd name="connsiteX3" fmla="*/ 8466082 w 8466082"/>
              <a:gd name="connsiteY3" fmla="*/ 316686 h 1900080"/>
              <a:gd name="connsiteX4" fmla="*/ 8466082 w 8466082"/>
              <a:gd name="connsiteY4" fmla="*/ 1583394 h 1900080"/>
              <a:gd name="connsiteX5" fmla="*/ 8149396 w 8466082"/>
              <a:gd name="connsiteY5" fmla="*/ 1900080 h 1900080"/>
              <a:gd name="connsiteX6" fmla="*/ 316686 w 8466082"/>
              <a:gd name="connsiteY6" fmla="*/ 1900080 h 1900080"/>
              <a:gd name="connsiteX7" fmla="*/ 0 w 8466082"/>
              <a:gd name="connsiteY7" fmla="*/ 1583394 h 1900080"/>
              <a:gd name="connsiteX8" fmla="*/ 0 w 8466082"/>
              <a:gd name="connsiteY8" fmla="*/ 316686 h 190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6082" h="1900080">
                <a:moveTo>
                  <a:pt x="0" y="316686"/>
                </a:moveTo>
                <a:cubicBezTo>
                  <a:pt x="0" y="141785"/>
                  <a:pt x="141785" y="0"/>
                  <a:pt x="316686" y="0"/>
                </a:cubicBezTo>
                <a:lnTo>
                  <a:pt x="8149396" y="0"/>
                </a:lnTo>
                <a:cubicBezTo>
                  <a:pt x="8324297" y="0"/>
                  <a:pt x="8466082" y="141785"/>
                  <a:pt x="8466082" y="316686"/>
                </a:cubicBezTo>
                <a:lnTo>
                  <a:pt x="8466082" y="1583394"/>
                </a:lnTo>
                <a:cubicBezTo>
                  <a:pt x="8466082" y="1758295"/>
                  <a:pt x="8324297" y="1900080"/>
                  <a:pt x="8149396" y="1900080"/>
                </a:cubicBezTo>
                <a:lnTo>
                  <a:pt x="316686" y="1900080"/>
                </a:lnTo>
                <a:cubicBezTo>
                  <a:pt x="141785" y="1900080"/>
                  <a:pt x="0" y="1758295"/>
                  <a:pt x="0" y="1583394"/>
                </a:cubicBezTo>
                <a:lnTo>
                  <a:pt x="0" y="316686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72" tIns="175872" rIns="175872" bIns="175872" numCol="1" spcCol="1270" anchor="ctr" anchorCtr="0">
            <a:noAutofit/>
          </a:bodyPr>
          <a:lstStyle/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8473" y="2236124"/>
            <a:ext cx="78056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Благодаря большому выбору печатей, представленному в фирмах, которые занимаются их изготовлением, заказчик имеет возможность приобрести ту модель, которая устроит его наилучшим образом.</a:t>
            </a:r>
          </a:p>
          <a:p>
            <a:pPr algn="l"/>
            <a:r>
              <a:rPr lang="ru-RU" sz="2000" dirty="0"/>
              <a:t>Порядок изготовления и использования печати, а также требования к ее формату зависят от того, содержит ли печать изображение Государственного герба РФ, герба субъекта РФ, герба муниципального образования.</a:t>
            </a:r>
          </a:p>
          <a:p>
            <a:pPr algn="l"/>
            <a:r>
              <a:rPr lang="ru-RU" sz="2000" dirty="0"/>
              <a:t>За неправомерное использование на печатях таких гербов установлена административная ответственность.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78052557"/>
      </p:ext>
    </p:extLst>
  </p:cSld>
  <p:clrMapOvr>
    <a:masterClrMapping/>
  </p:clrMapOvr>
  <p:transition advClick="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5180" y="1579639"/>
            <a:ext cx="8948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21A1D"/>
              </a:buClr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Источники</a:t>
            </a:r>
            <a:endParaRPr lang="ru-RU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1" y="1960661"/>
            <a:ext cx="81655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hlinkClick r:id="rId4"/>
              </a:rPr>
              <a:t>https://shtamp102.ru/kakie_byvayut_pechati_i_shtampy/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hlinkClick r:id="rId5"/>
              </a:rPr>
              <a:t>https://www.officemag.ru/info/guide/index.php?ID=11415250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hlinkClick r:id="rId6"/>
              </a:rPr>
              <a:t>https://legalacts.ru/doc/gost-r-51511-2001-gosudarstvennyi-standart-rossiiskoi-federatsii/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https://www.sekretariat.ru/article/100790-qqq-13-m8-pechati-i-shtampy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8" y="1092775"/>
            <a:ext cx="2540005" cy="6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0" y="2194388"/>
            <a:ext cx="2608187" cy="135606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2117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380588" y="1729845"/>
            <a:ext cx="7207389" cy="28726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endParaRPr lang="ru-RU" sz="1764" b="1" dirty="0"/>
          </a:p>
          <a:p>
            <a:endParaRPr lang="ru-RU" sz="1764" b="1" dirty="0"/>
          </a:p>
          <a:p>
            <a:endParaRPr lang="ru-RU" sz="1764" b="1" dirty="0"/>
          </a:p>
          <a:p>
            <a:r>
              <a:rPr lang="ru-RU" sz="1764" b="1" dirty="0"/>
              <a:t>Тема презентации</a:t>
            </a:r>
          </a:p>
          <a:p>
            <a:r>
              <a:rPr lang="ru-RU" sz="1764" b="1" dirty="0"/>
              <a:t>«</a:t>
            </a:r>
            <a:r>
              <a:rPr lang="ru-RU" dirty="0"/>
              <a:t>Виды печатей, штампов: требования </a:t>
            </a:r>
          </a:p>
          <a:p>
            <a:r>
              <a:rPr lang="ru-RU" dirty="0"/>
              <a:t>ГОСТа на изготовление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764" dirty="0"/>
          </a:p>
          <a:p>
            <a:pPr>
              <a:spcBef>
                <a:spcPct val="50000"/>
              </a:spcBef>
            </a:pPr>
            <a:r>
              <a:rPr lang="ru-RU" sz="17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428633" y="4486129"/>
            <a:ext cx="4343400" cy="1144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Подготовил: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студент группы Б-204 Мальцев Артём Александрович</a:t>
            </a:r>
            <a:endParaRPr lang="ru-RU" sz="1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235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Преподаватель:</a:t>
            </a:r>
          </a:p>
          <a:p>
            <a:pPr algn="l"/>
            <a:r>
              <a:rPr lang="ru-RU" sz="1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Семенова Лариса Ивановна</a:t>
            </a:r>
            <a:endParaRPr lang="ru-RU" sz="1235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6718" y="6027296"/>
            <a:ext cx="1362104" cy="336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87" dirty="0"/>
              <a:t>Орёл, 2023г.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86" y="163286"/>
            <a:ext cx="85670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921A1D"/>
                </a:solidFill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srgbClr val="921A1D"/>
                </a:solidFill>
              </a:rPr>
            </a:br>
            <a:r>
              <a:rPr lang="ru-RU" sz="1400" dirty="0">
                <a:solidFill>
                  <a:srgbClr val="921A1D"/>
                </a:solidFill>
              </a:rPr>
              <a:t>РОССИЙСКАЯ АКАДЕМИЯ НАРОДНОГО ХОЗЯЙСТВА и ГОСУДАРСТВЕННОЙ СЛУЖБЫ при ПРЕЗИДЕНТЕ РОССИЙСКОЙ ФЕДЕРАЦИИ</a:t>
            </a:r>
            <a:br>
              <a:rPr lang="ru-RU" sz="1400" dirty="0">
                <a:solidFill>
                  <a:srgbClr val="921A1D"/>
                </a:solidFill>
              </a:rPr>
            </a:br>
            <a:r>
              <a:rPr lang="ru-RU" sz="1400" dirty="0">
                <a:solidFill>
                  <a:srgbClr val="921A1D"/>
                </a:solidFill>
              </a:rPr>
              <a:t>СРЕДНЕРУССКИЙ ИНСТИТУТ УПРАВЛЕНИЯ – ФИЛИАЛ</a:t>
            </a:r>
            <a:br>
              <a:rPr lang="ru-RU" sz="1400" dirty="0">
                <a:solidFill>
                  <a:srgbClr val="921A1D"/>
                </a:solidFill>
              </a:rPr>
            </a:br>
            <a:r>
              <a:rPr lang="ru-RU" sz="1400" dirty="0">
                <a:solidFill>
                  <a:srgbClr val="921A1D"/>
                </a:solidFill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7372153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516219" y="-4089751"/>
            <a:ext cx="873566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48" y="596116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28681" y="1086987"/>
            <a:ext cx="84861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ru-RU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endParaRPr lang="ru-RU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0" y="645301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895351" y="2047706"/>
            <a:ext cx="8486155" cy="3754578"/>
          </a:xfrm>
          <a:custGeom>
            <a:avLst/>
            <a:gdLst>
              <a:gd name="connsiteX0" fmla="*/ 0 w 8466082"/>
              <a:gd name="connsiteY0" fmla="*/ 316686 h 1900080"/>
              <a:gd name="connsiteX1" fmla="*/ 316686 w 8466082"/>
              <a:gd name="connsiteY1" fmla="*/ 0 h 1900080"/>
              <a:gd name="connsiteX2" fmla="*/ 8149396 w 8466082"/>
              <a:gd name="connsiteY2" fmla="*/ 0 h 1900080"/>
              <a:gd name="connsiteX3" fmla="*/ 8466082 w 8466082"/>
              <a:gd name="connsiteY3" fmla="*/ 316686 h 1900080"/>
              <a:gd name="connsiteX4" fmla="*/ 8466082 w 8466082"/>
              <a:gd name="connsiteY4" fmla="*/ 1583394 h 1900080"/>
              <a:gd name="connsiteX5" fmla="*/ 8149396 w 8466082"/>
              <a:gd name="connsiteY5" fmla="*/ 1900080 h 1900080"/>
              <a:gd name="connsiteX6" fmla="*/ 316686 w 8466082"/>
              <a:gd name="connsiteY6" fmla="*/ 1900080 h 1900080"/>
              <a:gd name="connsiteX7" fmla="*/ 0 w 8466082"/>
              <a:gd name="connsiteY7" fmla="*/ 1583394 h 1900080"/>
              <a:gd name="connsiteX8" fmla="*/ 0 w 8466082"/>
              <a:gd name="connsiteY8" fmla="*/ 316686 h 190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6082" h="1900080">
                <a:moveTo>
                  <a:pt x="0" y="316686"/>
                </a:moveTo>
                <a:cubicBezTo>
                  <a:pt x="0" y="141785"/>
                  <a:pt x="141785" y="0"/>
                  <a:pt x="316686" y="0"/>
                </a:cubicBezTo>
                <a:lnTo>
                  <a:pt x="8149396" y="0"/>
                </a:lnTo>
                <a:cubicBezTo>
                  <a:pt x="8324297" y="0"/>
                  <a:pt x="8466082" y="141785"/>
                  <a:pt x="8466082" y="316686"/>
                </a:cubicBezTo>
                <a:lnTo>
                  <a:pt x="8466082" y="1583394"/>
                </a:lnTo>
                <a:cubicBezTo>
                  <a:pt x="8466082" y="1758295"/>
                  <a:pt x="8324297" y="1900080"/>
                  <a:pt x="8149396" y="1900080"/>
                </a:cubicBezTo>
                <a:lnTo>
                  <a:pt x="316686" y="1900080"/>
                </a:lnTo>
                <a:cubicBezTo>
                  <a:pt x="141785" y="1900080"/>
                  <a:pt x="0" y="1758295"/>
                  <a:pt x="0" y="1583394"/>
                </a:cubicBezTo>
                <a:lnTo>
                  <a:pt x="0" y="316686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872" tIns="175872" rIns="175872" bIns="175872" numCol="1" spcCol="1270" anchor="ctr" anchorCtr="0">
            <a:noAutofit/>
          </a:bodyPr>
          <a:lstStyle/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  <a:p>
            <a:pPr algn="just" defTabSz="1097613">
              <a:lnSpc>
                <a:spcPct val="90000"/>
              </a:lnSpc>
              <a:spcAft>
                <a:spcPct val="35000"/>
              </a:spcAft>
            </a:pPr>
            <a:endParaRPr lang="ru-RU" sz="2469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4" name="Управляющая кнопка: домой 13">
            <a:hlinkClick r:id="rId4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639" y="2655189"/>
            <a:ext cx="7431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Принимая во внимание разные виды печатей и штампов целью работы является ближе ознакомиться с их особенностями и отличительными характеристиками, так как</a:t>
            </a:r>
          </a:p>
          <a:p>
            <a:pPr algn="l"/>
            <a:r>
              <a:rPr lang="ru-RU" sz="2000" dirty="0"/>
              <a:t>вместе с подписью ответственного лица с их помощью можно заверить абсолютно любой документ.</a:t>
            </a:r>
          </a:p>
          <a:p>
            <a:pPr algn="l"/>
            <a:r>
              <a:rPr lang="ru-RU" sz="2000" dirty="0"/>
              <a:t>Также рассмотрим некоторые пункты нормативной базы по созданию печатей и штампов.</a:t>
            </a:r>
            <a:endParaRPr lang="ru-RU" sz="1600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Содержание</a:t>
            </a:r>
            <a:endParaRPr lang="ru-RU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121" y="1853738"/>
            <a:ext cx="84523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4" action="ppaction://hlinksldjump"/>
              </a:rPr>
              <a:t>Цель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5" action="ppaction://hlinksldjump"/>
              </a:rPr>
              <a:t>Общая информация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6" action="ppaction://hlinksldjump"/>
              </a:rPr>
              <a:t>Отличие печати от штампа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7" action="ppaction://hlinksldjump"/>
              </a:rPr>
              <a:t>Виды печатей и штампов по материалу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8" action="ppaction://hlinksldjump"/>
              </a:rPr>
              <a:t>Типы печатей и штампов по назначению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9" action="ppaction://hlinksldjump"/>
              </a:rPr>
              <a:t>Оснастка печатей</a:t>
            </a:r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10" action="ppaction://hlinksldjump"/>
              </a:rPr>
              <a:t>ГОСТ Р 51511-2001</a:t>
            </a:r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11" action="ppaction://hlinksldjump"/>
              </a:rPr>
              <a:t>Технические требования к печатям с воспроизведением Государственного герба РФ</a:t>
            </a:r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12" action="ppaction://hlinksldjump"/>
              </a:rPr>
              <a:t>Технические требования к сырью, материалам, используемым для изготовления и применения печатей</a:t>
            </a:r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13" action="ppaction://hlinksldjump"/>
              </a:rPr>
              <a:t>Заключение </a:t>
            </a:r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hlinkClick r:id="rId14" action="ppaction://hlinksldjump"/>
              </a:rPr>
              <a:t>Источники</a:t>
            </a:r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endParaRPr lang="ru-RU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805255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84463" y="1025974"/>
            <a:ext cx="84861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Общая информация</a:t>
            </a:r>
            <a:endParaRPr lang="ru-RU" sz="28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8" name="Управляющая кнопка: домой 17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829" y="1789591"/>
            <a:ext cx="44758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Любая организация вне зависимости от формы собственности и сферы деятельности имеет печати и штампы, с помощью которых заверяются официальные документы. </a:t>
            </a:r>
          </a:p>
          <a:p>
            <a:pPr algn="l"/>
            <a:r>
              <a:rPr lang="ru-RU" sz="2000" dirty="0"/>
              <a:t>Существуют самые разные типы оттисков, которые отличаются размерами, формой и назначением, благодаря чему подтверждается подлинность деловых бумаг, а также придается юридическая сила приказам и распоряжениям.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36" y="1925211"/>
            <a:ext cx="3643399" cy="303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30636" y="5181449"/>
            <a:ext cx="373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Разнообразие печатей и штампов</a:t>
            </a:r>
          </a:p>
        </p:txBody>
      </p:sp>
    </p:spTree>
    <p:extLst>
      <p:ext uri="{BB962C8B-B14F-4D97-AF65-F5344CB8AC3E}">
        <p14:creationId xmlns:p14="http://schemas.microsoft.com/office/powerpoint/2010/main" val="86544050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95349" y="993317"/>
            <a:ext cx="84861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1"/>
            <a:endParaRPr lang="ru-RU" sz="28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Отличие печати от штампа</a:t>
            </a:r>
            <a:endParaRPr lang="ru-RU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49" y="1886989"/>
            <a:ext cx="8477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Основное отличие штампа и печати в том, что первое устройство не имеет юридической силы. Штамп используется для ускоренного нанесения данных на документы: дата, реквизиты компании, данные должностного лица.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15644" r="52240" b="977"/>
          <a:stretch/>
        </p:blipFill>
        <p:spPr>
          <a:xfrm>
            <a:off x="1554479" y="3404330"/>
            <a:ext cx="2685011" cy="212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4" t="17924"/>
          <a:stretch/>
        </p:blipFill>
        <p:spPr>
          <a:xfrm>
            <a:off x="5315737" y="3357757"/>
            <a:ext cx="3055179" cy="2174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54478" y="5721520"/>
            <a:ext cx="2685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Образец штампа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6439" y="5713701"/>
            <a:ext cx="2685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Образец печати</a:t>
            </a:r>
          </a:p>
        </p:txBody>
      </p:sp>
    </p:spTree>
    <p:extLst>
      <p:ext uri="{BB962C8B-B14F-4D97-AF65-F5344CB8AC3E}">
        <p14:creationId xmlns:p14="http://schemas.microsoft.com/office/powerpoint/2010/main" val="602245741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Виды печатей и штампов по материалу</a:t>
            </a: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92" y="1603667"/>
            <a:ext cx="60516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Резиновые.</a:t>
            </a:r>
            <a:r>
              <a:rPr lang="ru-RU" sz="2000" dirty="0"/>
              <a:t> Дорогостоящий, но один из самых филигранных видов печати. Резиновые печати применяются как в делопроизводстве, так и в творческих областях для нанесения повторяющихся узоров и </a:t>
            </a:r>
            <a:r>
              <a:rPr lang="ru-RU" sz="2000" dirty="0" err="1"/>
              <a:t>принтов</a:t>
            </a:r>
            <a:r>
              <a:rPr lang="ru-RU" sz="2000" dirty="0"/>
              <a:t>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Полимерные.</a:t>
            </a:r>
            <a:r>
              <a:rPr lang="ru-RU" sz="2000" dirty="0"/>
              <a:t> Хорошо переносят высокие нагрузки и давление, отличаются высокой износостойкостью.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Металлические.</a:t>
            </a:r>
            <a:r>
              <a:rPr lang="ru-RU" sz="2000" dirty="0"/>
              <a:t> Применяются для получения оттиска на плотных.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 err="1"/>
              <a:t>Красконаполненные</a:t>
            </a:r>
            <a:r>
              <a:rPr lang="ru-RU" sz="2000" u="sng" dirty="0"/>
              <a:t> или </a:t>
            </a:r>
            <a:r>
              <a:rPr lang="ru-RU" sz="2000" u="sng" dirty="0" err="1"/>
              <a:t>флеш</a:t>
            </a:r>
            <a:r>
              <a:rPr lang="ru-RU" sz="2000" u="sng" dirty="0"/>
              <a:t>-печати. </a:t>
            </a:r>
            <a:r>
              <a:rPr lang="ru-RU" sz="2000" dirty="0"/>
              <a:t>Устройство этой печати позволяет обходиться без штемпельной подушки. Пористую резину пропитывают масляной краской, как губку. Оттиск таких печатей не растекается и быстро сохнет.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1231"/>
          <a:stretch/>
        </p:blipFill>
        <p:spPr>
          <a:xfrm>
            <a:off x="6777005" y="3930018"/>
            <a:ext cx="2963565" cy="1709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8" b="17522"/>
          <a:stretch/>
        </p:blipFill>
        <p:spPr>
          <a:xfrm>
            <a:off x="6770020" y="1677998"/>
            <a:ext cx="2970550" cy="182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70020" y="3507548"/>
            <a:ext cx="297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Металлическая печать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3467" y="5622459"/>
            <a:ext cx="297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bg1">
                    <a:lumMod val="65000"/>
                  </a:schemeClr>
                </a:solidFill>
              </a:rPr>
              <a:t>Флеш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-печати и штампы</a:t>
            </a:r>
          </a:p>
        </p:txBody>
      </p:sp>
    </p:spTree>
    <p:extLst>
      <p:ext uri="{BB962C8B-B14F-4D97-AF65-F5344CB8AC3E}">
        <p14:creationId xmlns:p14="http://schemas.microsoft.com/office/powerpoint/2010/main" val="3891356296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Типы печатей и штампов по назначению</a:t>
            </a: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230" y="1603667"/>
            <a:ext cx="59075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Для компаний. </a:t>
            </a:r>
            <a:r>
              <a:rPr lang="ru-RU" sz="2000" dirty="0"/>
              <a:t>Служит для идентификации. Является главной печатью предприятия, на ней отображается название компании, юридический адрес, код ОКПО и ИНН.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Печать индивидуального предпринимателя. </a:t>
            </a:r>
            <a:r>
              <a:rPr lang="ru-RU" sz="2000" dirty="0"/>
              <a:t>Используется бизнесменом для заключения сделок, подтверждения подлинности и защиты внешних и внутренних документов. Оттиск содержит номер ОГРНИП, ФИО предпринимателя, а также логотип и слоган.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Государственная печать. </a:t>
            </a:r>
            <a:r>
              <a:rPr lang="ru-RU" sz="2000" dirty="0"/>
              <a:t>Используется в муниципальных и госучреждениях. Отличаются тем, что оттиск содержит элементы государственной символики, например герб. Также содержание клише строго регламентировано.</a:t>
            </a:r>
          </a:p>
          <a:p>
            <a:pPr algn="l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06" y="3836766"/>
            <a:ext cx="1771733" cy="1771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43" y="1621274"/>
            <a:ext cx="1736144" cy="173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773512" y="3340991"/>
            <a:ext cx="323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Печать индивидуального предпринимателя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7497" y="5622468"/>
            <a:ext cx="297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Государственная печать</a:t>
            </a:r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4295" y="1533465"/>
            <a:ext cx="58049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Печать для медицинских организаций. </a:t>
            </a:r>
            <a:r>
              <a:rPr lang="ru-RU" sz="2000" dirty="0"/>
              <a:t>Ей заверяют больничные листы, рецепты и справки. Таким образом, документы, выдаваемые врачом, имеют правовую силу.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Нотариальная печать. </a:t>
            </a:r>
            <a:r>
              <a:rPr lang="ru-RU" sz="2000" dirty="0"/>
              <a:t>Используется нотариальными службами для заверения документов. Нотариальной печатью подтверждается подлинность документов (расписок, завещаний, распоряжений, доверенностей, договоров купли/продажи) и их юридическая сила.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Факсимиле. </a:t>
            </a:r>
            <a:r>
              <a:rPr lang="ru-RU" sz="2000" dirty="0"/>
              <a:t>Используется для подписания документов. Факсимиле – это точное воспроизведение графического оригинала: подпись, рисунок, чертеж.</a:t>
            </a:r>
          </a:p>
          <a:p>
            <a:pPr algn="l">
              <a:buClr>
                <a:srgbClr val="921A1D"/>
              </a:buClr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Типы печатей и штампов по назначению</a:t>
            </a: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19" name="Управляющая кнопка: домой 18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55" y="1729048"/>
            <a:ext cx="1533465" cy="153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30" y="3914081"/>
            <a:ext cx="2054716" cy="157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773512" y="3261299"/>
            <a:ext cx="297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Печать для медицинских организаций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0967" y="5491075"/>
            <a:ext cx="297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Факсимиле</a:t>
            </a:r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" y="813543"/>
            <a:ext cx="581890" cy="743534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</a:ln>
        </p:spPr>
        <p:txBody>
          <a:bodyPr/>
          <a:lstStyle/>
          <a:p>
            <a:pPr defTabSz="920091"/>
            <a:endParaRPr lang="ru-RU" sz="1852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95351" y="1558514"/>
            <a:ext cx="8486155" cy="8398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</p:spPr>
        <p:txBody>
          <a:bodyPr/>
          <a:lstStyle/>
          <a:p>
            <a:endParaRPr lang="ru-RU" sz="2117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785577"/>
            <a:ext cx="1164169" cy="3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4294" y="1568752"/>
            <a:ext cx="894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921A1D"/>
              </a:buClr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2000" y="1060103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Оснастка печатей</a:t>
            </a: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 bwMode="auto">
          <a:xfrm>
            <a:off x="7621865" y="5913545"/>
            <a:ext cx="369585" cy="369585"/>
          </a:xfrm>
          <a:prstGeom prst="actionButtonBackPrevious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3" action="ppaction://hlinksldjump"/>
          </p:cNvPr>
          <p:cNvSpPr/>
          <p:nvPr/>
        </p:nvSpPr>
        <p:spPr bwMode="auto">
          <a:xfrm>
            <a:off x="8073996" y="5913545"/>
            <a:ext cx="369585" cy="369585"/>
          </a:xfrm>
          <a:prstGeom prst="actionButtonHom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 bwMode="auto">
          <a:xfrm>
            <a:off x="8526127" y="5913545"/>
            <a:ext cx="369585" cy="369585"/>
          </a:xfrm>
          <a:prstGeom prst="actionButtonForwardNex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80637" tIns="40318" rIns="80637" bIns="40318" numCol="1" rtlCol="0" anchor="t" anchorCtr="0" compatLnSpc="1"/>
          <a:lstStyle/>
          <a:p>
            <a:pPr defTabSz="806409"/>
            <a:endParaRPr lang="ru-RU" sz="2117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243" y="1542461"/>
            <a:ext cx="50454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i="1" dirty="0"/>
              <a:t>Оснастка</a:t>
            </a:r>
            <a:r>
              <a:rPr lang="ru-RU" sz="2000" dirty="0"/>
              <a:t> – это один из важных элементов, из чего состоит печать или штамп. От типа оснастки зависит долговечность всей конструкции.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Ручная. </a:t>
            </a:r>
            <a:r>
              <a:rPr lang="ru-RU" sz="2000" dirty="0"/>
              <a:t>Состоит из удобной ручки, к которой крепится клише. Часто в комплекте идет штемпельная подушка. Современные </a:t>
            </a:r>
            <a:r>
              <a:rPr lang="ru-RU" sz="2000" dirty="0" err="1"/>
              <a:t>флеш</a:t>
            </a:r>
            <a:r>
              <a:rPr lang="ru-RU" sz="2000" dirty="0"/>
              <a:t>-печати избавляют от необходимости брать с собой штемпельную подушку.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u="sng" dirty="0"/>
              <a:t>Автоматическая. </a:t>
            </a:r>
            <a:r>
              <a:rPr lang="ru-RU" sz="2000" dirty="0"/>
              <a:t>Оснастка представляет собой внутренний механизм, в котором спрятана штемпельная подушка. Печать автоматически пропитывается краской при нажатии на устройство.</a:t>
            </a:r>
          </a:p>
          <a:p>
            <a:pPr algn="l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97" y="1632716"/>
            <a:ext cx="1710315" cy="171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97" y="3748461"/>
            <a:ext cx="1830603" cy="183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402050" y="3330473"/>
            <a:ext cx="297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Ручная оснастка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0956" y="5579064"/>
            <a:ext cx="297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Автоматическая оснастка</a:t>
            </a:r>
          </a:p>
        </p:txBody>
      </p:sp>
    </p:spTree>
    <p:extLst>
      <p:ext uri="{BB962C8B-B14F-4D97-AF65-F5344CB8AC3E}">
        <p14:creationId xmlns:p14="http://schemas.microsoft.com/office/powerpoint/2010/main" val="5762491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C0C0C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962</Words>
  <Application>Microsoft Office PowerPoint</Application>
  <PresentationFormat>Лист A4 (210x297 мм)</PresentationFormat>
  <Paragraphs>143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passport</cp:lastModifiedBy>
  <cp:revision>311</cp:revision>
  <dcterms:created xsi:type="dcterms:W3CDTF">2003-02-28T13:27:04Z</dcterms:created>
  <dcterms:modified xsi:type="dcterms:W3CDTF">2023-12-24T16:29:35Z</dcterms:modified>
</cp:coreProperties>
</file>