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4" r:id="rId3"/>
    <p:sldId id="257" r:id="rId4"/>
    <p:sldId id="258" r:id="rId5"/>
    <p:sldId id="279" r:id="rId6"/>
    <p:sldId id="276" r:id="rId7"/>
    <p:sldId id="268" r:id="rId8"/>
    <p:sldId id="269" r:id="rId9"/>
    <p:sldId id="275" r:id="rId10"/>
    <p:sldId id="270" r:id="rId11"/>
    <p:sldId id="277" r:id="rId12"/>
    <p:sldId id="278" r:id="rId13"/>
    <p:sldId id="273" r:id="rId14"/>
    <p:sldId id="282" r:id="rId15"/>
  </p:sldIdLst>
  <p:sldSz cx="12192000" cy="6858000"/>
  <p:notesSz cx="6858000" cy="9144000"/>
  <p:custShowLst>
    <p:custShow name="Произвольный показ 1" id="0">
      <p:sldLst>
        <p:sld r:id="rId5"/>
        <p:sld r:id="rId8"/>
        <p:sld r:id="rId9"/>
        <p:sld r:id="rId11"/>
        <p:sld r:id="rId14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5F6A641D-1523-4177-AE3D-CA0992DF1B00}">
          <p14:sldIdLst>
            <p14:sldId id="256"/>
            <p14:sldId id="280"/>
            <p14:sldId id="281"/>
            <p14:sldId id="257"/>
            <p14:sldId id="274"/>
            <p14:sldId id="258"/>
            <p14:sldId id="279"/>
            <p14:sldId id="276"/>
            <p14:sldId id="268"/>
            <p14:sldId id="269"/>
            <p14:sldId id="275"/>
            <p14:sldId id="270"/>
            <p14:sldId id="277"/>
            <p14:sldId id="278"/>
            <p14:sldId id="273"/>
          </p14:sldIdLst>
        </p14:section>
        <p14:section name="Раздел без заголовка" id="{28F86102-5DB0-4E16-99A4-54B68E0366B2}">
          <p14:sldIdLst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074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-108" y="-246"/>
      </p:cViewPr>
      <p:guideLst>
        <p:guide orient="horz" pos="211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4E7FF-674F-4F72-A0A0-9C72D0178D5B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11691-0C6F-48F6-80C2-14144D3659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975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Например,</a:t>
            </a:r>
            <a:r>
              <a:rPr lang="ru-RU" baseline="0" dirty="0" smtClean="0"/>
              <a:t> накануне Куликовской битвы в 1380 г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11691-0C6F-48F6-80C2-14144D36593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9845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FFAF-6E3E-48BE-B747-5D44ED5019C9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3CEE-318F-4B54-BF9A-418695DA5B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888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FFAF-6E3E-48BE-B747-5D44ED5019C9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3CEE-318F-4B54-BF9A-418695DA5B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726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FFAF-6E3E-48BE-B747-5D44ED5019C9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3CEE-318F-4B54-BF9A-418695DA5B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80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FFAF-6E3E-48BE-B747-5D44ED5019C9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3CEE-318F-4B54-BF9A-418695DA5B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45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FFAF-6E3E-48BE-B747-5D44ED5019C9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3CEE-318F-4B54-BF9A-418695DA5B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26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FFAF-6E3E-48BE-B747-5D44ED5019C9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3CEE-318F-4B54-BF9A-418695DA5B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612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FFAF-6E3E-48BE-B747-5D44ED5019C9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3CEE-318F-4B54-BF9A-418695DA5B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975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FFAF-6E3E-48BE-B747-5D44ED5019C9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3CEE-318F-4B54-BF9A-418695DA5B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72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FFAF-6E3E-48BE-B747-5D44ED5019C9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3CEE-318F-4B54-BF9A-418695DA5B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712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FFAF-6E3E-48BE-B747-5D44ED5019C9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3CEE-318F-4B54-BF9A-418695DA5B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431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FFAF-6E3E-48BE-B747-5D44ED5019C9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03CEE-318F-4B54-BF9A-418695DA5B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381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EFFAF-6E3E-48BE-B747-5D44ED5019C9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03CEE-318F-4B54-BF9A-418695DA5B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119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Невский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заступник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земли Русской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81900" y="4362450"/>
            <a:ext cx="422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01821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Константиновский, 2023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8252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КОНСТАНТИНОВСКАЯ СШ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44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Смерть Александра Невского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7200" algn="just"/>
            <a:r>
              <a:rPr lang="ru-RU" dirty="0" smtClean="0">
                <a:solidFill>
                  <a:srgbClr val="000000"/>
                </a:solidFill>
              </a:rPr>
              <a:t>Осенью 1263 г. Александр Невский «уже слабый здоровьем» вернулся на Русь из Орды в Нижний Новгород, а оттуда в Городец. Здесь 14 ноября 1263 года он скончался, предварительно приняв схиму.</a:t>
            </a:r>
          </a:p>
          <a:p>
            <a:pPr indent="457200" algn="just"/>
            <a:r>
              <a:rPr lang="ru-RU" dirty="0" smtClean="0">
                <a:solidFill>
                  <a:srgbClr val="000000"/>
                </a:solidFill>
              </a:rPr>
              <a:t>Во время его погребения во владимирском монастыре Рождества Богородицы 23 ноября 1263 года произошло событие о котором в летописи сказано: «Чудо дивно и памяти достойно» </a:t>
            </a:r>
          </a:p>
          <a:p>
            <a:pPr indent="457200" algn="just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523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 algn="just"/>
            <a:r>
              <a:rPr lang="ru-RU" dirty="0">
                <a:solidFill>
                  <a:srgbClr val="000000"/>
                </a:solidFill>
              </a:rPr>
              <a:t>14 ноября 1263 года князь Александр скончался. Митрополит Кирилл, узнав о смерти великого князя, с горечью произнёс: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«Зашло солнце Русской земли»</a:t>
            </a:r>
            <a:r>
              <a:rPr lang="ru-RU" b="1" dirty="0">
                <a:solidFill>
                  <a:srgbClr val="000000"/>
                </a:solidFill>
              </a:rPr>
              <a:t>. </a:t>
            </a:r>
          </a:p>
          <a:p>
            <a:pPr indent="457200" algn="just"/>
            <a:r>
              <a:rPr lang="ru-RU" dirty="0">
                <a:solidFill>
                  <a:srgbClr val="000000"/>
                </a:solidFill>
              </a:rPr>
              <a:t>25 февраля 1547 года Александр Невский причислен к лику святых.</a:t>
            </a:r>
          </a:p>
          <a:p>
            <a:pPr indent="457200" algn="just"/>
            <a:r>
              <a:rPr lang="ru-RU" dirty="0"/>
              <a:t>В 1724 году мощи князя Александра Невского были торжественно перенесены в Александро-Невскую лавру в Санкт-Петербурге.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732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0151" y="834665"/>
            <a:ext cx="3743325" cy="5586629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Почитание Александра Невского как святого началось до того, как он был канонизирован Русской православной церковью в 1547г. Там где люди истово просили у него чуда, оно непременно случалось. Святой вставал из гробницы и ободрял соотечественников.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396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Известные фразы Александра Невского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0992" y="1872724"/>
            <a:ext cx="2943225" cy="224261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«Надо крепить оборону на Западе, а друзей искать на Востоке»</a:t>
            </a:r>
          </a:p>
          <a:p>
            <a:pPr algn="ctr"/>
            <a:endParaRPr lang="ru-RU" sz="2400" dirty="0"/>
          </a:p>
          <a:p>
            <a:pPr algn="ctr"/>
            <a:r>
              <a:rPr lang="ru-RU" sz="2000" dirty="0" smtClean="0">
                <a:solidFill>
                  <a:schemeClr val="tx1"/>
                </a:solidFill>
                <a:ea typeface="Microsoft Himalaya" panose="01010100010101010101" pitchFamily="2" charset="0"/>
                <a:cs typeface="Microsoft Himalaya" panose="01010100010101010101" pitchFamily="2" charset="0"/>
              </a:rPr>
              <a:t>Александр Невский</a:t>
            </a:r>
            <a:endParaRPr lang="ru-RU" sz="2000" dirty="0">
              <a:solidFill>
                <a:schemeClr val="tx1"/>
              </a:solidFill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410575" y="1872724"/>
            <a:ext cx="2943225" cy="224261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«Верьте в себя и боритесь за поставленную цель!»</a:t>
            </a:r>
          </a:p>
          <a:p>
            <a:pPr algn="ctr"/>
            <a:endParaRPr lang="ru-RU" sz="2400" dirty="0"/>
          </a:p>
          <a:p>
            <a:pPr algn="ctr"/>
            <a:r>
              <a:rPr lang="ru-RU" sz="2000" dirty="0" smtClean="0">
                <a:solidFill>
                  <a:schemeClr val="tx1"/>
                </a:solidFill>
                <a:ea typeface="Microsoft Himalaya" panose="01010100010101010101" pitchFamily="2" charset="0"/>
                <a:cs typeface="Microsoft Himalaya" panose="01010100010101010101" pitchFamily="2" charset="0"/>
              </a:rPr>
              <a:t>Александр Невский</a:t>
            </a:r>
            <a:endParaRPr lang="ru-RU" sz="2000" dirty="0">
              <a:solidFill>
                <a:schemeClr val="tx1"/>
              </a:solidFill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60783" y="1872724"/>
            <a:ext cx="2943225" cy="224261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«Кто к нам с мечом придёт, тот от меча и погибнет!»</a:t>
            </a:r>
          </a:p>
          <a:p>
            <a:pPr algn="ctr"/>
            <a:endParaRPr lang="ru-RU" sz="2400" dirty="0"/>
          </a:p>
          <a:p>
            <a:pPr algn="ctr"/>
            <a:endParaRPr lang="ru-RU" sz="2000" dirty="0" smtClean="0">
              <a:solidFill>
                <a:schemeClr val="tx1"/>
              </a:solidFill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ea typeface="Microsoft Himalaya" panose="01010100010101010101" pitchFamily="2" charset="0"/>
                <a:cs typeface="Microsoft Himalaya" panose="01010100010101010101" pitchFamily="2" charset="0"/>
              </a:rPr>
              <a:t>Александр Невский</a:t>
            </a:r>
            <a:endParaRPr lang="ru-RU" sz="2000" dirty="0">
              <a:solidFill>
                <a:schemeClr val="tx1"/>
              </a:solidFill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283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Каждое время имеет свой духовный идеал, воплощённый в конкретной личности. Без идеала, понятному каждому человеку, не может жить никакой народ и не может быть достойным образом жить отдельный человек.</a:t>
            </a:r>
          </a:p>
          <a:p>
            <a:pPr algn="just"/>
            <a:r>
              <a:rPr lang="ru-RU" dirty="0" smtClean="0"/>
              <a:t>Александр Невский вошёл в русскую историю как хранитель православной веры, справедливый правитель и доблестный воин. </a:t>
            </a:r>
          </a:p>
          <a:p>
            <a:pPr marL="0" indent="0" algn="just">
              <a:buNone/>
            </a:pPr>
            <a:r>
              <a:rPr lang="ru-RU" dirty="0" smtClean="0"/>
              <a:t>Благодаря Александру Невскому Русь сохранила своих князей, православную веру – он повлиял на судьбы будущих столетий России.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0712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 2021 г. исполнилось 800 лет со дня рождения святого благоверного князя Александра Невского.  Празднование данного события  было организовано  в соответствии с Указом Президента РФ от 23.06.2014 № 448. </a:t>
            </a:r>
          </a:p>
        </p:txBody>
      </p:sp>
    </p:spTree>
    <p:extLst>
      <p:ext uri="{BB962C8B-B14F-4D97-AF65-F5344CB8AC3E}">
        <p14:creationId xmlns:p14="http://schemas.microsoft.com/office/powerpoint/2010/main" xmlns="" val="92733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Ярославович Невский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(1221 – 1263)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Происходил из рода Владимиро-Суздальских великих князей; </a:t>
            </a:r>
          </a:p>
          <a:p>
            <a:r>
              <a:rPr lang="ru-RU" dirty="0" smtClean="0"/>
              <a:t> Князь Новгородский (1236 – 1251); </a:t>
            </a:r>
          </a:p>
          <a:p>
            <a:r>
              <a:rPr lang="ru-RU" dirty="0" smtClean="0"/>
              <a:t>Великий князь Киевский; </a:t>
            </a:r>
          </a:p>
          <a:p>
            <a:r>
              <a:rPr lang="ru-RU" dirty="0" smtClean="0"/>
              <a:t> Великий князь Владимирский с 1252; </a:t>
            </a:r>
          </a:p>
          <a:p>
            <a:r>
              <a:rPr lang="ru-RU" dirty="0" smtClean="0"/>
              <a:t> Полководец, святой Русской православной церкви;</a:t>
            </a:r>
          </a:p>
          <a:p>
            <a:r>
              <a:rPr lang="ru-RU" dirty="0" smtClean="0"/>
              <a:t>  Канонизирован Русской православной церковью 1548 г. </a:t>
            </a:r>
            <a:endParaRPr lang="ru-RU" dirty="0"/>
          </a:p>
        </p:txBody>
      </p:sp>
      <p:pic>
        <p:nvPicPr>
          <p:cNvPr id="5" name="Picture 2" descr="C:\Users\Ирина\Pictures\невский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7050" y="1008599"/>
            <a:ext cx="4476750" cy="5505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2470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Детство. Юность. Княжение.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Александр Невский родился  в городе Переславль-Залесский</a:t>
            </a:r>
          </a:p>
          <a:p>
            <a:r>
              <a:rPr lang="ru-RU" dirty="0" smtClean="0"/>
              <a:t>В 4-летнем возрасте прошёл обряд посвящения в войны в    Спасо-Преображенском соборе и стал княжичем</a:t>
            </a:r>
          </a:p>
          <a:p>
            <a:r>
              <a:rPr lang="ru-RU" dirty="0" smtClean="0"/>
              <a:t>В 1230 г. отец (Ярослав Всеволодович) посадил Александра вместе со страшим братом на княжение в Новгороде. Но через 3 года Фёдор умирает, а Александр остаётся единственным правопреемником княжества</a:t>
            </a:r>
          </a:p>
          <a:p>
            <a:r>
              <a:rPr lang="ru-RU" dirty="0" smtClean="0"/>
              <a:t>В 1236 г. отец уезжает в Киев, затем во Владимир, а 15-летний княжич остаётся самостоятельно править Новгородом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6621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События 1240 и 1242 годов – ключевые в биографии русского князя</a:t>
            </a:r>
          </a:p>
        </p:txBody>
      </p:sp>
    </p:spTree>
    <p:extLst>
      <p:ext uri="{BB962C8B-B14F-4D97-AF65-F5344CB8AC3E}">
        <p14:creationId xmlns:p14="http://schemas.microsoft.com/office/powerpoint/2010/main" xmlns="" val="357760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Правление князя Александра выпало на чрезвычайно трудное время: враги нападали на Русь одновременно с разных сторон: с востока – татаро-монголы, с запада – латиняне. </a:t>
            </a:r>
          </a:p>
          <a:p>
            <a:r>
              <a:rPr lang="ru-RU" dirty="0"/>
              <a:t>Богатый Новгород от татар откупился, а от Литовского государства и шведов откупиться не получилось. </a:t>
            </a:r>
          </a:p>
          <a:p>
            <a:r>
              <a:rPr lang="ru-RU" dirty="0"/>
              <a:t>Шведы двинулись в поход против Новгорода в 1240 г.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1924606"/>
            <a:ext cx="5181600" cy="4153376"/>
          </a:xfrm>
        </p:spPr>
      </p:pic>
    </p:spTree>
    <p:extLst>
      <p:ext uri="{BB962C8B-B14F-4D97-AF65-F5344CB8AC3E}">
        <p14:creationId xmlns:p14="http://schemas.microsoft.com/office/powerpoint/2010/main" xmlns="" val="360065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Невская битва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Александр решил </a:t>
            </a:r>
            <a:r>
              <a:rPr lang="ru-RU" dirty="0" smtClean="0">
                <a:ea typeface="Times New Roman" pitchFamily="18" charset="0"/>
                <a:cs typeface="Arial" pitchFamily="34" charset="0"/>
              </a:rPr>
              <a:t>немедля идти к Неве и, пока враги пребывают в самоуверенной беспечности, ударить на них.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15 июля 1240 года </a:t>
            </a:r>
            <a:r>
              <a:rPr lang="ru-RU" dirty="0" smtClean="0"/>
              <a:t>состоялась </a:t>
            </a:r>
            <a:r>
              <a:rPr lang="ru-RU" b="1" i="1" dirty="0" smtClean="0">
                <a:solidFill>
                  <a:srgbClr val="FF0000"/>
                </a:solidFill>
              </a:rPr>
              <a:t>Невская битва</a:t>
            </a:r>
            <a:r>
              <a:rPr lang="ru-RU" dirty="0" smtClean="0"/>
              <a:t>, знаменательная тем, что войска Александра без поддержки основной армии разбили лагерь шведов у устья реки Ижоры. </a:t>
            </a:r>
          </a:p>
          <a:p>
            <a:r>
              <a:rPr lang="ru-RU" dirty="0" smtClean="0"/>
              <a:t>Эта битва дала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Александру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имя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Невского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 smtClean="0">
              <a:ea typeface="Times New Roman" pitchFamily="18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7026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Ледовое побоище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 1240 году немецкие рыцари захватили крепость Изборск, затем Псков. Над Новгородом нависла угроза с запада. Борьбу против врагов вновь возглавил Александр Ярославич Невский.</a:t>
            </a:r>
          </a:p>
          <a:p>
            <a:r>
              <a:rPr lang="ru-RU" dirty="0" smtClean="0">
                <a:solidFill>
                  <a:srgbClr val="000000"/>
                </a:solidFill>
              </a:rPr>
              <a:t>Решающая битва произошла на льду Чудского озера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апреля 1242 года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smtClean="0"/>
              <a:t>и вошла в историю как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Ледовое побоище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1BE0C71-CD09-4C70-A2A6-EECC003F1405}"/>
              </a:ext>
            </a:extLst>
          </p:cNvPr>
          <p:cNvSpPr txBox="1"/>
          <p:nvPr/>
        </p:nvSpPr>
        <p:spPr>
          <a:xfrm>
            <a:off x="709614" y="4001294"/>
            <a:ext cx="11077574" cy="255389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Невский был великолепным стратегом и тактиком, умело использовал против врагов особенности северных водоемов.</a:t>
            </a:r>
          </a:p>
          <a:p>
            <a:pPr indent="457200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Битва происходила на озере, ледяной покров которого в это время был уже тонким. Неповоротливых рыцарей, облаченных в тяжелые доспехи, русские воины заманили на тонкий лед. С флангов их атаковала русская конница, она и завершила разгром иноземцев.</a:t>
            </a:r>
          </a:p>
        </p:txBody>
      </p:sp>
    </p:spTree>
    <p:extLst>
      <p:ext uri="{BB962C8B-B14F-4D97-AF65-F5344CB8AC3E}">
        <p14:creationId xmlns:p14="http://schemas.microsoft.com/office/powerpoint/2010/main" xmlns="" val="126151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1247 г. к Александру Невскому обратился Батый:</a:t>
            </a:r>
          </a:p>
          <a:p>
            <a:pPr marL="0" indent="0">
              <a:buNone/>
            </a:pPr>
            <a:r>
              <a:rPr lang="ru-RU" dirty="0" smtClean="0"/>
              <a:t>«Мне покорились многие народы, неужели ты один не хочешь покориться моей державе? Если хочешь сберечь землю свою, то приходи поклониться мне, и увидишь честь и славу царства моего»</a:t>
            </a:r>
          </a:p>
          <a:p>
            <a:r>
              <a:rPr lang="ru-RU" dirty="0" smtClean="0"/>
              <a:t>Пойдя на уступки и насладив дипломатические отношения с Ордой, Александр спас ослабленную Русь от полного уничтожения.</a:t>
            </a:r>
          </a:p>
          <a:p>
            <a:r>
              <a:rPr lang="ru-RU" dirty="0" smtClean="0"/>
              <a:t>Чтобы умилостивить хана, Александр лично отправился с дарами в Орду.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4552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761</Words>
  <Application>Microsoft Office PowerPoint</Application>
  <PresentationFormat>Произвольный</PresentationFormat>
  <Paragraphs>59</Paragraphs>
  <Slides>14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  <vt:variant>
        <vt:lpstr>Произвольные показы</vt:lpstr>
      </vt:variant>
      <vt:variant>
        <vt:i4>1</vt:i4>
      </vt:variant>
    </vt:vector>
  </HeadingPairs>
  <TitlesOfParts>
    <vt:vector size="16" baseType="lpstr">
      <vt:lpstr>Тема Office</vt:lpstr>
      <vt:lpstr>Александр Невский – заступник земли Русской</vt:lpstr>
      <vt:lpstr>Слайд 2</vt:lpstr>
      <vt:lpstr>Александр Ярославович Невский  (1221 – 1263) </vt:lpstr>
      <vt:lpstr>Детство. Юность. Княжение.</vt:lpstr>
      <vt:lpstr>Слайд 5</vt:lpstr>
      <vt:lpstr>Слайд 6</vt:lpstr>
      <vt:lpstr>Невская битва</vt:lpstr>
      <vt:lpstr>Ледовое побоище</vt:lpstr>
      <vt:lpstr>Слайд 9</vt:lpstr>
      <vt:lpstr>Смерть Александра Невского</vt:lpstr>
      <vt:lpstr>Слайд 11</vt:lpstr>
      <vt:lpstr>Слайд 12</vt:lpstr>
      <vt:lpstr>Известные фразы Александра Невского</vt:lpstr>
      <vt:lpstr>Вывод:</vt:lpstr>
      <vt:lpstr>Произвольный показ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Невский </dc:title>
  <dc:creator>sedov.sergej.06@mail.ru</dc:creator>
  <cp:lastModifiedBy>Илья</cp:lastModifiedBy>
  <cp:revision>44</cp:revision>
  <dcterms:created xsi:type="dcterms:W3CDTF">2021-03-20T13:27:14Z</dcterms:created>
  <dcterms:modified xsi:type="dcterms:W3CDTF">2023-03-19T14:37:56Z</dcterms:modified>
</cp:coreProperties>
</file>