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1" r:id="rId6"/>
    <p:sldId id="262" r:id="rId7"/>
    <p:sldId id="263" r:id="rId8"/>
    <p:sldId id="259" r:id="rId9"/>
    <p:sldId id="267" r:id="rId10"/>
    <p:sldId id="268"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4709" autoAdjust="0"/>
  </p:normalViewPr>
  <p:slideViewPr>
    <p:cSldViewPr>
      <p:cViewPr>
        <p:scale>
          <a:sx n="77" d="100"/>
          <a:sy n="77" d="100"/>
        </p:scale>
        <p:origin x="-1200"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37C935C0-D2A6-4A09-9D08-64DA4D9DAC64}" type="datetimeFigureOut">
              <a:rPr lang="ru-RU" smtClean="0"/>
              <a:pPr/>
              <a:t>10.12.2023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C32D022F-5FB9-4E8C-B7ED-4056748FD50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7C935C0-D2A6-4A09-9D08-64DA4D9DAC64}" type="datetimeFigureOut">
              <a:rPr lang="ru-RU" smtClean="0"/>
              <a:pPr/>
              <a:t>10.12.2023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32D022F-5FB9-4E8C-B7ED-4056748FD50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7C935C0-D2A6-4A09-9D08-64DA4D9DAC64}" type="datetimeFigureOut">
              <a:rPr lang="ru-RU" smtClean="0"/>
              <a:pPr/>
              <a:t>10.12.2023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32D022F-5FB9-4E8C-B7ED-4056748FD50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7C935C0-D2A6-4A09-9D08-64DA4D9DAC64}" type="datetimeFigureOut">
              <a:rPr lang="ru-RU" smtClean="0"/>
              <a:pPr/>
              <a:t>10.12.2023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32D022F-5FB9-4E8C-B7ED-4056748FD502}"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7C935C0-D2A6-4A09-9D08-64DA4D9DAC64}" type="datetimeFigureOut">
              <a:rPr lang="ru-RU" smtClean="0"/>
              <a:pPr/>
              <a:t>10.12.2023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32D022F-5FB9-4E8C-B7ED-4056748FD502}"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7C935C0-D2A6-4A09-9D08-64DA4D9DAC64}" type="datetimeFigureOut">
              <a:rPr lang="ru-RU" smtClean="0"/>
              <a:pPr/>
              <a:t>10.12.2023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32D022F-5FB9-4E8C-B7ED-4056748FD502}"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7C935C0-D2A6-4A09-9D08-64DA4D9DAC64}" type="datetimeFigureOut">
              <a:rPr lang="ru-RU" smtClean="0"/>
              <a:pPr/>
              <a:t>10.12.2023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32D022F-5FB9-4E8C-B7ED-4056748FD50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37C935C0-D2A6-4A09-9D08-64DA4D9DAC64}" type="datetimeFigureOut">
              <a:rPr lang="ru-RU" smtClean="0"/>
              <a:pPr/>
              <a:t>10.12.2023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32D022F-5FB9-4E8C-B7ED-4056748FD502}"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37C935C0-D2A6-4A09-9D08-64DA4D9DAC64}" type="datetimeFigureOut">
              <a:rPr lang="ru-RU" smtClean="0"/>
              <a:pPr/>
              <a:t>10.12.2023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32D022F-5FB9-4E8C-B7ED-4056748FD50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37C935C0-D2A6-4A09-9D08-64DA4D9DAC64}" type="datetimeFigureOut">
              <a:rPr lang="ru-RU" smtClean="0"/>
              <a:pPr/>
              <a:t>10.12.2023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32D022F-5FB9-4E8C-B7ED-4056748FD50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37C935C0-D2A6-4A09-9D08-64DA4D9DAC64}" type="datetimeFigureOut">
              <a:rPr lang="ru-RU" smtClean="0"/>
              <a:pPr/>
              <a:t>10.12.2023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C32D022F-5FB9-4E8C-B7ED-4056748FD502}"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7C935C0-D2A6-4A09-9D08-64DA4D9DAC64}" type="datetimeFigureOut">
              <a:rPr lang="ru-RU" smtClean="0"/>
              <a:pPr/>
              <a:t>10.12.2023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32D022F-5FB9-4E8C-B7ED-4056748FD50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slide" Target="slide4.xml"/><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image" Target="../media/image7.png"/><Relationship Id="rId2" Type="http://schemas.openxmlformats.org/officeDocument/2006/relationships/slide" Target="slide8.xml"/><Relationship Id="rId16"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image" Target="../media/image9.jpeg"/><Relationship Id="rId10" Type="http://schemas.openxmlformats.org/officeDocument/2006/relationships/slide" Target="slide5.xml"/><Relationship Id="rId4" Type="http://schemas.openxmlformats.org/officeDocument/2006/relationships/slide" Target="slide6.xml"/><Relationship Id="rId9" Type="http://schemas.openxmlformats.org/officeDocument/2006/relationships/image" Target="../media/image5.jpeg"/><Relationship Id="rId1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2571744"/>
            <a:ext cx="7772400" cy="1829761"/>
          </a:xfrm>
        </p:spPr>
        <p:txBody>
          <a:bodyPr>
            <a:normAutofit fontScale="90000"/>
          </a:bodyPr>
          <a:lstStyle/>
          <a:p>
            <a:pPr algn="ctr"/>
            <a:r>
              <a:rPr lang="en-US" sz="2200" dirty="0" smtClean="0"/>
              <a:t>ACADEMY OF SOCIAL MANAGEMENT</a:t>
            </a:r>
            <a:r>
              <a:rPr lang="ru-RU" sz="2200" dirty="0" smtClean="0"/>
              <a:t/>
            </a:r>
            <a:br>
              <a:rPr lang="ru-RU" sz="2200" dirty="0" smtClean="0"/>
            </a:br>
            <a:r>
              <a:rPr lang="en-US" sz="2200" dirty="0" smtClean="0"/>
              <a:t>DEPARTMENT OF PHYLOLOGY</a:t>
            </a: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en-US" sz="4000" dirty="0" smtClean="0"/>
              <a:t>“The </a:t>
            </a:r>
            <a:r>
              <a:rPr lang="en-US" sz="4000" dirty="0" smtClean="0"/>
              <a:t>Mothers </a:t>
            </a:r>
            <a:r>
              <a:rPr lang="en-US" sz="4000" dirty="0" smtClean="0"/>
              <a:t>of </a:t>
            </a:r>
            <a:r>
              <a:rPr lang="en-US" sz="4000" dirty="0" smtClean="0"/>
              <a:t>Invention</a:t>
            </a:r>
            <a:r>
              <a:rPr lang="en-US" sz="4000" dirty="0" smtClean="0"/>
              <a:t>”</a:t>
            </a:r>
            <a:r>
              <a:rPr lang="ru-RU" sz="4000" dirty="0" smtClean="0"/>
              <a:t/>
            </a:r>
            <a:br>
              <a:rPr lang="ru-RU" sz="4000" dirty="0" smtClean="0"/>
            </a:br>
            <a:r>
              <a:rPr lang="ru-RU" sz="4000" dirty="0" smtClean="0"/>
              <a:t/>
            </a:r>
            <a:br>
              <a:rPr lang="ru-RU" sz="4000" dirty="0" smtClean="0"/>
            </a:br>
            <a:endParaRPr lang="ru-RU" sz="4000" dirty="0"/>
          </a:p>
        </p:txBody>
      </p:sp>
      <p:sp>
        <p:nvSpPr>
          <p:cNvPr id="3" name="Подзаголовок 2"/>
          <p:cNvSpPr>
            <a:spLocks noGrp="1"/>
          </p:cNvSpPr>
          <p:nvPr>
            <p:ph type="subTitle" idx="1"/>
          </p:nvPr>
        </p:nvSpPr>
        <p:spPr>
          <a:xfrm>
            <a:off x="1371600" y="4071942"/>
            <a:ext cx="7772400" cy="1199704"/>
          </a:xfrm>
        </p:spPr>
        <p:txBody>
          <a:bodyPr>
            <a:normAutofit lnSpcReduction="10000"/>
          </a:bodyPr>
          <a:lstStyle/>
          <a:p>
            <a:endParaRPr lang="en-US" sz="2400" smtClean="0"/>
          </a:p>
          <a:p>
            <a:r>
              <a:rPr lang="en-US" sz="2400" smtClean="0"/>
              <a:t>Karimova</a:t>
            </a:r>
            <a:r>
              <a:rPr lang="en-US" sz="2400" dirty="0" smtClean="0"/>
              <a:t> </a:t>
            </a:r>
            <a:r>
              <a:rPr lang="en-US" sz="2400" dirty="0" smtClean="0"/>
              <a:t>I. R.</a:t>
            </a:r>
            <a:endParaRPr lang="ru-RU" sz="2400" dirty="0" smtClean="0"/>
          </a:p>
          <a:p>
            <a:r>
              <a:rPr lang="en-US" sz="2400" dirty="0" smtClean="0"/>
              <a:t>	</a:t>
            </a:r>
            <a:endParaRPr lang="ru-RU" dirty="0" smtClean="0"/>
          </a:p>
          <a:p>
            <a:pPr algn="ctr"/>
            <a:endParaRPr lang="ru-RU" dirty="0" smtClean="0"/>
          </a:p>
          <a:p>
            <a:pPr algn="ctr"/>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14357"/>
            <a:ext cx="7772400" cy="4357718"/>
          </a:xfrm>
        </p:spPr>
        <p:txBody>
          <a:bodyPr>
            <a:normAutofit/>
          </a:bodyPr>
          <a:lstStyle/>
          <a:p>
            <a:r>
              <a:rPr lang="en-US" dirty="0" smtClean="0"/>
              <a:t>Thanks very much. </a:t>
            </a:r>
            <a:br>
              <a:rPr lang="en-US" dirty="0" smtClean="0"/>
            </a:br>
            <a:r>
              <a:rPr lang="en-US" dirty="0" smtClean="0"/>
              <a:t>So… if  you thought that everything was invented by men, think again.</a:t>
            </a:r>
            <a:r>
              <a:rPr lang="ru-RU" dirty="0" smtClean="0"/>
              <a:t/>
            </a:r>
            <a:br>
              <a:rPr lang="ru-RU" dirty="0" smtClean="0"/>
            </a:br>
            <a:endParaRPr lang="ru-RU" dirty="0"/>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E:\презентация english\nylonstockings.jpg">
            <a:hlinkClick r:id="rId2" action="ppaction://hlinksldjump"/>
          </p:cNvPr>
          <p:cNvPicPr>
            <a:picLocks noChangeAspect="1" noChangeArrowheads="1"/>
          </p:cNvPicPr>
          <p:nvPr/>
        </p:nvPicPr>
        <p:blipFill>
          <a:blip r:embed="rId3"/>
          <a:srcRect/>
          <a:stretch>
            <a:fillRect/>
          </a:stretch>
        </p:blipFill>
        <p:spPr bwMode="auto">
          <a:xfrm>
            <a:off x="4143372" y="1071545"/>
            <a:ext cx="1398978" cy="1865303"/>
          </a:xfrm>
          <a:prstGeom prst="rect">
            <a:avLst/>
          </a:prstGeom>
          <a:noFill/>
        </p:spPr>
      </p:pic>
      <p:sp>
        <p:nvSpPr>
          <p:cNvPr id="3" name="Заголовок 2"/>
          <p:cNvSpPr>
            <a:spLocks noGrp="1"/>
          </p:cNvSpPr>
          <p:nvPr>
            <p:ph type="title"/>
          </p:nvPr>
        </p:nvSpPr>
        <p:spPr/>
        <p:txBody>
          <a:bodyPr>
            <a:normAutofit fontScale="90000"/>
          </a:bodyPr>
          <a:lstStyle/>
          <a:p>
            <a:pPr algn="ctr"/>
            <a:r>
              <a:rPr lang="en-US" sz="2700" dirty="0" smtClean="0"/>
              <a:t>Look at these inventions. Five of them were invented by women. Decide which five you think they are.</a:t>
            </a:r>
            <a:r>
              <a:rPr lang="ru-RU" dirty="0" smtClean="0"/>
              <a:t/>
            </a:r>
            <a:br>
              <a:rPr lang="ru-RU" dirty="0" smtClean="0"/>
            </a:br>
            <a:endParaRPr lang="ru-RU" dirty="0"/>
          </a:p>
        </p:txBody>
      </p:sp>
      <p:pic>
        <p:nvPicPr>
          <p:cNvPr id="2050" name="Picture 2" descr="E:\презентация english\_tipp_ex.jpg">
            <a:hlinkClick r:id="rId4" action="ppaction://hlinksldjump"/>
          </p:cNvPr>
          <p:cNvPicPr>
            <a:picLocks noChangeAspect="1" noChangeArrowheads="1"/>
          </p:cNvPicPr>
          <p:nvPr/>
        </p:nvPicPr>
        <p:blipFill>
          <a:blip r:embed="rId5"/>
          <a:srcRect/>
          <a:stretch>
            <a:fillRect/>
          </a:stretch>
        </p:blipFill>
        <p:spPr bwMode="auto">
          <a:xfrm>
            <a:off x="7715272" y="1000108"/>
            <a:ext cx="1428728" cy="1904971"/>
          </a:xfrm>
          <a:prstGeom prst="rect">
            <a:avLst/>
          </a:prstGeom>
          <a:noFill/>
        </p:spPr>
      </p:pic>
      <p:pic>
        <p:nvPicPr>
          <p:cNvPr id="2051" name="Picture 3" descr="E:\презентация english\Bullet-Proof-Vest.jpg">
            <a:hlinkClick r:id="rId6" action="ppaction://hlinksldjump"/>
          </p:cNvPr>
          <p:cNvPicPr>
            <a:picLocks noGrp="1" noChangeAspect="1" noChangeArrowheads="1"/>
          </p:cNvPicPr>
          <p:nvPr>
            <p:ph idx="1"/>
          </p:nvPr>
        </p:nvPicPr>
        <p:blipFill>
          <a:blip r:embed="rId7"/>
          <a:srcRect/>
          <a:stretch>
            <a:fillRect/>
          </a:stretch>
        </p:blipFill>
        <p:spPr bwMode="auto">
          <a:xfrm>
            <a:off x="5715008" y="1000108"/>
            <a:ext cx="1763528" cy="2021135"/>
          </a:xfrm>
          <a:prstGeom prst="rect">
            <a:avLst/>
          </a:prstGeom>
          <a:noFill/>
        </p:spPr>
      </p:pic>
      <p:pic>
        <p:nvPicPr>
          <p:cNvPr id="2052" name="Picture 4" descr="E:\презентация english\dishwasher_maintenance_o9qu4.jpg">
            <a:hlinkClick r:id="rId8" action="ppaction://hlinksldjump"/>
          </p:cNvPr>
          <p:cNvPicPr>
            <a:picLocks noChangeAspect="1" noChangeArrowheads="1"/>
          </p:cNvPicPr>
          <p:nvPr/>
        </p:nvPicPr>
        <p:blipFill>
          <a:blip r:embed="rId9" cstate="print"/>
          <a:srcRect/>
          <a:stretch>
            <a:fillRect/>
          </a:stretch>
        </p:blipFill>
        <p:spPr bwMode="auto">
          <a:xfrm>
            <a:off x="2071670" y="1071546"/>
            <a:ext cx="1791924" cy="1785950"/>
          </a:xfrm>
          <a:prstGeom prst="rect">
            <a:avLst/>
          </a:prstGeom>
          <a:noFill/>
        </p:spPr>
      </p:pic>
      <p:pic>
        <p:nvPicPr>
          <p:cNvPr id="2053" name="Picture 5" descr="E:\презентация english\nappies.jpg">
            <a:hlinkClick r:id="rId10" action="ppaction://hlinksldjump"/>
          </p:cNvPr>
          <p:cNvPicPr>
            <a:picLocks noChangeAspect="1" noChangeArrowheads="1"/>
          </p:cNvPicPr>
          <p:nvPr/>
        </p:nvPicPr>
        <p:blipFill>
          <a:blip r:embed="rId11"/>
          <a:srcRect/>
          <a:stretch>
            <a:fillRect/>
          </a:stretch>
        </p:blipFill>
        <p:spPr bwMode="auto">
          <a:xfrm>
            <a:off x="6429388" y="3929066"/>
            <a:ext cx="2500330" cy="1658307"/>
          </a:xfrm>
          <a:prstGeom prst="rect">
            <a:avLst/>
          </a:prstGeom>
          <a:noFill/>
        </p:spPr>
      </p:pic>
      <p:pic>
        <p:nvPicPr>
          <p:cNvPr id="2055" name="Picture 7" descr="E:\презентация english\vacuum_cleaner.png">
            <a:hlinkClick r:id="rId2" action="ppaction://hlinksldjump"/>
          </p:cNvPr>
          <p:cNvPicPr>
            <a:picLocks noChangeAspect="1" noChangeArrowheads="1"/>
          </p:cNvPicPr>
          <p:nvPr/>
        </p:nvPicPr>
        <p:blipFill>
          <a:blip r:embed="rId12"/>
          <a:srcRect/>
          <a:stretch>
            <a:fillRect/>
          </a:stretch>
        </p:blipFill>
        <p:spPr bwMode="auto">
          <a:xfrm>
            <a:off x="3929058" y="3285406"/>
            <a:ext cx="1643074" cy="2472868"/>
          </a:xfrm>
          <a:prstGeom prst="rect">
            <a:avLst/>
          </a:prstGeom>
          <a:noFill/>
        </p:spPr>
      </p:pic>
      <p:pic>
        <p:nvPicPr>
          <p:cNvPr id="2057" name="Picture 9" descr="E:\презентация english\Windshield-Wipers.jpg">
            <a:hlinkClick r:id="rId13" action="ppaction://hlinksldjump"/>
          </p:cNvPr>
          <p:cNvPicPr>
            <a:picLocks noChangeAspect="1" noChangeArrowheads="1"/>
          </p:cNvPicPr>
          <p:nvPr/>
        </p:nvPicPr>
        <p:blipFill>
          <a:blip r:embed="rId14"/>
          <a:srcRect/>
          <a:stretch>
            <a:fillRect/>
          </a:stretch>
        </p:blipFill>
        <p:spPr bwMode="auto">
          <a:xfrm>
            <a:off x="285720" y="3786190"/>
            <a:ext cx="3052612" cy="1714512"/>
          </a:xfrm>
          <a:prstGeom prst="rect">
            <a:avLst/>
          </a:prstGeom>
          <a:noFill/>
        </p:spPr>
      </p:pic>
      <p:pic>
        <p:nvPicPr>
          <p:cNvPr id="2056" name="Picture 8" descr="E:\презентация english\washing mashine.jpg">
            <a:hlinkClick r:id="rId2" action="ppaction://hlinksldjump"/>
          </p:cNvPr>
          <p:cNvPicPr>
            <a:picLocks noChangeAspect="1" noChangeArrowheads="1"/>
          </p:cNvPicPr>
          <p:nvPr/>
        </p:nvPicPr>
        <p:blipFill>
          <a:blip r:embed="rId15"/>
          <a:srcRect/>
          <a:stretch>
            <a:fillRect/>
          </a:stretch>
        </p:blipFill>
        <p:spPr bwMode="auto">
          <a:xfrm>
            <a:off x="214282" y="1142984"/>
            <a:ext cx="1649951" cy="1785950"/>
          </a:xfrm>
          <a:prstGeom prst="rect">
            <a:avLst/>
          </a:prstGeom>
          <a:noFill/>
        </p:spPr>
      </p:pic>
      <p:sp>
        <p:nvSpPr>
          <p:cNvPr id="11" name="Прямоугольник 10"/>
          <p:cNvSpPr/>
          <p:nvPr/>
        </p:nvSpPr>
        <p:spPr>
          <a:xfrm>
            <a:off x="7786710" y="3000372"/>
            <a:ext cx="1162498" cy="369332"/>
          </a:xfrm>
          <a:prstGeom prst="rect">
            <a:avLst/>
          </a:prstGeom>
        </p:spPr>
        <p:txBody>
          <a:bodyPr wrap="none">
            <a:spAutoFit/>
          </a:bodyPr>
          <a:lstStyle/>
          <a:p>
            <a:r>
              <a:rPr lang="en-US" dirty="0" smtClean="0"/>
              <a:t>Tipp</a:t>
            </a:r>
            <a:r>
              <a:rPr lang="ru-RU" dirty="0" smtClean="0"/>
              <a:t> </a:t>
            </a:r>
            <a:r>
              <a:rPr lang="en-US" dirty="0" smtClean="0"/>
              <a:t>-Ex</a:t>
            </a:r>
            <a:endParaRPr lang="ru-RU" dirty="0"/>
          </a:p>
        </p:txBody>
      </p:sp>
      <p:sp>
        <p:nvSpPr>
          <p:cNvPr id="12" name="Прямоугольник 11"/>
          <p:cNvSpPr/>
          <p:nvPr/>
        </p:nvSpPr>
        <p:spPr>
          <a:xfrm>
            <a:off x="2143108" y="3000372"/>
            <a:ext cx="1547218" cy="369332"/>
          </a:xfrm>
          <a:prstGeom prst="rect">
            <a:avLst/>
          </a:prstGeom>
        </p:spPr>
        <p:txBody>
          <a:bodyPr wrap="none">
            <a:spAutoFit/>
          </a:bodyPr>
          <a:lstStyle/>
          <a:p>
            <a:r>
              <a:rPr lang="en-US" dirty="0" smtClean="0"/>
              <a:t>Dishwasher </a:t>
            </a:r>
            <a:endParaRPr lang="ru-RU" dirty="0"/>
          </a:p>
        </p:txBody>
      </p:sp>
      <p:sp>
        <p:nvSpPr>
          <p:cNvPr id="14" name="Прямоугольник 13"/>
          <p:cNvSpPr/>
          <p:nvPr/>
        </p:nvSpPr>
        <p:spPr>
          <a:xfrm>
            <a:off x="6558036" y="5715016"/>
            <a:ext cx="2585964" cy="369332"/>
          </a:xfrm>
          <a:prstGeom prst="rect">
            <a:avLst/>
          </a:prstGeom>
        </p:spPr>
        <p:txBody>
          <a:bodyPr wrap="none">
            <a:spAutoFit/>
          </a:bodyPr>
          <a:lstStyle/>
          <a:p>
            <a:r>
              <a:rPr lang="en-US" dirty="0" smtClean="0"/>
              <a:t>Disposable  nappies  </a:t>
            </a:r>
            <a:endParaRPr lang="ru-RU" dirty="0"/>
          </a:p>
        </p:txBody>
      </p:sp>
      <p:sp>
        <p:nvSpPr>
          <p:cNvPr id="15" name="Прямоугольник 14"/>
          <p:cNvSpPr/>
          <p:nvPr/>
        </p:nvSpPr>
        <p:spPr>
          <a:xfrm>
            <a:off x="5572132" y="3000372"/>
            <a:ext cx="2162772" cy="646331"/>
          </a:xfrm>
          <a:prstGeom prst="rect">
            <a:avLst/>
          </a:prstGeom>
        </p:spPr>
        <p:txBody>
          <a:bodyPr wrap="square">
            <a:spAutoFit/>
          </a:bodyPr>
          <a:lstStyle/>
          <a:p>
            <a:pPr algn="ctr"/>
            <a:r>
              <a:rPr lang="en-US" dirty="0" smtClean="0"/>
              <a:t>Bullet - proof vest</a:t>
            </a:r>
            <a:endParaRPr lang="ru-RU" dirty="0"/>
          </a:p>
        </p:txBody>
      </p:sp>
      <p:sp>
        <p:nvSpPr>
          <p:cNvPr id="16" name="Прямоугольник 15"/>
          <p:cNvSpPr/>
          <p:nvPr/>
        </p:nvSpPr>
        <p:spPr>
          <a:xfrm>
            <a:off x="500034" y="5715016"/>
            <a:ext cx="2271776" cy="369332"/>
          </a:xfrm>
          <a:prstGeom prst="rect">
            <a:avLst/>
          </a:prstGeom>
        </p:spPr>
        <p:txBody>
          <a:bodyPr wrap="none">
            <a:spAutoFit/>
          </a:bodyPr>
          <a:lstStyle/>
          <a:p>
            <a:r>
              <a:rPr lang="en-US" dirty="0" smtClean="0"/>
              <a:t>Windscreen wipers</a:t>
            </a:r>
            <a:endParaRPr lang="ru-RU" dirty="0"/>
          </a:p>
        </p:txBody>
      </p:sp>
      <p:sp>
        <p:nvSpPr>
          <p:cNvPr id="17" name="Прямоугольник 16"/>
          <p:cNvSpPr/>
          <p:nvPr/>
        </p:nvSpPr>
        <p:spPr>
          <a:xfrm>
            <a:off x="285720" y="3000372"/>
            <a:ext cx="1200971" cy="646331"/>
          </a:xfrm>
          <a:prstGeom prst="rect">
            <a:avLst/>
          </a:prstGeom>
        </p:spPr>
        <p:txBody>
          <a:bodyPr wrap="none">
            <a:spAutoFit/>
          </a:bodyPr>
          <a:lstStyle/>
          <a:p>
            <a:pPr algn="ctr"/>
            <a:r>
              <a:rPr lang="en-US" dirty="0" smtClean="0"/>
              <a:t>Washing</a:t>
            </a:r>
          </a:p>
          <a:p>
            <a:pPr algn="ctr"/>
            <a:r>
              <a:rPr lang="en-US" dirty="0" smtClean="0"/>
              <a:t> machine</a:t>
            </a:r>
            <a:endParaRPr lang="ru-RU" dirty="0"/>
          </a:p>
        </p:txBody>
      </p:sp>
      <p:sp>
        <p:nvSpPr>
          <p:cNvPr id="18" name="Прямоугольник 17"/>
          <p:cNvSpPr/>
          <p:nvPr/>
        </p:nvSpPr>
        <p:spPr>
          <a:xfrm>
            <a:off x="3786182" y="5715016"/>
            <a:ext cx="1963999" cy="369332"/>
          </a:xfrm>
          <a:prstGeom prst="rect">
            <a:avLst/>
          </a:prstGeom>
        </p:spPr>
        <p:txBody>
          <a:bodyPr wrap="none">
            <a:spAutoFit/>
          </a:bodyPr>
          <a:lstStyle/>
          <a:p>
            <a:r>
              <a:rPr lang="en-US" dirty="0" smtClean="0"/>
              <a:t>Vacuum cleaner</a:t>
            </a:r>
            <a:endParaRPr lang="ru-RU" dirty="0"/>
          </a:p>
        </p:txBody>
      </p:sp>
      <p:sp>
        <p:nvSpPr>
          <p:cNvPr id="19" name="Прямоугольник 18"/>
          <p:cNvSpPr/>
          <p:nvPr/>
        </p:nvSpPr>
        <p:spPr>
          <a:xfrm>
            <a:off x="3857620" y="3000372"/>
            <a:ext cx="1968809" cy="369332"/>
          </a:xfrm>
          <a:prstGeom prst="rect">
            <a:avLst/>
          </a:prstGeom>
        </p:spPr>
        <p:txBody>
          <a:bodyPr wrap="none">
            <a:spAutoFit/>
          </a:bodyPr>
          <a:lstStyle/>
          <a:p>
            <a:r>
              <a:rPr lang="en-US" dirty="0" smtClean="0"/>
              <a:t>Nylon stockings</a:t>
            </a:r>
            <a:endParaRPr lang="ru-RU" dirty="0"/>
          </a:p>
        </p:txBody>
      </p:sp>
      <p:sp>
        <p:nvSpPr>
          <p:cNvPr id="20" name="Прямоугольник 19"/>
          <p:cNvSpPr/>
          <p:nvPr/>
        </p:nvSpPr>
        <p:spPr>
          <a:xfrm>
            <a:off x="6143636" y="6286520"/>
            <a:ext cx="2428870" cy="369332"/>
          </a:xfrm>
          <a:prstGeom prst="rect">
            <a:avLst/>
          </a:prstGeom>
        </p:spPr>
        <p:txBody>
          <a:bodyPr wrap="none">
            <a:spAutoFit/>
          </a:bodyPr>
          <a:lstStyle/>
          <a:p>
            <a:r>
              <a:rPr lang="en-US" dirty="0" smtClean="0">
                <a:solidFill>
                  <a:srgbClr val="00B0F0"/>
                </a:solidFill>
                <a:hlinkClick r:id="rId16" action="ppaction://hlinksldjump"/>
              </a:rPr>
              <a:t>Check your memory</a:t>
            </a:r>
            <a:endParaRPr lang="ru-RU" dirty="0">
              <a:solidFill>
                <a:srgbClr val="00B0F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flipH="1">
            <a:off x="8686800" y="5961572"/>
            <a:ext cx="100042" cy="45719"/>
          </a:xfrm>
        </p:spPr>
        <p:txBody>
          <a:bodyPr>
            <a:normAutofit fontScale="25000" lnSpcReduction="20000"/>
          </a:bodyPr>
          <a:lstStyle/>
          <a:p>
            <a:endParaRPr lang="ru-RU" dirty="0"/>
          </a:p>
        </p:txBody>
      </p:sp>
      <p:sp>
        <p:nvSpPr>
          <p:cNvPr id="3" name="Заголовок 2"/>
          <p:cNvSpPr>
            <a:spLocks noGrp="1"/>
          </p:cNvSpPr>
          <p:nvPr>
            <p:ph type="title"/>
          </p:nvPr>
        </p:nvSpPr>
        <p:spPr>
          <a:xfrm>
            <a:off x="285720" y="357166"/>
            <a:ext cx="8572560" cy="2928958"/>
          </a:xfrm>
        </p:spPr>
        <p:txBody>
          <a:bodyPr>
            <a:normAutofit/>
          </a:bodyPr>
          <a:lstStyle/>
          <a:p>
            <a:pPr lvl="0"/>
            <a:r>
              <a:rPr lang="en-US" sz="2200" dirty="0" smtClean="0">
                <a:solidFill>
                  <a:schemeClr val="tx1">
                    <a:lumMod val="95000"/>
                    <a:lumOff val="5000"/>
                  </a:schemeClr>
                </a:solidFill>
              </a:rPr>
              <a:t>The </a:t>
            </a:r>
            <a:r>
              <a:rPr lang="en-US" sz="2200" u="sng" dirty="0" smtClean="0">
                <a:solidFill>
                  <a:schemeClr val="tx1">
                    <a:lumMod val="95000"/>
                    <a:lumOff val="5000"/>
                  </a:schemeClr>
                </a:solidFill>
              </a:rPr>
              <a:t>dishwasher</a:t>
            </a:r>
            <a:r>
              <a:rPr lang="en-US" sz="2200" dirty="0" smtClean="0">
                <a:solidFill>
                  <a:schemeClr val="tx1">
                    <a:lumMod val="95000"/>
                    <a:lumOff val="5000"/>
                  </a:schemeClr>
                </a:solidFill>
              </a:rPr>
              <a:t>- this was invented by woman called Josephine Cochrane in 1886. She was a rich American who gave a lot of dinner parties. But she was annoyed that her servants used to break plates and glasses when they were washing them after the party. So, Josephine decided to try and invent a machine which could wash a lot of plates and glasses safely. Today the </a:t>
            </a:r>
            <a:r>
              <a:rPr lang="en-US" sz="2200" dirty="0" smtClean="0">
                <a:solidFill>
                  <a:schemeClr val="tx1"/>
                </a:solidFill>
              </a:rPr>
              <a:t>dishwasher</a:t>
            </a:r>
            <a:r>
              <a:rPr lang="en-US" sz="2200" dirty="0" smtClean="0">
                <a:solidFill>
                  <a:schemeClr val="tx1">
                    <a:lumMod val="95000"/>
                    <a:lumOff val="5000"/>
                  </a:schemeClr>
                </a:solidFill>
              </a:rPr>
              <a:t> is used by millions of people all over the world.</a:t>
            </a:r>
            <a:endParaRPr lang="ru-RU" dirty="0"/>
          </a:p>
        </p:txBody>
      </p:sp>
      <p:pic>
        <p:nvPicPr>
          <p:cNvPr id="16386" name="Picture 2" descr="E:\презентация english\Josephine Cochrane.jpg"/>
          <p:cNvPicPr>
            <a:picLocks noChangeAspect="1" noChangeArrowheads="1"/>
          </p:cNvPicPr>
          <p:nvPr/>
        </p:nvPicPr>
        <p:blipFill>
          <a:blip r:embed="rId2"/>
          <a:stretch>
            <a:fillRect/>
          </a:stretch>
        </p:blipFill>
        <p:spPr bwMode="auto">
          <a:xfrm>
            <a:off x="3740094" y="3286124"/>
            <a:ext cx="5403906" cy="3143272"/>
          </a:xfrm>
          <a:prstGeom prst="rect">
            <a:avLst/>
          </a:prstGeom>
          <a:noFill/>
          <a:ln>
            <a:noFill/>
          </a:ln>
        </p:spPr>
      </p:pic>
      <p:sp>
        <p:nvSpPr>
          <p:cNvPr id="6" name="Заголовок 1"/>
          <p:cNvSpPr txBox="1">
            <a:spLocks/>
          </p:cNvSpPr>
          <p:nvPr/>
        </p:nvSpPr>
        <p:spPr>
          <a:xfrm>
            <a:off x="428596" y="4143380"/>
            <a:ext cx="4643470" cy="1785950"/>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Заголовок 1"/>
          <p:cNvSpPr txBox="1">
            <a:spLocks/>
          </p:cNvSpPr>
          <p:nvPr/>
        </p:nvSpPr>
        <p:spPr>
          <a:xfrm>
            <a:off x="0" y="4786322"/>
            <a:ext cx="2714644" cy="1000132"/>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hlinkClick r:id="rId3" action="ppaction://hlinksldjump"/>
              </a:rPr>
              <a:t>Start</a:t>
            </a:r>
            <a:r>
              <a:rPr kumimoji="0" lang="en-US" sz="28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hlinkClick r:id="rId3" action="ppaction://hlinksldjump"/>
              </a:rPr>
              <a:t> again</a:t>
            </a:r>
            <a:endParaRPr kumimoji="0" lang="ru-RU" sz="2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ransition>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flipH="1">
            <a:off x="8686800" y="5961572"/>
            <a:ext cx="100042" cy="45719"/>
          </a:xfrm>
        </p:spPr>
        <p:txBody>
          <a:bodyPr>
            <a:normAutofit fontScale="25000" lnSpcReduction="20000"/>
          </a:bodyPr>
          <a:lstStyle/>
          <a:p>
            <a:endParaRPr lang="ru-RU" dirty="0"/>
          </a:p>
        </p:txBody>
      </p:sp>
      <p:sp>
        <p:nvSpPr>
          <p:cNvPr id="3" name="Заголовок 2"/>
          <p:cNvSpPr>
            <a:spLocks noGrp="1"/>
          </p:cNvSpPr>
          <p:nvPr>
            <p:ph type="title"/>
          </p:nvPr>
        </p:nvSpPr>
        <p:spPr>
          <a:xfrm>
            <a:off x="285720" y="357166"/>
            <a:ext cx="8572560" cy="2928958"/>
          </a:xfrm>
        </p:spPr>
        <p:txBody>
          <a:bodyPr>
            <a:normAutofit/>
          </a:bodyPr>
          <a:lstStyle/>
          <a:p>
            <a:r>
              <a:rPr lang="en-US" sz="2400" dirty="0" smtClean="0">
                <a:solidFill>
                  <a:schemeClr val="tx1"/>
                </a:solidFill>
              </a:rPr>
              <a:t>The car was invented by a man, but it was a woman, Mary Anderson, who in 1903 solved one of the biggest problems of driving. Until her invention, it was impossible for drivers to see where they were going when it was raining or snowing. The name of her invention? </a:t>
            </a:r>
            <a:r>
              <a:rPr lang="en-US" sz="2400" u="sng" dirty="0" smtClean="0">
                <a:solidFill>
                  <a:schemeClr val="tx1"/>
                </a:solidFill>
              </a:rPr>
              <a:t>Windscreen</a:t>
            </a:r>
            <a:r>
              <a:rPr lang="en-US" sz="2400" dirty="0" smtClean="0">
                <a:solidFill>
                  <a:schemeClr val="tx1"/>
                </a:solidFill>
              </a:rPr>
              <a:t> </a:t>
            </a:r>
            <a:r>
              <a:rPr lang="en-US" sz="2400" u="sng" dirty="0" smtClean="0">
                <a:solidFill>
                  <a:schemeClr val="tx1"/>
                </a:solidFill>
              </a:rPr>
              <a:t>wipers</a:t>
            </a:r>
            <a:r>
              <a:rPr lang="en-US" sz="2400" dirty="0" smtClean="0">
                <a:solidFill>
                  <a:schemeClr val="tx1"/>
                </a:solidFill>
              </a:rPr>
              <a:t>.</a:t>
            </a:r>
            <a:r>
              <a:rPr lang="ru-RU" sz="2400" dirty="0" smtClean="0"/>
              <a:t/>
            </a:r>
            <a:br>
              <a:rPr lang="ru-RU" sz="2400" dirty="0" smtClean="0"/>
            </a:br>
            <a:endParaRPr lang="ru-RU" sz="2400" dirty="0"/>
          </a:p>
        </p:txBody>
      </p:sp>
      <p:sp>
        <p:nvSpPr>
          <p:cNvPr id="6" name="Заголовок 1"/>
          <p:cNvSpPr txBox="1">
            <a:spLocks/>
          </p:cNvSpPr>
          <p:nvPr/>
        </p:nvSpPr>
        <p:spPr>
          <a:xfrm>
            <a:off x="428596" y="4143380"/>
            <a:ext cx="4643470" cy="1785950"/>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Заголовок 1"/>
          <p:cNvSpPr txBox="1">
            <a:spLocks/>
          </p:cNvSpPr>
          <p:nvPr/>
        </p:nvSpPr>
        <p:spPr>
          <a:xfrm>
            <a:off x="0" y="4786322"/>
            <a:ext cx="2714644" cy="1000132"/>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hlinkClick r:id="rId2" action="ppaction://hlinksldjump"/>
              </a:rPr>
              <a:t>Start</a:t>
            </a:r>
            <a:r>
              <a:rPr kumimoji="0" lang="en-US" sz="28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hlinkClick r:id="rId2" action="ppaction://hlinksldjump"/>
              </a:rPr>
              <a:t> again</a:t>
            </a:r>
            <a:endParaRPr kumimoji="0" lang="ru-RU" sz="2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1026" name="Picture 2" descr="E:\презентация english\Mary Anderson.jpg"/>
          <p:cNvPicPr>
            <a:picLocks noChangeAspect="1" noChangeArrowheads="1"/>
          </p:cNvPicPr>
          <p:nvPr/>
        </p:nvPicPr>
        <p:blipFill>
          <a:blip r:embed="rId3"/>
          <a:srcRect/>
          <a:stretch>
            <a:fillRect/>
          </a:stretch>
        </p:blipFill>
        <p:spPr bwMode="auto">
          <a:xfrm>
            <a:off x="6072198" y="2389069"/>
            <a:ext cx="2876553" cy="4260066"/>
          </a:xfrm>
          <a:prstGeom prst="rect">
            <a:avLst/>
          </a:prstGeom>
          <a:noFill/>
        </p:spPr>
      </p:pic>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flipH="1">
            <a:off x="8686800" y="5961572"/>
            <a:ext cx="100042" cy="45719"/>
          </a:xfrm>
        </p:spPr>
        <p:txBody>
          <a:bodyPr>
            <a:normAutofit fontScale="25000" lnSpcReduction="20000"/>
          </a:bodyPr>
          <a:lstStyle/>
          <a:p>
            <a:endParaRPr lang="ru-RU" dirty="0"/>
          </a:p>
        </p:txBody>
      </p:sp>
      <p:sp>
        <p:nvSpPr>
          <p:cNvPr id="3" name="Заголовок 2"/>
          <p:cNvSpPr>
            <a:spLocks noGrp="1"/>
          </p:cNvSpPr>
          <p:nvPr>
            <p:ph type="title"/>
          </p:nvPr>
        </p:nvSpPr>
        <p:spPr>
          <a:xfrm>
            <a:off x="357158" y="357166"/>
            <a:ext cx="8572560" cy="2928958"/>
          </a:xfrm>
        </p:spPr>
        <p:txBody>
          <a:bodyPr>
            <a:normAutofit fontScale="90000"/>
          </a:bodyPr>
          <a:lstStyle/>
          <a:p>
            <a:r>
              <a:rPr lang="en-US" sz="2400" dirty="0" smtClean="0">
                <a:solidFill>
                  <a:schemeClr val="tx1"/>
                </a:solidFill>
              </a:rPr>
              <a:t>A fantastic invention that definitely improved the lives of millions people was </a:t>
            </a:r>
            <a:r>
              <a:rPr lang="en-US" sz="2400" u="sng" dirty="0" smtClean="0">
                <a:solidFill>
                  <a:schemeClr val="tx1"/>
                </a:solidFill>
              </a:rPr>
              <a:t>disposable nappies</a:t>
            </a:r>
            <a:r>
              <a:rPr lang="en-US" sz="2400" dirty="0" smtClean="0">
                <a:solidFill>
                  <a:schemeClr val="tx1"/>
                </a:solidFill>
              </a:rPr>
              <a:t>. They were invented by a woman called Marion Donovan in 1950. Anybody who has a small baby will know what a big difference disposable nappies make to our lives. Today more than 55 million nappies are used every day in the world.</a:t>
            </a:r>
            <a:r>
              <a:rPr lang="ru-RU" dirty="0" smtClean="0"/>
              <a:t/>
            </a:r>
            <a:br>
              <a:rPr lang="ru-RU" dirty="0" smtClean="0"/>
            </a:br>
            <a:endParaRPr lang="ru-RU" dirty="0"/>
          </a:p>
        </p:txBody>
      </p:sp>
      <p:sp>
        <p:nvSpPr>
          <p:cNvPr id="6" name="Заголовок 1"/>
          <p:cNvSpPr txBox="1">
            <a:spLocks/>
          </p:cNvSpPr>
          <p:nvPr/>
        </p:nvSpPr>
        <p:spPr>
          <a:xfrm>
            <a:off x="428596" y="4143380"/>
            <a:ext cx="4643470" cy="1785950"/>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Заголовок 1"/>
          <p:cNvSpPr txBox="1">
            <a:spLocks/>
          </p:cNvSpPr>
          <p:nvPr/>
        </p:nvSpPr>
        <p:spPr>
          <a:xfrm>
            <a:off x="0" y="4786322"/>
            <a:ext cx="2714644" cy="1000132"/>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hlinkClick r:id="rId2" action="ppaction://hlinksldjump"/>
              </a:rPr>
              <a:t>Start</a:t>
            </a:r>
            <a:r>
              <a:rPr kumimoji="0" lang="en-US" sz="28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hlinkClick r:id="rId2" action="ppaction://hlinksldjump"/>
              </a:rPr>
              <a:t> again</a:t>
            </a:r>
            <a:endParaRPr kumimoji="0" lang="ru-RU" sz="2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18434" name="Picture 2" descr="E:\презентация english\Marion Donovan.jpg"/>
          <p:cNvPicPr>
            <a:picLocks noChangeAspect="1" noChangeArrowheads="1"/>
          </p:cNvPicPr>
          <p:nvPr/>
        </p:nvPicPr>
        <p:blipFill>
          <a:blip r:embed="rId3"/>
          <a:srcRect/>
          <a:stretch>
            <a:fillRect/>
          </a:stretch>
        </p:blipFill>
        <p:spPr bwMode="auto">
          <a:xfrm>
            <a:off x="4071934" y="2714620"/>
            <a:ext cx="4714888" cy="3135401"/>
          </a:xfrm>
          <a:prstGeom prst="rect">
            <a:avLst/>
          </a:prstGeom>
          <a:noFill/>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Содержимое 7" descr="Better Nesmith Graham.jpg"/>
          <p:cNvPicPr>
            <a:picLocks noGrp="1" noChangeAspect="1"/>
          </p:cNvPicPr>
          <p:nvPr>
            <p:ph idx="1"/>
          </p:nvPr>
        </p:nvPicPr>
        <p:blipFill>
          <a:blip r:embed="rId2"/>
          <a:stretch>
            <a:fillRect/>
          </a:stretch>
        </p:blipFill>
        <p:spPr>
          <a:xfrm flipH="1">
            <a:off x="3581690" y="3214687"/>
            <a:ext cx="5562310" cy="3643313"/>
          </a:xfrm>
        </p:spPr>
      </p:pic>
      <p:sp>
        <p:nvSpPr>
          <p:cNvPr id="3" name="Заголовок 2"/>
          <p:cNvSpPr>
            <a:spLocks noGrp="1"/>
          </p:cNvSpPr>
          <p:nvPr>
            <p:ph type="title"/>
          </p:nvPr>
        </p:nvSpPr>
        <p:spPr>
          <a:xfrm>
            <a:off x="214282" y="142852"/>
            <a:ext cx="8715436" cy="3286148"/>
          </a:xfrm>
        </p:spPr>
        <p:txBody>
          <a:bodyPr>
            <a:normAutofit fontScale="90000"/>
          </a:bodyPr>
          <a:lstStyle/>
          <a:p>
            <a:pPr lvl="0"/>
            <a:r>
              <a:rPr lang="en-US" sz="2400" dirty="0" smtClean="0">
                <a:solidFill>
                  <a:schemeClr val="tx1"/>
                </a:solidFill>
              </a:rPr>
              <a:t>A few years later in 1956, Bette Nesmith Graham was working as a secretary. She used to get very frustrated and angry when she made typing mistakes. In those days if you made a mistake you had to get a new sheet of paper and start again from the beginning. She had a brilliant idea, which was to use a white liquid to paint over mistakes. Her invention is called </a:t>
            </a:r>
            <a:r>
              <a:rPr lang="en-US" sz="2400" u="sng" dirty="0" smtClean="0">
                <a:solidFill>
                  <a:schemeClr val="tx1"/>
                </a:solidFill>
              </a:rPr>
              <a:t>Tipp-Ex</a:t>
            </a:r>
            <a:r>
              <a:rPr lang="en-US" sz="2400" dirty="0" smtClean="0">
                <a:solidFill>
                  <a:schemeClr val="tx1"/>
                </a:solidFill>
              </a:rPr>
              <a:t> today. </a:t>
            </a:r>
            <a:r>
              <a:rPr lang="en-US" sz="2400" dirty="0" err="1" smtClean="0">
                <a:solidFill>
                  <a:schemeClr val="tx1"/>
                </a:solidFill>
              </a:rPr>
              <a:t>Mrs</a:t>
            </a:r>
            <a:r>
              <a:rPr lang="en-US" sz="2400" dirty="0" smtClean="0">
                <a:solidFill>
                  <a:schemeClr val="tx1"/>
                </a:solidFill>
              </a:rPr>
              <a:t> Graham was a divorced mother and her invention made her a very rich woman.</a:t>
            </a:r>
            <a:endParaRPr lang="ru-RU" dirty="0"/>
          </a:p>
        </p:txBody>
      </p:sp>
      <p:sp>
        <p:nvSpPr>
          <p:cNvPr id="6" name="Заголовок 1"/>
          <p:cNvSpPr txBox="1">
            <a:spLocks/>
          </p:cNvSpPr>
          <p:nvPr/>
        </p:nvSpPr>
        <p:spPr>
          <a:xfrm>
            <a:off x="428596" y="4143380"/>
            <a:ext cx="4643470" cy="1785950"/>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Заголовок 1"/>
          <p:cNvSpPr txBox="1">
            <a:spLocks/>
          </p:cNvSpPr>
          <p:nvPr/>
        </p:nvSpPr>
        <p:spPr>
          <a:xfrm>
            <a:off x="0" y="4786322"/>
            <a:ext cx="2714644" cy="1000132"/>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hlinkClick r:id="rId3" action="ppaction://hlinksldjump"/>
              </a:rPr>
              <a:t>Start</a:t>
            </a:r>
            <a:r>
              <a:rPr kumimoji="0" lang="en-US" sz="28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hlinkClick r:id="rId3" action="ppaction://hlinksldjump"/>
              </a:rPr>
              <a:t> again</a:t>
            </a:r>
            <a:endParaRPr kumimoji="0" lang="ru-RU" sz="2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ransition>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Содержимое 7" descr="Stephanie Kwolek.jpg"/>
          <p:cNvPicPr>
            <a:picLocks noGrp="1" noChangeAspect="1"/>
          </p:cNvPicPr>
          <p:nvPr>
            <p:ph idx="1"/>
          </p:nvPr>
        </p:nvPicPr>
        <p:blipFill>
          <a:blip r:embed="rId2"/>
          <a:stretch>
            <a:fillRect/>
          </a:stretch>
        </p:blipFill>
        <p:spPr>
          <a:xfrm rot="10800000" flipH="1" flipV="1">
            <a:off x="5500694" y="2852674"/>
            <a:ext cx="3643306" cy="4005326"/>
          </a:xfrm>
        </p:spPr>
      </p:pic>
      <p:sp>
        <p:nvSpPr>
          <p:cNvPr id="3" name="Заголовок 2"/>
          <p:cNvSpPr>
            <a:spLocks noGrp="1"/>
          </p:cNvSpPr>
          <p:nvPr>
            <p:ph type="title"/>
          </p:nvPr>
        </p:nvSpPr>
        <p:spPr>
          <a:xfrm>
            <a:off x="214282" y="357166"/>
            <a:ext cx="8572560" cy="2928958"/>
          </a:xfrm>
        </p:spPr>
        <p:txBody>
          <a:bodyPr>
            <a:normAutofit/>
          </a:bodyPr>
          <a:lstStyle/>
          <a:p>
            <a:pPr lvl="0"/>
            <a:r>
              <a:rPr lang="ru-RU" sz="2200" dirty="0" smtClean="0">
                <a:solidFill>
                  <a:schemeClr val="tx1"/>
                </a:solidFill>
              </a:rPr>
              <a:t/>
            </a:r>
            <a:br>
              <a:rPr lang="ru-RU" sz="2200" dirty="0" smtClean="0">
                <a:solidFill>
                  <a:schemeClr val="tx1"/>
                </a:solidFill>
              </a:rPr>
            </a:br>
            <a:r>
              <a:rPr lang="en-US" sz="2200" dirty="0" smtClean="0">
                <a:solidFill>
                  <a:schemeClr val="tx1"/>
                </a:solidFill>
              </a:rPr>
              <a:t> Policemen, soldiers, politicians all over the world are protected by something which was invented by a woman. In 1966 Stephanie </a:t>
            </a:r>
            <a:r>
              <a:rPr lang="en-US" sz="2200" dirty="0" err="1" smtClean="0">
                <a:solidFill>
                  <a:schemeClr val="tx1"/>
                </a:solidFill>
              </a:rPr>
              <a:t>Kwolek</a:t>
            </a:r>
            <a:r>
              <a:rPr lang="en-US" sz="2200" dirty="0" smtClean="0">
                <a:solidFill>
                  <a:schemeClr val="tx1"/>
                </a:solidFill>
              </a:rPr>
              <a:t> invented </a:t>
            </a:r>
            <a:r>
              <a:rPr lang="en-US" sz="2200" i="1" dirty="0" err="1" smtClean="0">
                <a:solidFill>
                  <a:schemeClr val="tx1"/>
                </a:solidFill>
              </a:rPr>
              <a:t>kevlar</a:t>
            </a:r>
            <a:r>
              <a:rPr lang="en-US" sz="2200" i="1" dirty="0" smtClean="0">
                <a:solidFill>
                  <a:schemeClr val="tx1"/>
                </a:solidFill>
              </a:rPr>
              <a:t>, </a:t>
            </a:r>
            <a:r>
              <a:rPr lang="en-US" sz="2200" dirty="0" smtClean="0">
                <a:solidFill>
                  <a:schemeClr val="tx1"/>
                </a:solidFill>
              </a:rPr>
              <a:t>a special material which was very light but incredibly strong, much stronger than metal. This material is used to make the</a:t>
            </a:r>
            <a:r>
              <a:rPr lang="en-US" sz="2200" u="sng" dirty="0" smtClean="0">
                <a:solidFill>
                  <a:schemeClr val="tx1"/>
                </a:solidFill>
              </a:rPr>
              <a:t> bullet- proof vest</a:t>
            </a:r>
            <a:r>
              <a:rPr lang="en-US" sz="2200" dirty="0" smtClean="0">
                <a:solidFill>
                  <a:schemeClr val="tx1"/>
                </a:solidFill>
              </a:rPr>
              <a:t>. Her invention has probably saved thousands of  lives.</a:t>
            </a:r>
            <a:r>
              <a:rPr lang="ru-RU" sz="2200" dirty="0" smtClean="0">
                <a:solidFill>
                  <a:schemeClr val="tx1"/>
                </a:solidFill>
              </a:rPr>
              <a:t/>
            </a:r>
            <a:br>
              <a:rPr lang="ru-RU" sz="2200" dirty="0" smtClean="0">
                <a:solidFill>
                  <a:schemeClr val="tx1"/>
                </a:solidFill>
              </a:rPr>
            </a:br>
            <a:endParaRPr lang="ru-RU" sz="2200" dirty="0">
              <a:solidFill>
                <a:schemeClr val="tx1"/>
              </a:solidFill>
            </a:endParaRPr>
          </a:p>
        </p:txBody>
      </p:sp>
      <p:sp>
        <p:nvSpPr>
          <p:cNvPr id="6" name="Заголовок 1"/>
          <p:cNvSpPr txBox="1">
            <a:spLocks/>
          </p:cNvSpPr>
          <p:nvPr/>
        </p:nvSpPr>
        <p:spPr>
          <a:xfrm>
            <a:off x="428596" y="4143380"/>
            <a:ext cx="4643470" cy="1785950"/>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Заголовок 1"/>
          <p:cNvSpPr txBox="1">
            <a:spLocks/>
          </p:cNvSpPr>
          <p:nvPr/>
        </p:nvSpPr>
        <p:spPr>
          <a:xfrm>
            <a:off x="0" y="4786322"/>
            <a:ext cx="2714644" cy="1000132"/>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hlinkClick r:id="rId3" action="ppaction://hlinksldjump"/>
              </a:rPr>
              <a:t>Start</a:t>
            </a:r>
            <a:r>
              <a:rPr kumimoji="0" lang="en-US" sz="28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hlinkClick r:id="rId3" action="ppaction://hlinksldjump"/>
              </a:rPr>
              <a:t> again</a:t>
            </a:r>
            <a:endParaRPr kumimoji="0" lang="ru-RU" sz="2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flipH="1">
            <a:off x="8686800" y="5961572"/>
            <a:ext cx="100042" cy="45719"/>
          </a:xfrm>
        </p:spPr>
        <p:txBody>
          <a:bodyPr>
            <a:normAutofit fontScale="25000" lnSpcReduction="20000"/>
          </a:bodyPr>
          <a:lstStyle/>
          <a:p>
            <a:endParaRPr lang="ru-RU" dirty="0"/>
          </a:p>
        </p:txBody>
      </p:sp>
      <p:sp>
        <p:nvSpPr>
          <p:cNvPr id="3" name="Заголовок 2"/>
          <p:cNvSpPr>
            <a:spLocks noGrp="1"/>
          </p:cNvSpPr>
          <p:nvPr>
            <p:ph type="title"/>
          </p:nvPr>
        </p:nvSpPr>
        <p:spPr>
          <a:xfrm>
            <a:off x="357158" y="428604"/>
            <a:ext cx="8501122" cy="2286016"/>
          </a:xfrm>
        </p:spPr>
        <p:txBody>
          <a:bodyPr>
            <a:normAutofit/>
          </a:bodyPr>
          <a:lstStyle/>
          <a:p>
            <a:pPr algn="ctr"/>
            <a:r>
              <a:rPr lang="en-US" sz="6000" i="1" dirty="0" smtClean="0"/>
              <a:t>Sorry, try again!</a:t>
            </a:r>
            <a:endParaRPr lang="ru-RU" dirty="0"/>
          </a:p>
        </p:txBody>
      </p:sp>
      <p:sp>
        <p:nvSpPr>
          <p:cNvPr id="6" name="Заголовок 1"/>
          <p:cNvSpPr txBox="1">
            <a:spLocks/>
          </p:cNvSpPr>
          <p:nvPr/>
        </p:nvSpPr>
        <p:spPr>
          <a:xfrm>
            <a:off x="428596" y="4143380"/>
            <a:ext cx="4643470" cy="1785950"/>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Заголовок 1"/>
          <p:cNvSpPr txBox="1">
            <a:spLocks/>
          </p:cNvSpPr>
          <p:nvPr/>
        </p:nvSpPr>
        <p:spPr>
          <a:xfrm>
            <a:off x="0" y="4786322"/>
            <a:ext cx="2714644" cy="1000132"/>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hlinkClick r:id="rId2" action="ppaction://hlinksldjump"/>
              </a:rPr>
              <a:t>Start</a:t>
            </a:r>
            <a:r>
              <a:rPr kumimoji="0" lang="en-US" sz="28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hlinkClick r:id="rId2" action="ppaction://hlinksldjump"/>
              </a:rPr>
              <a:t> again</a:t>
            </a:r>
            <a:endParaRPr kumimoji="0" lang="ru-RU" sz="2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1026" name="Picture 2" descr="E:\презентация english\смайл грусть.jpg"/>
          <p:cNvPicPr>
            <a:picLocks noChangeAspect="1" noChangeArrowheads="1"/>
          </p:cNvPicPr>
          <p:nvPr/>
        </p:nvPicPr>
        <p:blipFill>
          <a:blip r:embed="rId3"/>
          <a:srcRect/>
          <a:stretch>
            <a:fillRect/>
          </a:stretch>
        </p:blipFill>
        <p:spPr bwMode="auto">
          <a:xfrm>
            <a:off x="2500298" y="2000240"/>
            <a:ext cx="4972113" cy="4143428"/>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en-US" dirty="0" smtClean="0"/>
              <a:t>1) ___________ was invented by Josephine Cochrane in 1886.</a:t>
            </a:r>
            <a:endParaRPr lang="ru-RU" dirty="0" smtClean="0"/>
          </a:p>
          <a:p>
            <a:pPr>
              <a:buNone/>
            </a:pPr>
            <a:r>
              <a:rPr lang="en-US" dirty="0" smtClean="0"/>
              <a:t>2) ___________ was invented by Mary Anderson in 1903.</a:t>
            </a:r>
            <a:endParaRPr lang="ru-RU" dirty="0" smtClean="0"/>
          </a:p>
          <a:p>
            <a:pPr>
              <a:buNone/>
            </a:pPr>
            <a:r>
              <a:rPr lang="en-US" dirty="0" smtClean="0"/>
              <a:t>3) ___________ was invented by Marion Donovan in 1950.</a:t>
            </a:r>
            <a:endParaRPr lang="ru-RU" dirty="0" smtClean="0"/>
          </a:p>
          <a:p>
            <a:pPr>
              <a:buNone/>
            </a:pPr>
            <a:r>
              <a:rPr lang="en-US" dirty="0" smtClean="0"/>
              <a:t>4) ___________ was invented by Stephanie </a:t>
            </a:r>
            <a:r>
              <a:rPr lang="en-US" dirty="0" err="1" smtClean="0"/>
              <a:t>Kwolek</a:t>
            </a:r>
            <a:r>
              <a:rPr lang="en-US" dirty="0" smtClean="0"/>
              <a:t> in 1966.</a:t>
            </a:r>
            <a:endParaRPr lang="ru-RU" dirty="0" smtClean="0"/>
          </a:p>
          <a:p>
            <a:pPr>
              <a:buNone/>
            </a:pPr>
            <a:r>
              <a:rPr lang="en-US" dirty="0" smtClean="0"/>
              <a:t>5) __________ was invented by Bette Nesmith Graham in 1956.</a:t>
            </a:r>
            <a:endParaRPr lang="ru-RU" dirty="0" smtClean="0"/>
          </a:p>
          <a:p>
            <a:endParaRPr lang="ru-RU" dirty="0"/>
          </a:p>
        </p:txBody>
      </p:sp>
      <p:sp>
        <p:nvSpPr>
          <p:cNvPr id="3" name="Заголовок 2"/>
          <p:cNvSpPr>
            <a:spLocks noGrp="1"/>
          </p:cNvSpPr>
          <p:nvPr>
            <p:ph type="title"/>
          </p:nvPr>
        </p:nvSpPr>
        <p:spPr>
          <a:xfrm>
            <a:off x="457200" y="274638"/>
            <a:ext cx="8229600" cy="582594"/>
          </a:xfrm>
        </p:spPr>
        <p:txBody>
          <a:bodyPr>
            <a:normAutofit fontScale="90000"/>
          </a:bodyPr>
          <a:lstStyle/>
          <a:p>
            <a:pPr algn="ctr"/>
            <a:r>
              <a:rPr lang="en-US" dirty="0" smtClean="0"/>
              <a:t>Check your memory</a:t>
            </a:r>
            <a:endParaRPr lang="ru-RU" dirty="0"/>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104</TotalTime>
  <Words>430</Words>
  <Application>Microsoft Office PowerPoint</Application>
  <PresentationFormat>Экран (4:3)</PresentationFormat>
  <Paragraphs>36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Открытая</vt:lpstr>
      <vt:lpstr>ACADEMY OF SOCIAL MANAGEMENT DEPARTMENT OF PHYLOLOGY       “The Mothers of Invention”  </vt:lpstr>
      <vt:lpstr>Look at these inventions. Five of them were invented by women. Decide which five you think they are. </vt:lpstr>
      <vt:lpstr>The dishwasher- this was invented by woman called Josephine Cochrane in 1886. She was a rich American who gave a lot of dinner parties. But she was annoyed that her servants used to break plates and glasses when they were washing them after the party. So, Josephine decided to try and invent a machine which could wash a lot of plates and glasses safely. Today the dishwasher is used by millions of people all over the world.</vt:lpstr>
      <vt:lpstr>The car was invented by a man, but it was a woman, Mary Anderson, who in 1903 solved one of the biggest problems of driving. Until her invention, it was impossible for drivers to see where they were going when it was raining or snowing. The name of her invention? Windscreen wipers. </vt:lpstr>
      <vt:lpstr>A fantastic invention that definitely improved the lives of millions people was disposable nappies. They were invented by a woman called Marion Donovan in 1950. Anybody who has a small baby will know what a big difference disposable nappies make to our lives. Today more than 55 million nappies are used every day in the world. </vt:lpstr>
      <vt:lpstr>A few years later in 1956, Bette Nesmith Graham was working as a secretary. She used to get very frustrated and angry when she made typing mistakes. In those days if you made a mistake you had to get a new sheet of paper and start again from the beginning. She had a brilliant idea, which was to use a white liquid to paint over mistakes. Her invention is called Tipp-Ex today. Mrs Graham was a divorced mother and her invention made her a very rich woman.</vt:lpstr>
      <vt:lpstr>  Policemen, soldiers, politicians all over the world are protected by something which was invented by a woman. In 1966 Stephanie Kwolek invented kevlar, a special material which was very light but incredibly strong, much stronger than metal. This material is used to make the bullet- proof vest. Her invention has probably saved thousands of  lives. </vt:lpstr>
      <vt:lpstr>Sorry, try again!</vt:lpstr>
      <vt:lpstr>Check your memory</vt:lpstr>
      <vt:lpstr>Thanks very much.  So… if  you thought that everything was invented by men, think again. </vt:lpstr>
    </vt:vector>
  </TitlesOfParts>
  <Company>МОУ-СОШ №17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SOCIAL MANAGEMENT DEPARTMENT OF PHYLOLOGY       “The mothers of invention”  </dc:title>
  <dc:creator>Тимошенко</dc:creator>
  <cp:lastModifiedBy>Windows User</cp:lastModifiedBy>
  <cp:revision>17</cp:revision>
  <dcterms:created xsi:type="dcterms:W3CDTF">2014-05-15T09:08:54Z</dcterms:created>
  <dcterms:modified xsi:type="dcterms:W3CDTF">2023-12-10T08:58:39Z</dcterms:modified>
</cp:coreProperties>
</file>