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28" r:id="rId3"/>
    <p:sldId id="306" r:id="rId4"/>
    <p:sldId id="302" r:id="rId5"/>
    <p:sldId id="316" r:id="rId6"/>
    <p:sldId id="313" r:id="rId7"/>
    <p:sldId id="314" r:id="rId8"/>
    <p:sldId id="330" r:id="rId9"/>
    <p:sldId id="308" r:id="rId10"/>
    <p:sldId id="311" r:id="rId11"/>
    <p:sldId id="304" r:id="rId12"/>
    <p:sldId id="326" r:id="rId13"/>
    <p:sldId id="325" r:id="rId14"/>
    <p:sldId id="303" r:id="rId15"/>
    <p:sldId id="320" r:id="rId16"/>
    <p:sldId id="305" r:id="rId17"/>
    <p:sldId id="310" r:id="rId18"/>
    <p:sldId id="307" r:id="rId19"/>
    <p:sldId id="331" r:id="rId20"/>
    <p:sldId id="312" r:id="rId21"/>
    <p:sldId id="327" r:id="rId22"/>
    <p:sldId id="324" r:id="rId23"/>
    <p:sldId id="329" r:id="rId24"/>
    <p:sldId id="317" r:id="rId25"/>
    <p:sldId id="309" r:id="rId26"/>
    <p:sldId id="319" r:id="rId27"/>
    <p:sldId id="318" r:id="rId28"/>
    <p:sldId id="321" r:id="rId29"/>
    <p:sldId id="315" r:id="rId30"/>
    <p:sldId id="300" r:id="rId3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060" autoAdjust="0"/>
  </p:normalViewPr>
  <p:slideViewPr>
    <p:cSldViewPr>
      <p:cViewPr>
        <p:scale>
          <a:sx n="84" d="100"/>
          <a:sy n="84" d="100"/>
        </p:scale>
        <p:origin x="-756" y="2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1" d="100"/>
        <a:sy n="71" d="100"/>
      </p:scale>
      <p:origin x="0" y="231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 userDrawn="1"/>
        </p:nvSpPr>
        <p:spPr>
          <a:xfrm>
            <a:off x="1571625" y="1071563"/>
            <a:ext cx="6000750" cy="185737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0C7AD3-175D-4295-8FA4-023BD1EBBE5C}" type="datetimeFigureOut">
              <a:rPr lang="ru-RU"/>
              <a:pPr>
                <a:defRPr/>
              </a:pPr>
              <a:t>12.12.2023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30E4F9-6A9F-4E28-9B6B-2F58FC22C36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pull dir="r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969C61-327C-4318-A3F5-F1361C57F3EC}" type="datetimeFigureOut">
              <a:rPr lang="ru-RU"/>
              <a:pPr>
                <a:defRPr/>
              </a:pPr>
              <a:t>12.12.2023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2DCDD9-CAC8-4293-A9B2-3AB85A65052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pull dir="r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EFB8F8-E730-4754-AA99-1180FD127434}" type="datetimeFigureOut">
              <a:rPr lang="ru-RU"/>
              <a:pPr>
                <a:defRPr/>
              </a:pPr>
              <a:t>12.12.2023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33387F-DD32-4B7C-9539-4700845A495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pull dir="r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7E2650-B383-4D1D-A63D-6639C09D4459}" type="datetimeFigureOut">
              <a:rPr lang="ru-RU"/>
              <a:pPr>
                <a:defRPr/>
              </a:pPr>
              <a:t>12.12.2023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B1C1E8-C8BB-4132-8204-38533C58FE3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pull dir="r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99784D-7976-41AF-B29F-FA228BEEB10B}" type="datetimeFigureOut">
              <a:rPr lang="ru-RU"/>
              <a:pPr>
                <a:defRPr/>
              </a:pPr>
              <a:t>12.12.2023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824F28-9BFC-4D0B-ADAD-337FCF322BA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pull dir="r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D89681-1F9F-434F-A389-12D7AF97A491}" type="datetimeFigureOut">
              <a:rPr lang="ru-RU"/>
              <a:pPr>
                <a:defRPr/>
              </a:pPr>
              <a:t>12.12.2023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A6E128-9B5E-4D13-B293-80182937C64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pull dir="r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7C8215-D8FE-45FE-87AB-73909319A5F1}" type="datetimeFigureOut">
              <a:rPr lang="ru-RU"/>
              <a:pPr>
                <a:defRPr/>
              </a:pPr>
              <a:t>12.12.2023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FAB6FF-707F-4493-9DEF-CFD70338208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pull dir="r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C6B295-7D32-4142-8352-65EC861EC1C3}" type="datetimeFigureOut">
              <a:rPr lang="ru-RU"/>
              <a:pPr>
                <a:defRPr/>
              </a:pPr>
              <a:t>12.12.2023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F3ED82-38EC-4639-8F64-FCC4EFA76C7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pull dir="r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E5206F-74A3-49D1-92CD-7585F8E9A4E6}" type="datetimeFigureOut">
              <a:rPr lang="ru-RU"/>
              <a:pPr>
                <a:defRPr/>
              </a:pPr>
              <a:t>12.12.2023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BCEDA3-DBF2-4AC1-AEA3-7A76EC17E18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pull dir="r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32B823-4213-4CA3-9468-3D1C93820BCA}" type="datetimeFigureOut">
              <a:rPr lang="ru-RU"/>
              <a:pPr>
                <a:defRPr/>
              </a:pPr>
              <a:t>12.12.2023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0CC560-67B7-4F0E-87CD-0E79ABA5AA7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pull dir="r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D10135-4E8F-4FC3-8280-3E884C9540F5}" type="datetimeFigureOut">
              <a:rPr lang="ru-RU"/>
              <a:pPr>
                <a:defRPr/>
              </a:pPr>
              <a:t>12.12.2023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ACC4AB-B6B0-4CF4-B191-B4C9428BB89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pull dir="r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D4E5883-E8A8-456C-A77A-2084AF86CBD8}" type="datetimeFigureOut">
              <a:rPr lang="ru-RU"/>
              <a:pPr>
                <a:defRPr/>
              </a:pPr>
              <a:t>12.12.2023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3CC945E-06B5-4652-B67E-5E60ED9CE1C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ransition>
    <p:pull dir="ru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refdb.ru/look/2549998.html" TargetMode="External"/><Relationship Id="rId2" Type="http://schemas.openxmlformats.org/officeDocument/2006/relationships/hyperlink" Target="http://www.twirpx.com/file/256567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96863" y="980728"/>
            <a:ext cx="8667625" cy="208823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44463" y="945302"/>
            <a:ext cx="9042532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400" b="1" dirty="0" smtClean="0">
                <a:ln w="24500" cmpd="dbl">
                  <a:solidFill>
                    <a:srgbClr val="7030A0"/>
                  </a:solidFill>
                  <a:prstDash val="solid"/>
                  <a:miter lim="800000"/>
                </a:ln>
                <a:solidFill>
                  <a:srgbClr val="660066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Профилактика и коррекция дислексии и дисграфии</a:t>
            </a:r>
          </a:p>
          <a:p>
            <a:pPr algn="ctr">
              <a:defRPr/>
            </a:pPr>
            <a:r>
              <a:rPr lang="ru-RU" sz="4400" b="1" dirty="0" smtClean="0">
                <a:ln w="24500" cmpd="dbl">
                  <a:solidFill>
                    <a:srgbClr val="7030A0"/>
                  </a:solidFill>
                  <a:prstDash val="solid"/>
                  <a:miter lim="800000"/>
                </a:ln>
                <a:solidFill>
                  <a:srgbClr val="660066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(из опыта работы)</a:t>
            </a:r>
            <a:endParaRPr lang="ru-RU" sz="4400" b="1" dirty="0">
              <a:ln w="24500" cmpd="dbl">
                <a:solidFill>
                  <a:srgbClr val="7030A0"/>
                </a:solidFill>
                <a:prstDash val="solid"/>
                <a:miter lim="800000"/>
              </a:ln>
              <a:solidFill>
                <a:srgbClr val="660066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3635896" y="4725144"/>
            <a:ext cx="4608512" cy="936104"/>
          </a:xfrm>
        </p:spPr>
        <p:txBody>
          <a:bodyPr/>
          <a:lstStyle/>
          <a:p>
            <a:pPr algn="just" eaLnBrk="1" hangingPunct="1">
              <a:defRPr/>
            </a:pPr>
            <a:r>
              <a:rPr lang="ru-RU" sz="18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Абрамушкина А.А., учитель-логопед МБОУ «Первомайская СОШ», Бийский район, Алтайский край</a:t>
            </a:r>
            <a:endParaRPr lang="ru-RU" sz="1800" b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6" name="AutoShape 6" descr="http://papus666.narod.ru/clipart/e/eda/eda170.png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77" name="AutoShape 8" descr="http://papus666.narod.ru/clipart/e/eda/eda170.png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Спиши текст, переворачивая 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его в уме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8194" name="Picture 2" descr="F:\РАБОТА\10. ЗАНЯТИЯ - ЛОГОПЕД\Тренажор - профил. дисграф. и дислексия - 4 части\2\2_page-0014.jpg"/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78" t="21612" r="11939" b="30420"/>
          <a:stretch/>
        </p:blipFill>
        <p:spPr bwMode="auto">
          <a:xfrm>
            <a:off x="1907704" y="1687458"/>
            <a:ext cx="5364900" cy="4405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9360823"/>
      </p:ext>
    </p:extLst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Вставь нужные окончания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3074" name="Picture 2" descr="F:\РАБОТА\10. ЗАНЯТИЯ - ЛОГОПЕД\Тренажор - профил. дисграф. и дислексия - 4 части\1\1_page-0015.jpg"/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30" t="18196" r="24963" b="68975"/>
          <a:stretch/>
        </p:blipFill>
        <p:spPr bwMode="auto">
          <a:xfrm>
            <a:off x="1259632" y="2085976"/>
            <a:ext cx="6696744" cy="2711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3421775"/>
      </p:ext>
    </p:extLst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Вычеркни в каждой строчке лишнее слово.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 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3074" name="Picture 2" descr="F:\РАБОТА\10. ЗАНЯТИЯ - ЛОГОПЕД\Тренажор - профил. дисграф. и дислексия - 4 части\1\1_page-001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03" t="50313" r="8601" b="36591"/>
          <a:stretch/>
        </p:blipFill>
        <p:spPr bwMode="auto">
          <a:xfrm>
            <a:off x="1259632" y="2424965"/>
            <a:ext cx="6840760" cy="2660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397896" y="5589240"/>
            <a:ext cx="657492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hangingPunct="0"/>
            <a:r>
              <a:rPr lang="ru-RU" sz="3200" i="1" dirty="0">
                <a:solidFill>
                  <a:prstClr val="black"/>
                </a:solidFill>
                <a:latin typeface="Calibri"/>
                <a:ea typeface="+mj-ea"/>
                <a:cs typeface="+mj-cs"/>
              </a:rPr>
              <a:t>Объясни  свой выбор</a:t>
            </a:r>
          </a:p>
        </p:txBody>
      </p:sp>
    </p:spTree>
    <p:extLst>
      <p:ext uri="{BB962C8B-B14F-4D97-AF65-F5344CB8AC3E}">
        <p14:creationId xmlns:p14="http://schemas.microsoft.com/office/powerpoint/2010/main" val="770618446"/>
      </p:ext>
    </p:extLst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Спиши слова: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3074" name="Picture 2" descr="F:\РАБОТА\10. ЗАНЯТИЯ - ЛОГОПЕД\Тренажор - профил. дисграф. и дислексия - 4 части\1\1_page-001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94" t="76309" r="44331" b="19644"/>
          <a:stretch/>
        </p:blipFill>
        <p:spPr bwMode="auto">
          <a:xfrm>
            <a:off x="2699792" y="1512277"/>
            <a:ext cx="3006970" cy="1090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F:\РАБОТА\10. ЗАНЯТИЯ - ЛОГОПЕД\Тренажор - профил. дисграф. и дислексия - 4 части\1\1_page-001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91" t="75977" r="62621" b="19715"/>
          <a:stretch/>
        </p:blipFill>
        <p:spPr bwMode="auto">
          <a:xfrm>
            <a:off x="2654396" y="3147646"/>
            <a:ext cx="3886200" cy="1160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F:\РАБОТА\10. ЗАНЯТИЯ - ЛОГОПЕД\Тренажор - профил. дисграф. и дислексия - 4 части\1\1_page-001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67" t="76018" r="15066" b="19674"/>
          <a:stretch/>
        </p:blipFill>
        <p:spPr bwMode="auto">
          <a:xfrm>
            <a:off x="1980492" y="4725144"/>
            <a:ext cx="5292970" cy="1160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9363018"/>
      </p:ext>
    </p:extLst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692696"/>
            <a:ext cx="8301608" cy="1745506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Напиши 10 слов, каждое из которых будет начинаться с последних букв предыдущего слова.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9632" y="2898107"/>
            <a:ext cx="6840760" cy="3123182"/>
          </a:xfrm>
        </p:spPr>
        <p:txBody>
          <a:bodyPr/>
          <a:lstStyle/>
          <a:p>
            <a:pPr marL="0" indent="0">
              <a:buNone/>
            </a:pPr>
            <a:r>
              <a:rPr lang="ru-RU" sz="4000" dirty="0" smtClean="0"/>
              <a:t>Окно </a:t>
            </a:r>
            <a:r>
              <a:rPr lang="ru-RU" dirty="0" smtClean="0">
                <a:solidFill>
                  <a:schemeClr val="bg1">
                    <a:lumMod val="75000"/>
                  </a:schemeClr>
                </a:solidFill>
              </a:rPr>
              <a:t>-__________________________</a:t>
            </a:r>
            <a:endParaRPr lang="ru-RU" dirty="0" smtClean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bg1">
                    <a:lumMod val="75000"/>
                  </a:schemeClr>
                </a:solidFill>
              </a:rPr>
              <a:t>________________________________</a:t>
            </a:r>
            <a:endParaRPr lang="ru-RU" dirty="0" smtClean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bg1">
                    <a:lumMod val="75000"/>
                  </a:schemeClr>
                </a:solidFill>
              </a:rPr>
              <a:t>________________________________________________________________________________________________</a:t>
            </a:r>
            <a:endParaRPr lang="ru-RU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0199368"/>
      </p:ext>
    </p:extLst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Найди и обведи буквы: 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3" name="Picture 3" descr="F:\РАБОТА\10. ЗАНЯТИЯ - ЛОГОПЕД\Тренажор - профил. дисграф. и дислексия - 4 части\4\4_page-0010.jpg"/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20" t="26562" r="12970" b="12256"/>
          <a:stretch/>
        </p:blipFill>
        <p:spPr bwMode="auto">
          <a:xfrm>
            <a:off x="2339752" y="1412777"/>
            <a:ext cx="4272506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7759825"/>
      </p:ext>
    </p:extLst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Найди слова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F:\РАБОТА\10. ЗАНЯТИЯ - ЛОГОПЕД\Тренажор - профил. дисграф. и дислексия - 4 части\1\1_page-001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18" t="16944" r="12120" b="38156"/>
          <a:stretch/>
        </p:blipFill>
        <p:spPr bwMode="auto">
          <a:xfrm>
            <a:off x="1763688" y="1196752"/>
            <a:ext cx="5829300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3158505"/>
      </p:ext>
    </p:extLst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4013" y="764704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Что общего и чем отличаются эти два понятия? 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Напиши как можно больше вариантов.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7170" name="Picture 2" descr="F:\РАБОТА\10. ЗАНЯТИЯ - ЛОГОПЕД\Тренажор - профил. дисграф. и дислексия - 4 части\2\2_page-0005.jpg"/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87" t="58219" r="10404" b="11491"/>
          <a:stretch/>
        </p:blipFill>
        <p:spPr bwMode="auto">
          <a:xfrm>
            <a:off x="1763687" y="2924944"/>
            <a:ext cx="5810251" cy="2878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1270250"/>
      </p:ext>
    </p:extLst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Назови цвет, которым написаны слова. Не читай слова, называй только цвет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4" name="Рисунок 3" descr="F:\РАБОТА\10. ЗАНЯТИЯ - ЛОГОПЕД\8.Группа № 3\Новые игры\3. Чтение цветных слов\1.png"/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6951"/>
          <a:stretch/>
        </p:blipFill>
        <p:spPr bwMode="auto">
          <a:xfrm>
            <a:off x="2195737" y="2276872"/>
            <a:ext cx="4536504" cy="37621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9612299"/>
      </p:ext>
    </p:extLst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b="1" dirty="0">
                <a:solidFill>
                  <a:srgbClr val="C00000"/>
                </a:solidFill>
              </a:rPr>
              <a:t>Назови цвет, которым написаны слова. Не читай слова, называй только цвет</a:t>
            </a:r>
          </a:p>
        </p:txBody>
      </p:sp>
      <p:pic>
        <p:nvPicPr>
          <p:cNvPr id="4" name="Рисунок 3" descr="F:\РАБОТА\10. ЗАНЯТИЯ - ЛОГОПЕД\8.Группа № 3\Новые игры\3. Чтение цветных слов\33.jpg"/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7867"/>
          <a:stretch/>
        </p:blipFill>
        <p:spPr bwMode="auto">
          <a:xfrm>
            <a:off x="2123728" y="2060849"/>
            <a:ext cx="4832985" cy="38884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31386373"/>
      </p:ext>
    </p:extLst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28646"/>
            <a:ext cx="8229600" cy="1143000"/>
          </a:xfrm>
        </p:spPr>
        <p:txBody>
          <a:bodyPr/>
          <a:lstStyle/>
          <a:p>
            <a:pPr lvl="0"/>
            <a:r>
              <a:rPr lang="ru-RU" b="1" dirty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Прочитай слова, начиная от самой большой буквы</a:t>
            </a:r>
            <a:r>
              <a:rPr lang="ru-RU" sz="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2049" name="Рисунок 4" descr="Описание: F:\РАБОТА\10. ЗАНЯТИЯ - ЛОГОПЕД\8.Группа № 3\Новые игры\Чтение - Отбольшой к маленькой\по 3 буквы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224"/>
          <a:stretch>
            <a:fillRect/>
          </a:stretch>
        </p:blipFill>
        <p:spPr bwMode="auto">
          <a:xfrm>
            <a:off x="2609416" y="1700808"/>
            <a:ext cx="3925168" cy="4261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59626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1769172"/>
      </p:ext>
    </p:extLst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2352" y="332656"/>
            <a:ext cx="843528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Спиши текс, учитывая все правила оформления предложения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9218" name="Picture 2" descr="F:\РАБОТА\10. ЗАНЯТИЯ - ЛОГОПЕД\Тренажор - профил. дисграф. и дислексия - 4 части\2\2_page-0010.jpg"/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24" t="24502" r="11381" b="31935"/>
          <a:stretch/>
        </p:blipFill>
        <p:spPr bwMode="auto">
          <a:xfrm>
            <a:off x="1979712" y="1988841"/>
            <a:ext cx="5301099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8885182"/>
      </p:ext>
    </p:extLst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В каждой строчке вычеркни лишнее слово.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4" name="Picture 2" descr="F:\РАБОТА\10. ЗАНЯТИЯ - ЛОГОПЕД\Тренажор - профил. дисграф. и дислексия - 4 части\3\3_page-0010.jpg"/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72" t="76807" r="23450" b="10611"/>
          <a:stretch/>
        </p:blipFill>
        <p:spPr bwMode="auto">
          <a:xfrm>
            <a:off x="1187624" y="2204864"/>
            <a:ext cx="6840760" cy="2543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426869"/>
      </p:ext>
    </p:extLst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Составь как можно больше слов из букв слова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ПЕРЕГОВОРНАЯ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2050" name="Picture 2" descr="F:\РАБОТА\10. ЗАНЯТИЯ - ЛОГОПЕД\Тренажор - профил. дисграф. и дислексия - 4 части\1\1_page-0009.jpg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12" t="23007" b="50000"/>
          <a:stretch/>
        </p:blipFill>
        <p:spPr bwMode="auto">
          <a:xfrm>
            <a:off x="1835697" y="2060848"/>
            <a:ext cx="6120680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7521887"/>
      </p:ext>
    </p:extLst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53660"/>
            <a:ext cx="8229600" cy="1143000"/>
          </a:xfrm>
        </p:spPr>
        <p:txBody>
          <a:bodyPr/>
          <a:lstStyle/>
          <a:p>
            <a:pPr lvl="0"/>
            <a:r>
              <a:rPr lang="ru-RU" b="1" dirty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Прочитай слова, начиная от самой маленькой буквы</a:t>
            </a:r>
            <a:r>
              <a:rPr lang="ru-RU" sz="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3073" name="Рисунок 2" descr="Описание: F:\РАБОТА\10. ЗАНЯТИЯ - ЛОГОПЕД\8.Группа № 3\Новые игры\Чтение - Отбольшой к маленькой\по 4 буквы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365"/>
          <a:stretch>
            <a:fillRect/>
          </a:stretch>
        </p:blipFill>
        <p:spPr bwMode="auto">
          <a:xfrm>
            <a:off x="2843808" y="1696660"/>
            <a:ext cx="3898403" cy="4180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5740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170100"/>
      </p:ext>
    </p:extLst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Вычеркни лишние буквы так, чтобы получились слова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13314" name="Picture 2" descr="F:\РАБОТА\10. ЗАНЯТИЯ - ЛОГОПЕД\Тренажор - профил. дисграф. и дислексия - 4 части\3\3_page-0013.jpg"/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40" t="20273" r="16035" b="62787"/>
          <a:stretch/>
        </p:blipFill>
        <p:spPr bwMode="auto">
          <a:xfrm>
            <a:off x="1331640" y="2636912"/>
            <a:ext cx="6624736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0821620"/>
      </p:ext>
    </p:extLst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2847" y="836712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Найди числа по порядку и выпиши буквы, которые находятся на тех же местах, что и цифры. Прочитай слова.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6146" name="Picture 2" descr="F:\РАБОТА\10. ЗАНЯТИЯ - ЛОГОПЕД\Тренажор - профил. дисграф. и дислексия - 4 части\2\2_page-0004.jpg"/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06" t="37299" r="13296" b="37935"/>
          <a:stretch/>
        </p:blipFill>
        <p:spPr bwMode="auto">
          <a:xfrm>
            <a:off x="1763688" y="3140968"/>
            <a:ext cx="5695951" cy="2647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8140414"/>
      </p:ext>
    </p:extLst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Возьми чистый лист и выполни задания: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1600201"/>
            <a:ext cx="7056784" cy="4421088"/>
          </a:xfrm>
        </p:spPr>
        <p:txBody>
          <a:bodyPr/>
          <a:lstStyle/>
          <a:p>
            <a:r>
              <a:rPr lang="ru-RU" dirty="0"/>
              <a:t>Нарисуй </a:t>
            </a:r>
            <a:r>
              <a:rPr lang="ru-RU" dirty="0" smtClean="0"/>
              <a:t>квадрат.</a:t>
            </a:r>
          </a:p>
          <a:p>
            <a:r>
              <a:rPr lang="ru-RU" dirty="0" smtClean="0"/>
              <a:t>В </a:t>
            </a:r>
            <a:r>
              <a:rPr lang="ru-RU" dirty="0"/>
              <a:t>правом нижнем углу нарисуй </a:t>
            </a:r>
            <a:r>
              <a:rPr lang="ru-RU" dirty="0" smtClean="0"/>
              <a:t>треугольник.</a:t>
            </a:r>
          </a:p>
          <a:p>
            <a:r>
              <a:rPr lang="ru-RU" dirty="0" smtClean="0"/>
              <a:t>Слева </a:t>
            </a:r>
            <a:r>
              <a:rPr lang="ru-RU" dirty="0"/>
              <a:t>нарисуй </a:t>
            </a:r>
            <a:r>
              <a:rPr lang="ru-RU" dirty="0" smtClean="0"/>
              <a:t>круг.</a:t>
            </a:r>
          </a:p>
          <a:p>
            <a:r>
              <a:rPr lang="ru-RU" dirty="0" smtClean="0"/>
              <a:t>В </a:t>
            </a:r>
            <a:r>
              <a:rPr lang="ru-RU" dirty="0"/>
              <a:t>центре квадрата нарисуй </a:t>
            </a:r>
            <a:r>
              <a:rPr lang="ru-RU" dirty="0" smtClean="0"/>
              <a:t>звезду.</a:t>
            </a:r>
          </a:p>
          <a:p>
            <a:r>
              <a:rPr lang="ru-RU" dirty="0" smtClean="0"/>
              <a:t>Под </a:t>
            </a:r>
            <a:r>
              <a:rPr lang="ru-RU" dirty="0"/>
              <a:t>звездой напиши своё </a:t>
            </a:r>
            <a:r>
              <a:rPr lang="ru-RU" dirty="0" smtClean="0"/>
              <a:t>имя.</a:t>
            </a:r>
          </a:p>
          <a:p>
            <a:r>
              <a:rPr lang="ru-RU" dirty="0" smtClean="0"/>
              <a:t>Над </a:t>
            </a:r>
            <a:r>
              <a:rPr lang="ru-RU" dirty="0"/>
              <a:t>квадратом напиши дату своего рождения.</a:t>
            </a:r>
          </a:p>
        </p:txBody>
      </p:sp>
    </p:spTree>
    <p:extLst>
      <p:ext uri="{BB962C8B-B14F-4D97-AF65-F5344CB8AC3E}">
        <p14:creationId xmlns:p14="http://schemas.microsoft.com/office/powerpoint/2010/main" val="3031990474"/>
      </p:ext>
    </p:extLst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Вставь подходящие по смыслу глаголы: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14338" name="Picture 2" descr="F:\РАБОТА\10. ЗАНЯТИЯ - ЛОГОПЕД\Тренажор - профил. дисграф. и дислексия - 4 части\3\3_page-0022.jpg"/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91" t="19378" r="10445" b="14835"/>
          <a:stretch/>
        </p:blipFill>
        <p:spPr bwMode="auto">
          <a:xfrm>
            <a:off x="2267745" y="1508593"/>
            <a:ext cx="4248472" cy="4440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2921203"/>
      </p:ext>
    </p:extLst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Обведи буквы из которых можно составить слово МОРОЖЕНОЕ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16386" name="Picture 2" descr="F:\РАБОТА\10. ЗАНЯТИЯ - ЛОГОПЕД\Тренажор - профил. дисграф. и дислексия - 4 части\4\4_page-0005.jpg"/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03" t="23797" r="9319" b="10745"/>
          <a:stretch/>
        </p:blipFill>
        <p:spPr bwMode="auto">
          <a:xfrm>
            <a:off x="2627784" y="2045873"/>
            <a:ext cx="4032447" cy="3903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9109756"/>
      </p:ext>
    </p:extLst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Вычеркни все лишние 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буквы М и Л. Спиши текст.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11266" name="Picture 2" descr="F:\РАБОТА\10. ЗАНЯТИЯ - ЛОГОПЕД\Тренажор - профил. дисграф. и дислексия - 4 части\3\3_page-0010.jpg"/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41" t="19490" r="19952" b="59623"/>
          <a:stretch/>
        </p:blipFill>
        <p:spPr bwMode="auto">
          <a:xfrm>
            <a:off x="1331640" y="1721055"/>
            <a:ext cx="6552728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3120655"/>
      </p:ext>
    </p:extLst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5790" y="620688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Вычеркни лишние буквы С и Ц и прочитай , что получилось.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Спиши четверостишье.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5122" name="Picture 2" descr="F:\РАБОТА\10. ЗАНЯТИЯ - ЛОГОПЕД\Тренажор - профил. дисграф. и дислексия - 4 части\1\1_page-0019.jpg"/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37" t="25966" r="8979" b="48067"/>
          <a:stretch/>
        </p:blipFill>
        <p:spPr bwMode="auto">
          <a:xfrm>
            <a:off x="1115616" y="2348879"/>
            <a:ext cx="6984776" cy="3600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589300"/>
      </p:ext>
    </p:extLst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Литература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1124744"/>
            <a:ext cx="7128792" cy="5001419"/>
          </a:xfrm>
        </p:spPr>
        <p:txBody>
          <a:bodyPr/>
          <a:lstStyle/>
          <a:p>
            <a:pPr marL="0" indent="0" algn="just">
              <a:buNone/>
            </a:pPr>
            <a:r>
              <a:rPr lang="ru-RU" sz="1200" dirty="0"/>
              <a:t>1.  </a:t>
            </a:r>
            <a:r>
              <a:rPr lang="ru-RU" sz="1200" dirty="0" err="1"/>
              <a:t>Ахутина</a:t>
            </a:r>
            <a:r>
              <a:rPr lang="ru-RU" sz="1200" dirty="0"/>
              <a:t>, Т.В. Трудности письма и их нейропсихологическая диагностика /Т.В. </a:t>
            </a:r>
            <a:r>
              <a:rPr lang="ru-RU" sz="1200" dirty="0" err="1"/>
              <a:t>Ахутина</a:t>
            </a:r>
            <a:r>
              <a:rPr lang="ru-RU" sz="1200" dirty="0"/>
              <a:t>. // Письмо и чтение: трудности обучения и коррекции. – Москва – Воронеж, 2001.</a:t>
            </a:r>
          </a:p>
          <a:p>
            <a:pPr marL="0" indent="0" algn="just">
              <a:buNone/>
            </a:pPr>
            <a:r>
              <a:rPr lang="ru-RU" sz="1200" dirty="0"/>
              <a:t> 2. </a:t>
            </a:r>
            <a:r>
              <a:rPr lang="ru-RU" sz="1200" dirty="0" err="1"/>
              <a:t>Брехунова</a:t>
            </a:r>
            <a:r>
              <a:rPr lang="ru-RU" sz="1200" dirty="0"/>
              <a:t>, Г.Н. Послушные буквы: программа профилактики дисграфии и </a:t>
            </a:r>
            <a:r>
              <a:rPr lang="ru-RU" sz="1200" dirty="0" err="1"/>
              <a:t>дислексии</a:t>
            </a:r>
            <a:r>
              <a:rPr lang="ru-RU" sz="1200" dirty="0"/>
              <a:t> у детей 5-7 лет с нарушениями речи // Логопед. – 2007. – № 4 – с. 76-80.</a:t>
            </a:r>
          </a:p>
          <a:p>
            <a:pPr marL="0" indent="0" algn="just">
              <a:buNone/>
            </a:pPr>
            <a:r>
              <a:rPr lang="ru-RU" sz="1200" dirty="0"/>
              <a:t>3. Емельянова, Е. Н. Пишу без ошибок. Русский язык с </a:t>
            </a:r>
            <a:r>
              <a:rPr lang="ru-RU" sz="1200" dirty="0" err="1"/>
              <a:t>нейропсихологом</a:t>
            </a:r>
            <a:r>
              <a:rPr lang="ru-RU" sz="1200" dirty="0"/>
              <a:t> / Е. </a:t>
            </a:r>
            <a:r>
              <a:rPr lang="ru-RU" sz="1200" dirty="0" err="1"/>
              <a:t>Н.Емельянова</a:t>
            </a:r>
            <a:r>
              <a:rPr lang="ru-RU" sz="1200" dirty="0"/>
              <a:t>, А. </a:t>
            </a:r>
            <a:r>
              <a:rPr lang="ru-RU" sz="1200" dirty="0" err="1"/>
              <a:t>Е.Соболева</a:t>
            </a:r>
            <a:r>
              <a:rPr lang="ru-RU" sz="1200" dirty="0"/>
              <a:t>. — СПб.: Питер, 2009. </a:t>
            </a:r>
          </a:p>
          <a:p>
            <a:pPr marL="0" indent="0" algn="just">
              <a:buNone/>
            </a:pPr>
            <a:r>
              <a:rPr lang="ru-RU" sz="1200" dirty="0"/>
              <a:t>4. </a:t>
            </a:r>
            <a:r>
              <a:rPr lang="ru-RU" sz="1200" dirty="0" err="1"/>
              <a:t>Ефименкова</a:t>
            </a:r>
            <a:r>
              <a:rPr lang="ru-RU" sz="1200" dirty="0"/>
              <a:t>, Л. Н. Коррекция устной и письменной речи учащихся начальных классов. / Л. Н. </a:t>
            </a:r>
            <a:r>
              <a:rPr lang="ru-RU" sz="1200" dirty="0" err="1"/>
              <a:t>Ефименкова</a:t>
            </a:r>
            <a:r>
              <a:rPr lang="ru-RU" sz="1200" dirty="0"/>
              <a:t>. – М., 2001. – 232 с.</a:t>
            </a:r>
          </a:p>
          <a:p>
            <a:pPr marL="0" indent="0" algn="just">
              <a:buNone/>
            </a:pPr>
            <a:r>
              <a:rPr lang="ru-RU" sz="1200" dirty="0"/>
              <a:t>5. </a:t>
            </a:r>
            <a:r>
              <a:rPr lang="ru-RU" sz="1200" dirty="0" err="1"/>
              <a:t>Ефименкова</a:t>
            </a:r>
            <a:r>
              <a:rPr lang="ru-RU" sz="1200" dirty="0"/>
              <a:t>, Л.Н. Исправление и предупреждение дисграфии у детей [Электронный ресурс]. – </a:t>
            </a:r>
            <a:r>
              <a:rPr lang="ru-RU" sz="1200" u="sng" dirty="0">
                <a:hlinkClick r:id="rId2"/>
              </a:rPr>
              <a:t>http://www.twirpx.com/file/256567</a:t>
            </a:r>
            <a:r>
              <a:rPr lang="ru-RU" sz="1200" dirty="0"/>
              <a:t> </a:t>
            </a:r>
          </a:p>
          <a:p>
            <a:pPr marL="0" indent="0" algn="just">
              <a:buNone/>
            </a:pPr>
            <a:r>
              <a:rPr lang="ru-RU" sz="1200" dirty="0"/>
              <a:t>6. Коваленко, О.М. Коррекция нарушений письменной речи у учащихся младших классов общеобразовательной школы: Учебно-методическое пособие / О.М. Коваленко. – М.: </a:t>
            </a:r>
            <a:r>
              <a:rPr lang="ru-RU" sz="1200" dirty="0" err="1"/>
              <a:t>Астрель</a:t>
            </a:r>
            <a:r>
              <a:rPr lang="ru-RU" sz="1200" dirty="0"/>
              <a:t>, 2006. – 158 с. </a:t>
            </a:r>
          </a:p>
          <a:p>
            <a:pPr marL="0" indent="0" algn="just">
              <a:buNone/>
            </a:pPr>
            <a:r>
              <a:rPr lang="ru-RU" sz="1200" dirty="0"/>
              <a:t>7. Левина, Р.Е. Недостатки чтения и письма у детей // Логопедия. Методическое наследие. Т.4: Нарушения письменной речи: </a:t>
            </a:r>
            <a:r>
              <a:rPr lang="ru-RU" sz="1200" dirty="0" err="1"/>
              <a:t>Дислексия</a:t>
            </a:r>
            <a:r>
              <a:rPr lang="ru-RU" sz="1200" dirty="0"/>
              <a:t>. </a:t>
            </a:r>
            <a:r>
              <a:rPr lang="ru-RU" sz="1200" dirty="0" err="1"/>
              <a:t>Дисграфия</a:t>
            </a:r>
            <a:r>
              <a:rPr lang="ru-RU" sz="1200" dirty="0"/>
              <a:t> / Авт.-сост. Р.И. </a:t>
            </a:r>
            <a:r>
              <a:rPr lang="ru-RU" sz="1200" dirty="0" err="1"/>
              <a:t>Лалаева</a:t>
            </a:r>
            <a:r>
              <a:rPr lang="ru-RU" sz="1200" dirty="0"/>
              <a:t>; Под ред. </a:t>
            </a:r>
            <a:r>
              <a:rPr lang="ru-RU" sz="1200" dirty="0" err="1"/>
              <a:t>Л.С.Волковой</a:t>
            </a:r>
            <a:r>
              <a:rPr lang="ru-RU" sz="1200" dirty="0"/>
              <a:t>. – М.: </a:t>
            </a:r>
            <a:r>
              <a:rPr lang="ru-RU" sz="1200" dirty="0" err="1"/>
              <a:t>Владос</a:t>
            </a:r>
            <a:r>
              <a:rPr lang="ru-RU" sz="1200" dirty="0"/>
              <a:t>, 2003.</a:t>
            </a:r>
          </a:p>
          <a:p>
            <a:pPr marL="0" indent="0" algn="just">
              <a:buNone/>
            </a:pPr>
            <a:r>
              <a:rPr lang="ru-RU" sz="1200" dirty="0"/>
              <a:t>8. Леонтьев, А.Н. Избранные психологические произведения [Электронный ресурс]. – </a:t>
            </a:r>
            <a:r>
              <a:rPr lang="ru-RU" sz="1200" u="sng" dirty="0">
                <a:hlinkClick r:id="rId3"/>
              </a:rPr>
              <a:t>https://refdb.ru/look/2549998.html</a:t>
            </a:r>
            <a:r>
              <a:rPr lang="ru-RU" sz="1200" dirty="0"/>
              <a:t> </a:t>
            </a:r>
          </a:p>
          <a:p>
            <a:pPr marL="0" indent="0" algn="just">
              <a:buNone/>
            </a:pPr>
            <a:r>
              <a:rPr lang="ru-RU" sz="1200" dirty="0" smtClean="0"/>
              <a:t>9</a:t>
            </a:r>
            <a:r>
              <a:rPr lang="ru-RU" sz="1200" smtClean="0"/>
              <a:t>.  А</a:t>
            </a:r>
            <a:r>
              <a:rPr lang="ru-RU" sz="1200" dirty="0"/>
              <a:t>. </a:t>
            </a:r>
            <a:r>
              <a:rPr lang="ru-RU" sz="1200" dirty="0" err="1" smtClean="0"/>
              <a:t>Малошик</a:t>
            </a:r>
            <a:r>
              <a:rPr lang="ru-RU" sz="1200" dirty="0"/>
              <a:t>. Тетрадь-тренажёр № </a:t>
            </a:r>
            <a:r>
              <a:rPr lang="ru-RU" sz="1200" dirty="0" smtClean="0"/>
              <a:t>1.</a:t>
            </a:r>
          </a:p>
          <a:p>
            <a:pPr marL="0" indent="0" algn="just">
              <a:buNone/>
            </a:pPr>
            <a:r>
              <a:rPr lang="ru-RU" sz="1200" dirty="0" smtClean="0"/>
              <a:t>10. А</a:t>
            </a:r>
            <a:r>
              <a:rPr lang="ru-RU" sz="1200" dirty="0"/>
              <a:t>. </a:t>
            </a:r>
            <a:r>
              <a:rPr lang="ru-RU" sz="1200" dirty="0" err="1"/>
              <a:t>Малошик</a:t>
            </a:r>
            <a:r>
              <a:rPr lang="ru-RU" sz="1200" dirty="0"/>
              <a:t>. Тетрадь-тренажёр № </a:t>
            </a:r>
            <a:r>
              <a:rPr lang="ru-RU" sz="1200" dirty="0" smtClean="0"/>
              <a:t>2.</a:t>
            </a:r>
          </a:p>
          <a:p>
            <a:pPr marL="0" indent="0" algn="just">
              <a:buNone/>
            </a:pPr>
            <a:r>
              <a:rPr lang="ru-RU" sz="1200" dirty="0" smtClean="0"/>
              <a:t>11. А</a:t>
            </a:r>
            <a:r>
              <a:rPr lang="ru-RU" sz="1200" dirty="0"/>
              <a:t>. </a:t>
            </a:r>
            <a:r>
              <a:rPr lang="ru-RU" sz="1200" dirty="0" err="1"/>
              <a:t>Малошик</a:t>
            </a:r>
            <a:r>
              <a:rPr lang="ru-RU" sz="1200" dirty="0"/>
              <a:t>. Тетрадь-тренажёр № </a:t>
            </a:r>
            <a:r>
              <a:rPr lang="ru-RU" sz="1200" dirty="0" smtClean="0"/>
              <a:t>3.</a:t>
            </a:r>
          </a:p>
          <a:p>
            <a:pPr marL="0" indent="0" algn="just">
              <a:buNone/>
            </a:pPr>
            <a:r>
              <a:rPr lang="ru-RU" sz="1200" dirty="0" smtClean="0"/>
              <a:t>12. А</a:t>
            </a:r>
            <a:r>
              <a:rPr lang="ru-RU" sz="1200" dirty="0"/>
              <a:t>. </a:t>
            </a:r>
            <a:r>
              <a:rPr lang="ru-RU" sz="1200" dirty="0" err="1"/>
              <a:t>Малошик</a:t>
            </a:r>
            <a:r>
              <a:rPr lang="ru-RU" sz="1200" dirty="0"/>
              <a:t>. Тетрадь-тренажёр № </a:t>
            </a:r>
            <a:r>
              <a:rPr lang="ru-RU" sz="1200" dirty="0" smtClean="0"/>
              <a:t>4.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525456980"/>
      </p:ext>
    </p:extLst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Соедини точки точно так же, 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как на образце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1026" name="Picture 2" descr="F:\РАБОТА\10. ЗАНЯТИЯ - ЛОГОПЕД\Тренажор - профил. дисграф. и дислексия - 4 части\1\1_page-0005.jpg"/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13" t="34766" r="5714" b="19800"/>
          <a:stretch/>
        </p:blipFill>
        <p:spPr bwMode="auto">
          <a:xfrm>
            <a:off x="1285875" y="1484784"/>
            <a:ext cx="6457950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3653075"/>
      </p:ext>
    </p:extLst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052736"/>
            <a:ext cx="8229600" cy="1143000"/>
          </a:xfrm>
        </p:spPr>
        <p:txBody>
          <a:bodyPr/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Составь рассказ по заданным словам, изменяя и добавляя новые слова.</a:t>
            </a:r>
            <a:br>
              <a:rPr lang="ru-RU" sz="3600" b="1" dirty="0" smtClean="0">
                <a:solidFill>
                  <a:srgbClr val="C00000"/>
                </a:solidFill>
              </a:rPr>
            </a:br>
            <a:r>
              <a:rPr lang="ru-RU" sz="3600" b="1" dirty="0" smtClean="0">
                <a:solidFill>
                  <a:srgbClr val="C00000"/>
                </a:solidFill>
              </a:rPr>
              <a:t>Постарайся сделать свой рассказ ярким и красочным. Какие слова нужно для этого использовать?</a:t>
            </a:r>
            <a:endParaRPr lang="ru-RU" sz="3600" b="1" dirty="0">
              <a:solidFill>
                <a:srgbClr val="C00000"/>
              </a:solidFill>
            </a:endParaRPr>
          </a:p>
        </p:txBody>
      </p:sp>
      <p:pic>
        <p:nvPicPr>
          <p:cNvPr id="12290" name="Picture 2" descr="F:\РАБОТА\10. ЗАНЯТИЯ - ЛОГОПЕД\Тренажор - профил. дисграф. и дислексия - 4 части\3\3_page-0012.jpg"/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23" t="33987" r="13666" b="42001"/>
          <a:stretch/>
        </p:blipFill>
        <p:spPr bwMode="auto">
          <a:xfrm>
            <a:off x="1187624" y="3093223"/>
            <a:ext cx="6769095" cy="2856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3720783"/>
      </p:ext>
    </p:extLst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7906" y="476672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Прочитай текст. Постарайся запомнить его. Вставь пропущенные слова по памяти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10242" name="Picture 2" descr="F:\РАБОТА\10. ЗАНЯТИЯ - ЛОГОПЕД\Тренажор - профил. дисграф. и дислексия - 4 части\2\2_page-0018.jpg"/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96" t="23644" r="11013" b="39830"/>
          <a:stretch/>
        </p:blipFill>
        <p:spPr bwMode="auto">
          <a:xfrm>
            <a:off x="1475656" y="2204864"/>
            <a:ext cx="6264696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3731813"/>
      </p:ext>
    </p:extLst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F:\РАБОТА\10. ЗАНЯТИЯ - ЛОГОПЕД\Тренажор - профил. дисграф. и дислексия - 4 части\2\2_page-0018.jpg"/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96" t="59286" r="11013" b="10432"/>
          <a:stretch/>
        </p:blipFill>
        <p:spPr bwMode="auto">
          <a:xfrm>
            <a:off x="1187624" y="980728"/>
            <a:ext cx="6949978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8515661"/>
      </p:ext>
    </p:extLst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143000"/>
          </a:xfrm>
        </p:spPr>
        <p:txBody>
          <a:bodyPr/>
          <a:lstStyle/>
          <a:p>
            <a:pPr lvl="0" eaLnBrk="1" hangingPunct="1"/>
            <a:r>
              <a:rPr lang="ru-RU" b="1" dirty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Прочитай слова, начиная от самой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большой 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буквы</a:t>
            </a:r>
            <a:r>
              <a:rPr lang="ru-RU" sz="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4097" name="Рисунок 3" descr="Описание: F:\РАБОТА\10. ЗАНЯТИЯ - ЛОГОПЕД\8.Группа № 3\Новые игры\Чтение - Отбольшой к маленькой\по 6 букв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233"/>
          <a:stretch>
            <a:fillRect/>
          </a:stretch>
        </p:blipFill>
        <p:spPr bwMode="auto">
          <a:xfrm>
            <a:off x="2591780" y="1700808"/>
            <a:ext cx="3960440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59118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7716681"/>
      </p:ext>
    </p:extLst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Прочитай текс. 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Придумай название.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F:\РАБОТА\10. ЗАНЯТИЯ - ЛОГОПЕД\8.Группа № 3\1. Чтение по кругу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700808"/>
            <a:ext cx="4101604" cy="4164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9395761"/>
      </p:ext>
    </p:extLst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1252</TotalTime>
  <Words>584</Words>
  <Application>Microsoft Office PowerPoint</Application>
  <PresentationFormat>Экран (4:3)</PresentationFormat>
  <Paragraphs>53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Тема Office</vt:lpstr>
      <vt:lpstr>Презентация PowerPoint</vt:lpstr>
      <vt:lpstr>Прочитай слова, начиная от самой большой буквы </vt:lpstr>
      <vt:lpstr>Вычеркни лишние буквы С и Ц и прочитай , что получилось. Спиши четверостишье.</vt:lpstr>
      <vt:lpstr>Соедини точки точно так же,  как на образце</vt:lpstr>
      <vt:lpstr>Составь рассказ по заданным словам, изменяя и добавляя новые слова. Постарайся сделать свой рассказ ярким и красочным. Какие слова нужно для этого использовать?</vt:lpstr>
      <vt:lpstr>Прочитай текст. Постарайся запомнить его. Вставь пропущенные слова по памяти</vt:lpstr>
      <vt:lpstr>Презентация PowerPoint</vt:lpstr>
      <vt:lpstr>Прочитай слова, начиная от самой большой буквы </vt:lpstr>
      <vt:lpstr>Прочитай текс.  Придумай название.</vt:lpstr>
      <vt:lpstr>Спиши текст, переворачивая  его в уме</vt:lpstr>
      <vt:lpstr>Вставь нужные окончания</vt:lpstr>
      <vt:lpstr>Вычеркни в каждой строчке лишнее слово.  </vt:lpstr>
      <vt:lpstr>Спиши слова:</vt:lpstr>
      <vt:lpstr>Напиши 10 слов, каждое из которых будет начинаться с последних букв предыдущего слова.</vt:lpstr>
      <vt:lpstr>Найди и обведи буквы: </vt:lpstr>
      <vt:lpstr>Найди слова</vt:lpstr>
      <vt:lpstr>Что общего и чем отличаются эти два понятия?  Напиши как можно больше вариантов.</vt:lpstr>
      <vt:lpstr>Назови цвет, которым написаны слова. Не читай слова, называй только цвет</vt:lpstr>
      <vt:lpstr>Назови цвет, которым написаны слова. Не читай слова, называй только цвет</vt:lpstr>
      <vt:lpstr>Спиши текс, учитывая все правила оформления предложения</vt:lpstr>
      <vt:lpstr>В каждой строчке вычеркни лишнее слово.</vt:lpstr>
      <vt:lpstr>Составь как можно больше слов из букв слова ПЕРЕГОВОРНАЯ</vt:lpstr>
      <vt:lpstr>Прочитай слова, начиная от самой маленькой буквы </vt:lpstr>
      <vt:lpstr>Вычеркни лишние буквы так, чтобы получились слова</vt:lpstr>
      <vt:lpstr>Найди числа по порядку и выпиши буквы, которые находятся на тех же местах, что и цифры. Прочитай слова.</vt:lpstr>
      <vt:lpstr>Возьми чистый лист и выполни задания:</vt:lpstr>
      <vt:lpstr>Вставь подходящие по смыслу глаголы:</vt:lpstr>
      <vt:lpstr>Обведи буквы из которых можно составить слово МОРОЖЕНОЕ</vt:lpstr>
      <vt:lpstr>Вычеркни все лишние  буквы М и Л. Спиши текст.</vt:lpstr>
      <vt:lpstr>Литература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Helen</dc:creator>
  <cp:lastModifiedBy>User</cp:lastModifiedBy>
  <cp:revision>100</cp:revision>
  <dcterms:created xsi:type="dcterms:W3CDTF">2011-11-22T03:23:04Z</dcterms:created>
  <dcterms:modified xsi:type="dcterms:W3CDTF">2023-12-12T12:48:08Z</dcterms:modified>
</cp:coreProperties>
</file>