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70" r:id="rId15"/>
    <p:sldId id="271" r:id="rId16"/>
    <p:sldId id="272" r:id="rId17"/>
    <p:sldId id="273" r:id="rId18"/>
    <p:sldId id="274" r:id="rId1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3" d="100"/>
          <a:sy n="103" d="100"/>
        </p:scale>
        <p:origin x="-204"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15.04.2023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15.04.2023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15.04.2023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15.04.2023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15.04.2023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t>15.04.2023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t>15.04.2023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t>15.04.2023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15.04.2023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15.04.2023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15.04.2023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t>15.04.2023</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png"/><Relationship Id="rId4" Type="http://schemas.openxmlformats.org/officeDocument/2006/relationships/image" Target="../media/image8.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fontScale="90000"/>
          </a:bodyPr>
          <a:lstStyle/>
          <a:p>
            <a:r>
              <a:rPr lang="en-US" dirty="0" smtClean="0"/>
              <a:t/>
            </a:r>
            <a:br>
              <a:rPr lang="en-US" dirty="0" smtClean="0"/>
            </a:br>
            <a:r>
              <a:rPr lang="en-US" dirty="0" smtClean="0"/>
              <a:t/>
            </a:r>
            <a:br>
              <a:rPr lang="en-US" dirty="0" smtClean="0"/>
            </a:br>
            <a:r>
              <a:rPr lang="en-US" dirty="0"/>
              <a:t/>
            </a:r>
            <a:br>
              <a:rPr lang="en-US" dirty="0"/>
            </a:br>
            <a:r>
              <a:rPr lang="en-US" dirty="0" err="1" smtClean="0"/>
              <a:t>Aus</a:t>
            </a:r>
            <a:r>
              <a:rPr lang="en-US" dirty="0" smtClean="0"/>
              <a:t> der Geschichte </a:t>
            </a:r>
            <a:r>
              <a:rPr lang="en-US" dirty="0" err="1" smtClean="0"/>
              <a:t>unserer</a:t>
            </a:r>
            <a:r>
              <a:rPr lang="en-US" dirty="0" smtClean="0"/>
              <a:t> </a:t>
            </a:r>
            <a:r>
              <a:rPr lang="en-US" dirty="0" err="1" smtClean="0"/>
              <a:t>Schule</a:t>
            </a:r>
            <a:endParaRPr lang="ru-RU" dirty="0"/>
          </a:p>
        </p:txBody>
      </p:sp>
      <p:sp>
        <p:nvSpPr>
          <p:cNvPr id="3" name="Подзаголовок 2"/>
          <p:cNvSpPr>
            <a:spLocks noGrp="1"/>
          </p:cNvSpPr>
          <p:nvPr>
            <p:ph type="subTitle" idx="1"/>
          </p:nvPr>
        </p:nvSpPr>
        <p:spPr>
          <a:xfrm>
            <a:off x="1371600" y="2204864"/>
            <a:ext cx="6400800" cy="3433936"/>
          </a:xfrm>
        </p:spPr>
        <p:txBody>
          <a:bodyPr>
            <a:normAutofit fontScale="85000" lnSpcReduction="20000"/>
          </a:bodyPr>
          <a:lstStyle/>
          <a:p>
            <a:endParaRPr lang="ru-RU" dirty="0" smtClean="0"/>
          </a:p>
          <a:p>
            <a:endParaRPr lang="ru-RU" dirty="0"/>
          </a:p>
          <a:p>
            <a:endParaRPr lang="ru-RU" dirty="0" smtClean="0"/>
          </a:p>
          <a:p>
            <a:endParaRPr lang="en-US" dirty="0" smtClean="0"/>
          </a:p>
          <a:p>
            <a:endParaRPr lang="en-US" dirty="0"/>
          </a:p>
          <a:p>
            <a:r>
              <a:rPr lang="en-US" dirty="0" err="1" smtClean="0"/>
              <a:t>Etkul</a:t>
            </a:r>
            <a:endParaRPr lang="en-US" dirty="0"/>
          </a:p>
          <a:p>
            <a:r>
              <a:rPr lang="en-US" dirty="0" err="1" smtClean="0"/>
              <a:t>Yussupowa</a:t>
            </a:r>
            <a:r>
              <a:rPr lang="en-US" dirty="0" smtClean="0"/>
              <a:t> L.A</a:t>
            </a:r>
          </a:p>
          <a:p>
            <a:r>
              <a:rPr lang="en-US" dirty="0" smtClean="0"/>
              <a:t>2023</a:t>
            </a:r>
          </a:p>
        </p:txBody>
      </p:sp>
      <p:pic>
        <p:nvPicPr>
          <p:cNvPr id="4" name="Объект 3" descr="C:\Users\User\Desktop\722.jpg"/>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1547664" y="404664"/>
            <a:ext cx="5760640" cy="3024336"/>
          </a:xfrm>
          <a:prstGeom prst="rect">
            <a:avLst/>
          </a:prstGeom>
          <a:noFill/>
          <a:ln>
            <a:noFill/>
          </a:ln>
        </p:spPr>
      </p:pic>
    </p:spTree>
    <p:extLst>
      <p:ext uri="{BB962C8B-B14F-4D97-AF65-F5344CB8AC3E}">
        <p14:creationId xmlns:p14="http://schemas.microsoft.com/office/powerpoint/2010/main" val="16898859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2800" i="1" dirty="0" smtClean="0"/>
              <a:t/>
            </a:r>
            <a:br>
              <a:rPr lang="ru-RU" sz="2800" i="1" dirty="0" smtClean="0"/>
            </a:br>
            <a:r>
              <a:rPr lang="ru-RU" sz="2800" i="1" dirty="0" smtClean="0"/>
              <a:t>№3. </a:t>
            </a:r>
            <a:r>
              <a:rPr lang="de-DE" sz="2800" i="1" dirty="0" smtClean="0"/>
              <a:t>Welche </a:t>
            </a:r>
            <a:r>
              <a:rPr lang="de-DE" sz="2800" i="1" dirty="0"/>
              <a:t>Wörter sind hier versteckt? Schreiben Sie den neuen Wörtern mit bestimmten Artikel.</a:t>
            </a:r>
            <a:r>
              <a:rPr lang="ru-RU" sz="2800" dirty="0"/>
              <a:t/>
            </a:r>
            <a:br>
              <a:rPr lang="ru-RU" sz="2800" dirty="0"/>
            </a:br>
            <a:endParaRPr lang="ru-RU" sz="2800" dirty="0"/>
          </a:p>
        </p:txBody>
      </p:sp>
      <p:sp>
        <p:nvSpPr>
          <p:cNvPr id="3" name="Объект 2"/>
          <p:cNvSpPr>
            <a:spLocks noGrp="1"/>
          </p:cNvSpPr>
          <p:nvPr>
            <p:ph idx="1"/>
          </p:nvPr>
        </p:nvSpPr>
        <p:spPr/>
        <p:txBody>
          <a:bodyPr/>
          <a:lstStyle/>
          <a:p>
            <a:endParaRPr lang="ru-RU" b="1" i="1" dirty="0" smtClean="0"/>
          </a:p>
          <a:p>
            <a:endParaRPr lang="ru-RU" b="1" i="1" dirty="0"/>
          </a:p>
          <a:p>
            <a:r>
              <a:rPr lang="de-DE" b="1" i="1" dirty="0" err="1" smtClean="0"/>
              <a:t>chuSle</a:t>
            </a:r>
            <a:r>
              <a:rPr lang="de-DE" b="1" i="1" dirty="0"/>
              <a:t>,         </a:t>
            </a:r>
            <a:r>
              <a:rPr lang="de-DE" b="1" i="1" dirty="0" err="1"/>
              <a:t>ldHe</a:t>
            </a:r>
            <a:r>
              <a:rPr lang="de-DE" b="1" i="1" dirty="0"/>
              <a:t>,     </a:t>
            </a:r>
            <a:r>
              <a:rPr lang="de-DE" b="1" i="1" dirty="0" err="1"/>
              <a:t>ampKf</a:t>
            </a:r>
            <a:r>
              <a:rPr lang="de-DE" b="1" i="1" dirty="0"/>
              <a:t>,     </a:t>
            </a:r>
            <a:r>
              <a:rPr lang="de-DE" b="1" i="1" dirty="0" err="1"/>
              <a:t>usMemu</a:t>
            </a:r>
            <a:r>
              <a:rPr lang="de-DE" b="1" i="1" dirty="0"/>
              <a:t>,     </a:t>
            </a:r>
            <a:r>
              <a:rPr lang="de-DE" b="1" i="1" dirty="0" err="1"/>
              <a:t>oMott</a:t>
            </a:r>
            <a:r>
              <a:rPr lang="de-DE" b="1" i="1" dirty="0"/>
              <a:t>,    </a:t>
            </a:r>
            <a:r>
              <a:rPr lang="de-DE" b="1" i="1" dirty="0" err="1"/>
              <a:t>hmRu</a:t>
            </a:r>
            <a:r>
              <a:rPr lang="de-DE" b="1" i="1" dirty="0"/>
              <a:t>,  </a:t>
            </a:r>
            <a:r>
              <a:rPr lang="de-DE" b="1" i="1" dirty="0" err="1"/>
              <a:t>tamHie</a:t>
            </a:r>
            <a:r>
              <a:rPr lang="de-DE" b="1" i="1" dirty="0"/>
              <a:t>, </a:t>
            </a:r>
            <a:r>
              <a:rPr lang="de-DE" b="1" i="1" dirty="0" err="1"/>
              <a:t>tcshDue</a:t>
            </a:r>
            <a:endParaRPr lang="ru-RU" dirty="0"/>
          </a:p>
          <a:p>
            <a:r>
              <a:rPr lang="de-DE" b="1" i="1" dirty="0"/>
              <a:t> </a:t>
            </a:r>
            <a:endParaRPr lang="ru-RU" dirty="0"/>
          </a:p>
          <a:p>
            <a:endParaRPr lang="ru-RU" dirty="0"/>
          </a:p>
        </p:txBody>
      </p:sp>
    </p:spTree>
    <p:extLst>
      <p:ext uri="{BB962C8B-B14F-4D97-AF65-F5344CB8AC3E}">
        <p14:creationId xmlns:p14="http://schemas.microsoft.com/office/powerpoint/2010/main" val="28214118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3200" dirty="0"/>
              <a:t/>
            </a:r>
            <a:br>
              <a:rPr lang="ru-RU" sz="3200" dirty="0"/>
            </a:br>
            <a:r>
              <a:rPr lang="ru-RU" sz="3200" dirty="0" smtClean="0"/>
              <a:t>№4. </a:t>
            </a:r>
            <a:r>
              <a:rPr lang="de-DE" sz="3200" b="1" dirty="0" smtClean="0"/>
              <a:t>Merkt </a:t>
            </a:r>
            <a:r>
              <a:rPr lang="de-DE" sz="3200" b="1" dirty="0"/>
              <a:t>euch einige neue</a:t>
            </a:r>
            <a:r>
              <a:rPr lang="de-DE" sz="3200" b="1" i="1" dirty="0"/>
              <a:t> </a:t>
            </a:r>
            <a:r>
              <a:rPr lang="de-DE" sz="3200" b="1" dirty="0"/>
              <a:t>Wörter:</a:t>
            </a:r>
            <a:r>
              <a:rPr lang="ru-RU" sz="3200" dirty="0"/>
              <a:t/>
            </a:r>
            <a:br>
              <a:rPr lang="ru-RU" sz="3200" dirty="0"/>
            </a:br>
            <a:endParaRPr lang="ru-RU" sz="3200" dirty="0"/>
          </a:p>
        </p:txBody>
      </p:sp>
      <p:sp>
        <p:nvSpPr>
          <p:cNvPr id="3" name="Объект 2"/>
          <p:cNvSpPr>
            <a:spLocks noGrp="1"/>
          </p:cNvSpPr>
          <p:nvPr>
            <p:ph idx="1"/>
          </p:nvPr>
        </p:nvSpPr>
        <p:spPr>
          <a:xfrm>
            <a:off x="457200" y="1196752"/>
            <a:ext cx="8229600" cy="4929411"/>
          </a:xfrm>
        </p:spPr>
        <p:txBody>
          <a:bodyPr>
            <a:normAutofit lnSpcReduction="10000"/>
          </a:bodyPr>
          <a:lstStyle/>
          <a:p>
            <a:endParaRPr lang="ru-RU" dirty="0" smtClean="0"/>
          </a:p>
          <a:p>
            <a:r>
              <a:rPr lang="de-DE" dirty="0" smtClean="0"/>
              <a:t>Kosakensiedlung </a:t>
            </a:r>
            <a:r>
              <a:rPr lang="de-DE" dirty="0"/>
              <a:t>– </a:t>
            </a:r>
            <a:r>
              <a:rPr lang="ru-RU" dirty="0"/>
              <a:t>казачье поселение</a:t>
            </a:r>
          </a:p>
          <a:p>
            <a:r>
              <a:rPr lang="de-DE" dirty="0"/>
              <a:t>Suchausflüge  - </a:t>
            </a:r>
            <a:r>
              <a:rPr lang="ru-RU" dirty="0"/>
              <a:t>поисковые экспедиции</a:t>
            </a:r>
          </a:p>
          <a:p>
            <a:r>
              <a:rPr lang="de-DE" dirty="0"/>
              <a:t>Frontbriefe   - </a:t>
            </a:r>
            <a:r>
              <a:rPr lang="ru-RU" dirty="0"/>
              <a:t>письма с фронта</a:t>
            </a:r>
          </a:p>
          <a:p>
            <a:r>
              <a:rPr lang="de-DE" dirty="0"/>
              <a:t>der Ruhm- </a:t>
            </a:r>
            <a:r>
              <a:rPr lang="ru-RU" dirty="0"/>
              <a:t>слава</a:t>
            </a:r>
          </a:p>
          <a:p>
            <a:r>
              <a:rPr lang="de-DE" dirty="0"/>
              <a:t>Ruhmallee – </a:t>
            </a:r>
            <a:r>
              <a:rPr lang="ru-RU" dirty="0"/>
              <a:t>аллея славы</a:t>
            </a:r>
          </a:p>
          <a:p>
            <a:r>
              <a:rPr lang="de-DE" dirty="0"/>
              <a:t>die </a:t>
            </a:r>
            <a:r>
              <a:rPr lang="de-DE" dirty="0" err="1"/>
              <a:t>Benifizveranstaltung</a:t>
            </a:r>
            <a:r>
              <a:rPr lang="de-DE" dirty="0"/>
              <a:t>- </a:t>
            </a:r>
            <a:r>
              <a:rPr lang="ru-RU" dirty="0"/>
              <a:t>благотворительный концерт</a:t>
            </a:r>
          </a:p>
          <a:p>
            <a:r>
              <a:rPr lang="de-DE" dirty="0"/>
              <a:t>der Brenner- </a:t>
            </a:r>
            <a:r>
              <a:rPr lang="ru-RU" dirty="0"/>
              <a:t>зарница</a:t>
            </a:r>
          </a:p>
          <a:p>
            <a:endParaRPr lang="ru-RU" dirty="0"/>
          </a:p>
        </p:txBody>
      </p:sp>
    </p:spTree>
    <p:extLst>
      <p:ext uri="{BB962C8B-B14F-4D97-AF65-F5344CB8AC3E}">
        <p14:creationId xmlns:p14="http://schemas.microsoft.com/office/powerpoint/2010/main" val="38563930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i="1" dirty="0" smtClean="0"/>
              <a:t>№5. </a:t>
            </a:r>
            <a:r>
              <a:rPr lang="de-DE" i="1" dirty="0" smtClean="0"/>
              <a:t>Lest </a:t>
            </a:r>
            <a:r>
              <a:rPr lang="de-DE" i="1" dirty="0"/>
              <a:t>den Titel des Textes:</a:t>
            </a:r>
            <a:r>
              <a:rPr lang="ru-RU" dirty="0"/>
              <a:t/>
            </a:r>
            <a:br>
              <a:rPr lang="ru-RU" dirty="0"/>
            </a:br>
            <a:endParaRPr lang="ru-RU" dirty="0"/>
          </a:p>
        </p:txBody>
      </p:sp>
      <p:sp>
        <p:nvSpPr>
          <p:cNvPr id="3" name="Объект 2"/>
          <p:cNvSpPr>
            <a:spLocks noGrp="1"/>
          </p:cNvSpPr>
          <p:nvPr>
            <p:ph idx="1"/>
          </p:nvPr>
        </p:nvSpPr>
        <p:spPr/>
        <p:txBody>
          <a:bodyPr/>
          <a:lstStyle/>
          <a:p>
            <a:r>
              <a:rPr lang="de-DE" b="1" dirty="0" smtClean="0"/>
              <a:t>W</a:t>
            </a:r>
            <a:r>
              <a:rPr lang="en-US" b="1" dirty="0" err="1"/>
              <a:t>ie</a:t>
            </a:r>
            <a:r>
              <a:rPr lang="en-US" b="1" dirty="0"/>
              <a:t> </a:t>
            </a:r>
            <a:r>
              <a:rPr lang="en-US" b="1" dirty="0" err="1"/>
              <a:t>hei</a:t>
            </a:r>
            <a:r>
              <a:rPr lang="en-US" b="1" dirty="0"/>
              <a:t>βt der Text</a:t>
            </a:r>
            <a:r>
              <a:rPr lang="de-DE" b="1" dirty="0"/>
              <a:t>? Sagen Sie Ihre Vermutungen</a:t>
            </a:r>
            <a:endParaRPr lang="ru-RU" dirty="0"/>
          </a:p>
          <a:p>
            <a:endParaRPr lang="ru-RU" dirty="0" smtClean="0"/>
          </a:p>
          <a:p>
            <a:r>
              <a:rPr lang="en-US" dirty="0" err="1" smtClean="0"/>
              <a:t>Ich</a:t>
            </a:r>
            <a:r>
              <a:rPr lang="en-US" dirty="0" smtClean="0"/>
              <a:t> </a:t>
            </a:r>
            <a:r>
              <a:rPr lang="en-US" dirty="0" err="1" smtClean="0"/>
              <a:t>meine</a:t>
            </a:r>
            <a:r>
              <a:rPr lang="en-US" dirty="0" smtClean="0"/>
              <a:t>, die </a:t>
            </a:r>
            <a:r>
              <a:rPr lang="en-US" dirty="0" err="1" smtClean="0"/>
              <a:t>Rede</a:t>
            </a:r>
            <a:r>
              <a:rPr lang="en-US" dirty="0" smtClean="0"/>
              <a:t> </a:t>
            </a:r>
            <a:r>
              <a:rPr lang="en-US" dirty="0" err="1" smtClean="0"/>
              <a:t>geht</a:t>
            </a:r>
            <a:r>
              <a:rPr lang="en-US" dirty="0" smtClean="0"/>
              <a:t> um….</a:t>
            </a:r>
          </a:p>
          <a:p>
            <a:r>
              <a:rPr lang="en-US" dirty="0" err="1" smtClean="0"/>
              <a:t>Ich</a:t>
            </a:r>
            <a:r>
              <a:rPr lang="en-US" dirty="0" smtClean="0"/>
              <a:t> </a:t>
            </a:r>
            <a:r>
              <a:rPr lang="en-US" dirty="0" err="1" smtClean="0"/>
              <a:t>glaube</a:t>
            </a:r>
            <a:r>
              <a:rPr lang="en-US" dirty="0" smtClean="0"/>
              <a:t>, </a:t>
            </a:r>
            <a:r>
              <a:rPr lang="en-US" dirty="0" err="1" smtClean="0"/>
              <a:t>es</a:t>
            </a:r>
            <a:r>
              <a:rPr lang="en-US" dirty="0" smtClean="0"/>
              <a:t> </a:t>
            </a:r>
            <a:r>
              <a:rPr lang="en-US" dirty="0" err="1" smtClean="0"/>
              <a:t>handelt</a:t>
            </a:r>
            <a:r>
              <a:rPr lang="en-US" dirty="0" smtClean="0"/>
              <a:t> </a:t>
            </a:r>
            <a:r>
              <a:rPr lang="en-US" dirty="0" err="1" smtClean="0"/>
              <a:t>sich</a:t>
            </a:r>
            <a:r>
              <a:rPr lang="en-US" dirty="0" smtClean="0"/>
              <a:t> </a:t>
            </a:r>
            <a:r>
              <a:rPr lang="en-US" dirty="0" err="1" smtClean="0"/>
              <a:t>uber</a:t>
            </a:r>
            <a:r>
              <a:rPr lang="en-US" dirty="0" smtClean="0"/>
              <a:t>…</a:t>
            </a:r>
          </a:p>
          <a:p>
            <a:endParaRPr lang="ru-RU" dirty="0"/>
          </a:p>
        </p:txBody>
      </p:sp>
    </p:spTree>
    <p:extLst>
      <p:ext uri="{BB962C8B-B14F-4D97-AF65-F5344CB8AC3E}">
        <p14:creationId xmlns:p14="http://schemas.microsoft.com/office/powerpoint/2010/main" val="14286714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3100" b="1" dirty="0" smtClean="0"/>
              <a:t/>
            </a:r>
            <a:br>
              <a:rPr lang="ru-RU" sz="3100" b="1" dirty="0" smtClean="0"/>
            </a:br>
            <a:r>
              <a:rPr lang="de-DE" sz="3100" b="1" dirty="0" smtClean="0"/>
              <a:t>Während-Lesen</a:t>
            </a:r>
            <a:r>
              <a:rPr lang="ru-RU" sz="3100" dirty="0"/>
              <a:t/>
            </a:r>
            <a:br>
              <a:rPr lang="ru-RU" sz="3100" dirty="0"/>
            </a:br>
            <a:r>
              <a:rPr lang="ru-RU" sz="3100" dirty="0"/>
              <a:t>№</a:t>
            </a:r>
            <a:r>
              <a:rPr lang="de-DE" sz="3100" b="1" i="1" dirty="0" smtClean="0"/>
              <a:t>I</a:t>
            </a:r>
            <a:r>
              <a:rPr lang="de-DE" sz="3100" b="1" i="1" dirty="0"/>
              <a:t>. </a:t>
            </a:r>
            <a:r>
              <a:rPr lang="en-US" sz="3100" b="1" i="1" dirty="0" smtClean="0"/>
              <a:t>Lest den Text und </a:t>
            </a:r>
            <a:r>
              <a:rPr lang="de-DE" sz="3100" b="1" i="1" dirty="0" smtClean="0"/>
              <a:t>beantwortet  </a:t>
            </a:r>
            <a:r>
              <a:rPr lang="de-DE" sz="3100" b="1" i="1" dirty="0"/>
              <a:t>bitte die Fragen</a:t>
            </a:r>
            <a:r>
              <a:rPr lang="ru-RU" dirty="0"/>
              <a:t/>
            </a:r>
            <a:br>
              <a:rPr lang="ru-RU" dirty="0"/>
            </a:br>
            <a:endParaRPr lang="ru-RU" dirty="0"/>
          </a:p>
        </p:txBody>
      </p:sp>
      <p:sp>
        <p:nvSpPr>
          <p:cNvPr id="3" name="Объект 2"/>
          <p:cNvSpPr>
            <a:spLocks noGrp="1"/>
          </p:cNvSpPr>
          <p:nvPr>
            <p:ph idx="1"/>
          </p:nvPr>
        </p:nvSpPr>
        <p:spPr/>
        <p:txBody>
          <a:bodyPr>
            <a:normAutofit fontScale="62500" lnSpcReduction="20000"/>
          </a:bodyPr>
          <a:lstStyle/>
          <a:p>
            <a:r>
              <a:rPr lang="ru-RU" b="1" i="1" dirty="0"/>
              <a:t> </a:t>
            </a:r>
            <a:r>
              <a:rPr lang="de-DE" dirty="0"/>
              <a:t>a) Wo befindet sich die Schule?</a:t>
            </a:r>
            <a:endParaRPr lang="ru-RU" dirty="0"/>
          </a:p>
          <a:p>
            <a:r>
              <a:rPr lang="de-DE" dirty="0"/>
              <a:t>b) Wann wurde </a:t>
            </a:r>
            <a:r>
              <a:rPr lang="en-US" dirty="0"/>
              <a:t>die </a:t>
            </a:r>
            <a:r>
              <a:rPr lang="en-US" dirty="0" err="1"/>
              <a:t>Kosakenschule</a:t>
            </a:r>
            <a:r>
              <a:rPr lang="en-US" dirty="0"/>
              <a:t> </a:t>
            </a:r>
            <a:r>
              <a:rPr lang="en-US" dirty="0" err="1"/>
              <a:t>errὅfnet</a:t>
            </a:r>
            <a:r>
              <a:rPr lang="en-US" dirty="0"/>
              <a:t>?</a:t>
            </a:r>
            <a:endParaRPr lang="ru-RU" dirty="0"/>
          </a:p>
          <a:p>
            <a:r>
              <a:rPr lang="en-US" dirty="0"/>
              <a:t>c) </a:t>
            </a:r>
            <a:r>
              <a:rPr lang="en-US" dirty="0" err="1"/>
              <a:t>Wann</a:t>
            </a:r>
            <a:r>
              <a:rPr lang="en-US" dirty="0"/>
              <a:t> </a:t>
            </a:r>
            <a:r>
              <a:rPr lang="en-US" dirty="0" err="1"/>
              <a:t>wurde</a:t>
            </a:r>
            <a:r>
              <a:rPr lang="en-US" dirty="0"/>
              <a:t> das </a:t>
            </a:r>
            <a:r>
              <a:rPr lang="en-US" dirty="0" err="1"/>
              <a:t>neue</a:t>
            </a:r>
            <a:r>
              <a:rPr lang="en-US" dirty="0"/>
              <a:t> </a:t>
            </a:r>
            <a:r>
              <a:rPr lang="en-US" dirty="0" err="1"/>
              <a:t>Schulgebäude</a:t>
            </a:r>
            <a:r>
              <a:rPr lang="en-US" dirty="0"/>
              <a:t> </a:t>
            </a:r>
            <a:r>
              <a:rPr lang="en-US" dirty="0" err="1"/>
              <a:t>gebaut</a:t>
            </a:r>
            <a:r>
              <a:rPr lang="en-US" dirty="0"/>
              <a:t>?</a:t>
            </a:r>
            <a:endParaRPr lang="ru-RU" dirty="0"/>
          </a:p>
          <a:p>
            <a:r>
              <a:rPr lang="en-US" dirty="0"/>
              <a:t>d) </a:t>
            </a:r>
            <a:r>
              <a:rPr lang="en-US" dirty="0" err="1"/>
              <a:t>Mit</a:t>
            </a:r>
            <a:r>
              <a:rPr lang="en-US" dirty="0"/>
              <a:t> </a:t>
            </a:r>
            <a:r>
              <a:rPr lang="en-US" dirty="0" err="1"/>
              <a:t>wiviel</a:t>
            </a:r>
            <a:r>
              <a:rPr lang="en-US" dirty="0"/>
              <a:t> </a:t>
            </a:r>
            <a:r>
              <a:rPr lang="en-US" dirty="0" err="1"/>
              <a:t>Jahren</a:t>
            </a:r>
            <a:r>
              <a:rPr lang="en-US" dirty="0"/>
              <a:t> </a:t>
            </a:r>
            <a:r>
              <a:rPr lang="en-US" dirty="0" err="1"/>
              <a:t>gehen</a:t>
            </a:r>
            <a:r>
              <a:rPr lang="en-US" dirty="0"/>
              <a:t> die Kinder in die </a:t>
            </a:r>
            <a:r>
              <a:rPr lang="en-US" dirty="0" err="1"/>
              <a:t>Grundschule</a:t>
            </a:r>
            <a:r>
              <a:rPr lang="en-US" dirty="0"/>
              <a:t>?</a:t>
            </a:r>
            <a:endParaRPr lang="ru-RU" dirty="0"/>
          </a:p>
          <a:p>
            <a:r>
              <a:rPr lang="en-US" dirty="0"/>
              <a:t>e) </a:t>
            </a:r>
            <a:r>
              <a:rPr lang="en-US" dirty="0" err="1"/>
              <a:t>Welche</a:t>
            </a:r>
            <a:r>
              <a:rPr lang="en-US" dirty="0"/>
              <a:t> </a:t>
            </a:r>
            <a:r>
              <a:rPr lang="en-US" dirty="0" err="1"/>
              <a:t>Fächer</a:t>
            </a:r>
            <a:r>
              <a:rPr lang="en-US" dirty="0"/>
              <a:t> </a:t>
            </a:r>
            <a:r>
              <a:rPr lang="en-US" dirty="0" err="1"/>
              <a:t>stehen</a:t>
            </a:r>
            <a:r>
              <a:rPr lang="en-US" dirty="0"/>
              <a:t> auf </a:t>
            </a:r>
            <a:r>
              <a:rPr lang="en-US" dirty="0" err="1"/>
              <a:t>dem</a:t>
            </a:r>
            <a:r>
              <a:rPr lang="en-US" dirty="0"/>
              <a:t> </a:t>
            </a:r>
            <a:r>
              <a:rPr lang="en-US" dirty="0" err="1"/>
              <a:t>Stundenplan</a:t>
            </a:r>
            <a:r>
              <a:rPr lang="en-US" dirty="0"/>
              <a:t>?</a:t>
            </a:r>
            <a:endParaRPr lang="ru-RU" dirty="0"/>
          </a:p>
          <a:p>
            <a:r>
              <a:rPr lang="en-US" dirty="0"/>
              <a:t>f) </a:t>
            </a:r>
            <a:r>
              <a:rPr lang="en-US" dirty="0" err="1"/>
              <a:t>Wer</a:t>
            </a:r>
            <a:r>
              <a:rPr lang="en-US" dirty="0"/>
              <a:t> </a:t>
            </a:r>
            <a:r>
              <a:rPr lang="en-US" dirty="0" err="1"/>
              <a:t>ist</a:t>
            </a:r>
            <a:r>
              <a:rPr lang="en-US" dirty="0"/>
              <a:t> </a:t>
            </a:r>
            <a:r>
              <a:rPr lang="de-DE" dirty="0"/>
              <a:t>der Begründer des Historischen Museums?</a:t>
            </a:r>
            <a:endParaRPr lang="ru-RU" dirty="0"/>
          </a:p>
          <a:p>
            <a:r>
              <a:rPr lang="de-DE" dirty="0"/>
              <a:t>g) Wo arbeitete W.I. </a:t>
            </a:r>
            <a:r>
              <a:rPr lang="de-DE" dirty="0" err="1"/>
              <a:t>Sossenkow</a:t>
            </a:r>
            <a:r>
              <a:rPr lang="de-DE" dirty="0"/>
              <a:t> nach dem Groβen Vaterländischen Krieg?</a:t>
            </a:r>
            <a:endParaRPr lang="ru-RU" dirty="0"/>
          </a:p>
          <a:p>
            <a:r>
              <a:rPr lang="de-DE" dirty="0"/>
              <a:t>h) Welche Fächer unterrichtete er?</a:t>
            </a:r>
            <a:endParaRPr lang="ru-RU" dirty="0"/>
          </a:p>
          <a:p>
            <a:r>
              <a:rPr lang="de-DE" dirty="0"/>
              <a:t>i) Welche </a:t>
            </a:r>
            <a:r>
              <a:rPr lang="en-US" dirty="0" err="1"/>
              <a:t>Arbeitsgemeinschaft</a:t>
            </a:r>
            <a:r>
              <a:rPr lang="en-US" dirty="0"/>
              <a:t> </a:t>
            </a:r>
            <a:r>
              <a:rPr lang="en-US" dirty="0" err="1"/>
              <a:t>leitete</a:t>
            </a:r>
            <a:r>
              <a:rPr lang="en-US" dirty="0"/>
              <a:t> </a:t>
            </a:r>
            <a:r>
              <a:rPr lang="en-US" dirty="0" err="1"/>
              <a:t>er</a:t>
            </a:r>
            <a:r>
              <a:rPr lang="en-US" dirty="0"/>
              <a:t>?</a:t>
            </a:r>
            <a:endParaRPr lang="ru-RU" dirty="0"/>
          </a:p>
          <a:p>
            <a:r>
              <a:rPr lang="en-US" dirty="0"/>
              <a:t>j) </a:t>
            </a:r>
            <a:r>
              <a:rPr lang="en-US" dirty="0" err="1"/>
              <a:t>Womit</a:t>
            </a:r>
            <a:r>
              <a:rPr lang="en-US" dirty="0"/>
              <a:t> </a:t>
            </a:r>
            <a:r>
              <a:rPr lang="en-US" dirty="0" err="1"/>
              <a:t>beschäftigten</a:t>
            </a:r>
            <a:r>
              <a:rPr lang="en-US" dirty="0"/>
              <a:t> </a:t>
            </a:r>
            <a:r>
              <a:rPr lang="en-US" dirty="0" err="1"/>
              <a:t>sich</a:t>
            </a:r>
            <a:r>
              <a:rPr lang="en-US" dirty="0"/>
              <a:t> die </a:t>
            </a:r>
            <a:r>
              <a:rPr lang="en-US" dirty="0" err="1"/>
              <a:t>Teilnehmer</a:t>
            </a:r>
            <a:r>
              <a:rPr lang="en-US" dirty="0"/>
              <a:t> der </a:t>
            </a:r>
            <a:r>
              <a:rPr lang="en-US" dirty="0" err="1"/>
              <a:t>historischen</a:t>
            </a:r>
            <a:r>
              <a:rPr lang="en-US" dirty="0"/>
              <a:t> </a:t>
            </a:r>
            <a:r>
              <a:rPr lang="en-US" dirty="0" err="1"/>
              <a:t>Arbeitsgemeinschaft</a:t>
            </a:r>
            <a:r>
              <a:rPr lang="en-US" dirty="0"/>
              <a:t>?</a:t>
            </a:r>
            <a:endParaRPr lang="ru-RU" dirty="0"/>
          </a:p>
          <a:p>
            <a:r>
              <a:rPr lang="en-US" dirty="0"/>
              <a:t>k) </a:t>
            </a:r>
            <a:r>
              <a:rPr lang="en-US" dirty="0" err="1"/>
              <a:t>Welche</a:t>
            </a:r>
            <a:r>
              <a:rPr lang="en-US" dirty="0"/>
              <a:t> </a:t>
            </a:r>
            <a:r>
              <a:rPr lang="en-US" dirty="0" err="1"/>
              <a:t>Traditionen</a:t>
            </a:r>
            <a:r>
              <a:rPr lang="en-US" dirty="0"/>
              <a:t> hat </a:t>
            </a:r>
            <a:r>
              <a:rPr lang="en-US" dirty="0" err="1"/>
              <a:t>unsere</a:t>
            </a:r>
            <a:r>
              <a:rPr lang="en-US" dirty="0"/>
              <a:t> </a:t>
            </a:r>
            <a:r>
              <a:rPr lang="en-US" dirty="0" err="1"/>
              <a:t>Schule</a:t>
            </a:r>
            <a:r>
              <a:rPr lang="en-US" dirty="0"/>
              <a:t>?</a:t>
            </a:r>
            <a:endParaRPr lang="ru-RU" dirty="0"/>
          </a:p>
          <a:p>
            <a:r>
              <a:rPr lang="en-US" dirty="0"/>
              <a:t>l) </a:t>
            </a:r>
            <a:r>
              <a:rPr lang="en-US" dirty="0" err="1"/>
              <a:t>Wie</a:t>
            </a:r>
            <a:r>
              <a:rPr lang="en-US" dirty="0"/>
              <a:t> </a:t>
            </a:r>
            <a:r>
              <a:rPr lang="en-US" dirty="0" err="1"/>
              <a:t>sieht</a:t>
            </a:r>
            <a:r>
              <a:rPr lang="en-US" dirty="0"/>
              <a:t> </a:t>
            </a:r>
            <a:r>
              <a:rPr lang="en-US" dirty="0" err="1"/>
              <a:t>heuzutage</a:t>
            </a:r>
            <a:r>
              <a:rPr lang="en-US" dirty="0"/>
              <a:t> </a:t>
            </a:r>
            <a:r>
              <a:rPr lang="en-US" dirty="0" err="1"/>
              <a:t>unsere</a:t>
            </a:r>
            <a:r>
              <a:rPr lang="en-US" dirty="0"/>
              <a:t> </a:t>
            </a:r>
            <a:r>
              <a:rPr lang="en-US" dirty="0" err="1"/>
              <a:t>Schule</a:t>
            </a:r>
            <a:r>
              <a:rPr lang="en-US" dirty="0"/>
              <a:t> </a:t>
            </a:r>
            <a:r>
              <a:rPr lang="en-US" dirty="0" err="1"/>
              <a:t>aus</a:t>
            </a:r>
            <a:r>
              <a:rPr lang="en-US" dirty="0"/>
              <a:t>?</a:t>
            </a:r>
            <a:endParaRPr lang="ru-RU" dirty="0"/>
          </a:p>
          <a:p>
            <a:r>
              <a:rPr lang="de-DE" dirty="0"/>
              <a:t> </a:t>
            </a:r>
            <a:endParaRPr lang="ru-RU" dirty="0"/>
          </a:p>
          <a:p>
            <a:endParaRPr lang="ru-RU" dirty="0"/>
          </a:p>
        </p:txBody>
      </p:sp>
    </p:spTree>
    <p:extLst>
      <p:ext uri="{BB962C8B-B14F-4D97-AF65-F5344CB8AC3E}">
        <p14:creationId xmlns:p14="http://schemas.microsoft.com/office/powerpoint/2010/main" val="27222681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2200" dirty="0" smtClean="0"/>
              <a:t/>
            </a:r>
            <a:br>
              <a:rPr lang="ru-RU" sz="2200" dirty="0" smtClean="0"/>
            </a:br>
            <a:r>
              <a:rPr lang="ru-RU" sz="2200" dirty="0"/>
              <a:t/>
            </a:r>
            <a:br>
              <a:rPr lang="ru-RU" sz="2200" dirty="0"/>
            </a:br>
            <a:r>
              <a:rPr lang="ru-RU" sz="2200" dirty="0" smtClean="0"/>
              <a:t/>
            </a:r>
            <a:br>
              <a:rPr lang="ru-RU" sz="2200" dirty="0" smtClean="0"/>
            </a:br>
            <a:r>
              <a:rPr lang="ru-RU" sz="2200" b="1" dirty="0" smtClean="0"/>
              <a:t>№</a:t>
            </a:r>
            <a:r>
              <a:rPr lang="ru-RU" sz="2200" b="1" dirty="0"/>
              <a:t>2</a:t>
            </a:r>
            <a:r>
              <a:rPr lang="de-DE" sz="2200" b="1" dirty="0"/>
              <a:t>. </a:t>
            </a:r>
            <a:r>
              <a:rPr lang="de-DE" sz="2200" b="1" i="1" dirty="0"/>
              <a:t>Finden Sie die Unterschriften zu den </a:t>
            </a:r>
            <a:r>
              <a:rPr lang="de-DE" sz="2200" b="1" i="1" dirty="0" smtClean="0"/>
              <a:t>Fotos.</a:t>
            </a:r>
            <a:r>
              <a:rPr lang="ru-RU" sz="2200" b="1" i="1" dirty="0" smtClean="0"/>
              <a:t/>
            </a:r>
            <a:br>
              <a:rPr lang="ru-RU" sz="2200" b="1" i="1" dirty="0" smtClean="0"/>
            </a:br>
            <a:r>
              <a:rPr lang="de-DE" sz="2000" dirty="0"/>
              <a:t>1.Das Spiel „Brenner“, 2.der erste September,3.die </a:t>
            </a:r>
            <a:r>
              <a:rPr lang="de-DE" sz="2000" dirty="0" err="1"/>
              <a:t>Mutstunde</a:t>
            </a:r>
            <a:r>
              <a:rPr lang="de-DE" sz="2000" dirty="0"/>
              <a:t>, </a:t>
            </a:r>
            <a:r>
              <a:rPr lang="ru-RU" sz="2000" dirty="0"/>
              <a:t/>
            </a:r>
            <a:br>
              <a:rPr lang="ru-RU" sz="2000" dirty="0"/>
            </a:br>
            <a:r>
              <a:rPr lang="de-DE" sz="2000" dirty="0" smtClean="0"/>
              <a:t>4.</a:t>
            </a:r>
            <a:r>
              <a:rPr lang="en-US" sz="2000" dirty="0" smtClean="0"/>
              <a:t>das </a:t>
            </a:r>
            <a:r>
              <a:rPr lang="de-DE" sz="2000" dirty="0" smtClean="0"/>
              <a:t>Denkmal </a:t>
            </a:r>
            <a:r>
              <a:rPr lang="de-DE" sz="2000" dirty="0"/>
              <a:t>der </a:t>
            </a:r>
            <a:r>
              <a:rPr lang="en-US" sz="2000" dirty="0" err="1" smtClean="0"/>
              <a:t>Sowjetischen</a:t>
            </a:r>
            <a:r>
              <a:rPr lang="en-US" sz="2000" dirty="0" smtClean="0"/>
              <a:t> </a:t>
            </a:r>
            <a:r>
              <a:rPr lang="en-US" sz="2000" dirty="0" err="1" smtClean="0"/>
              <a:t>Soldaten</a:t>
            </a:r>
            <a:r>
              <a:rPr lang="de-DE" sz="2000" dirty="0" smtClean="0"/>
              <a:t>, </a:t>
            </a:r>
            <a:r>
              <a:rPr lang="ru-RU" sz="2000" dirty="0"/>
              <a:t/>
            </a:r>
            <a:br>
              <a:rPr lang="ru-RU" sz="2000" dirty="0"/>
            </a:br>
            <a:r>
              <a:rPr lang="en-US" sz="2000" dirty="0"/>
              <a:t>5 </a:t>
            </a:r>
            <a:r>
              <a:rPr lang="en-US" sz="2000" dirty="0" err="1"/>
              <a:t>Begründer</a:t>
            </a:r>
            <a:r>
              <a:rPr lang="en-US" sz="2000" dirty="0"/>
              <a:t> des </a:t>
            </a:r>
            <a:r>
              <a:rPr lang="en-US" sz="2000" dirty="0" err="1"/>
              <a:t>Historischen</a:t>
            </a:r>
            <a:r>
              <a:rPr lang="en-US" sz="2000" dirty="0"/>
              <a:t> Museums</a:t>
            </a:r>
            <a:r>
              <a:rPr lang="ru-RU" sz="2000" dirty="0"/>
              <a:t/>
            </a:r>
            <a:br>
              <a:rPr lang="ru-RU" sz="2000" dirty="0"/>
            </a:br>
            <a:r>
              <a:rPr lang="ru-RU" sz="2200" dirty="0"/>
              <a:t/>
            </a:r>
            <a:br>
              <a:rPr lang="ru-RU" sz="2200" dirty="0"/>
            </a:br>
            <a:r>
              <a:rPr lang="ru-RU" dirty="0" smtClean="0"/>
              <a:t>  1               2 </a:t>
            </a:r>
            <a:r>
              <a:rPr lang="en-US" dirty="0" smtClean="0"/>
              <a:t>                         </a:t>
            </a:r>
            <a:r>
              <a:rPr lang="ru-RU" dirty="0" smtClean="0"/>
              <a:t>3</a:t>
            </a:r>
            <a:endParaRPr lang="ru-RU" dirty="0"/>
          </a:p>
        </p:txBody>
      </p:sp>
      <p:pic>
        <p:nvPicPr>
          <p:cNvPr id="4" name="Объект 3"/>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574334" y="2176442"/>
            <a:ext cx="1996427" cy="2086640"/>
          </a:xfrm>
          <a:prstGeom prst="rect">
            <a:avLst/>
          </a:prstGeom>
          <a:ln>
            <a:noFill/>
          </a:ln>
          <a:effectLst>
            <a:softEdge rad="112500"/>
          </a:effectLst>
        </p:spPr>
      </p:pic>
      <p:pic>
        <p:nvPicPr>
          <p:cNvPr id="5" name="Рисунок 4"/>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4334" y="4365104"/>
            <a:ext cx="2376265" cy="1944217"/>
          </a:xfrm>
          <a:prstGeom prst="rect">
            <a:avLst/>
          </a:prstGeom>
          <a:ln>
            <a:noFill/>
          </a:ln>
          <a:effectLst>
            <a:softEdge rad="112500"/>
          </a:effectLst>
        </p:spPr>
      </p:pic>
      <p:pic>
        <p:nvPicPr>
          <p:cNvPr id="7" name="Рисунок 6" descr="C:\Users\User\Desktop\30344.jpg"/>
          <p:cNvPicPr/>
          <p:nvPr/>
        </p:nvPicPr>
        <p:blipFill>
          <a:blip r:embed="rId4">
            <a:extLst>
              <a:ext uri="{28A0092B-C50C-407E-A947-70E740481C1C}">
                <a14:useLocalDpi xmlns:a14="http://schemas.microsoft.com/office/drawing/2010/main" val="0"/>
              </a:ext>
            </a:extLst>
          </a:blip>
          <a:srcRect/>
          <a:stretch>
            <a:fillRect/>
          </a:stretch>
        </p:blipFill>
        <p:spPr bwMode="auto">
          <a:xfrm>
            <a:off x="3550708" y="2348880"/>
            <a:ext cx="2047875" cy="2143125"/>
          </a:xfrm>
          <a:prstGeom prst="rect">
            <a:avLst/>
          </a:prstGeom>
          <a:noFill/>
          <a:ln>
            <a:noFill/>
          </a:ln>
        </p:spPr>
      </p:pic>
      <p:pic>
        <p:nvPicPr>
          <p:cNvPr id="9" name="Рисунок 8"/>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001050" y="4581128"/>
            <a:ext cx="2880320" cy="1844164"/>
          </a:xfrm>
          <a:prstGeom prst="rect">
            <a:avLst/>
          </a:prstGeom>
          <a:ln>
            <a:noFill/>
          </a:ln>
          <a:effectLst>
            <a:softEdge rad="112500"/>
          </a:effectLst>
        </p:spPr>
      </p:pic>
      <p:sp>
        <p:nvSpPr>
          <p:cNvPr id="10" name="Прямоугольник 9"/>
          <p:cNvSpPr/>
          <p:nvPr/>
        </p:nvSpPr>
        <p:spPr>
          <a:xfrm flipH="1">
            <a:off x="6881370" y="4869160"/>
            <a:ext cx="2083118" cy="646331"/>
          </a:xfrm>
          <a:prstGeom prst="rect">
            <a:avLst/>
          </a:prstGeom>
        </p:spPr>
        <p:txBody>
          <a:bodyPr wrap="square">
            <a:spAutoFit/>
          </a:bodyPr>
          <a:lstStyle/>
          <a:p>
            <a:r>
              <a:rPr lang="de-DE" b="1" dirty="0"/>
              <a:t>Muster: </a:t>
            </a:r>
            <a:endParaRPr lang="de-DE" b="1" dirty="0" smtClean="0"/>
          </a:p>
          <a:p>
            <a:r>
              <a:rPr lang="de-DE" b="1" dirty="0" smtClean="0"/>
              <a:t>das </a:t>
            </a:r>
            <a:r>
              <a:rPr lang="de-DE" b="1" dirty="0"/>
              <a:t>Bild №1 ist:</a:t>
            </a:r>
            <a:endParaRPr lang="ru-RU" dirty="0"/>
          </a:p>
        </p:txBody>
      </p:sp>
      <p:pic>
        <p:nvPicPr>
          <p:cNvPr id="1026" name="Picture 2" descr="C:\Users\User\Downloads\410.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72200" y="2352012"/>
            <a:ext cx="2591397" cy="19435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46024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smtClean="0"/>
              <a:t>№</a:t>
            </a:r>
            <a:r>
              <a:rPr lang="ru-RU" b="1" dirty="0"/>
              <a:t>3</a:t>
            </a:r>
            <a:r>
              <a:rPr lang="de-DE" b="1" dirty="0" smtClean="0"/>
              <a:t>. </a:t>
            </a:r>
            <a:r>
              <a:rPr lang="de-DE" b="1" dirty="0"/>
              <a:t>Was gehört zusammen?</a:t>
            </a:r>
            <a:r>
              <a:rPr lang="ru-RU" dirty="0"/>
              <a:t/>
            </a:r>
            <a:br>
              <a:rPr lang="ru-RU" dirty="0"/>
            </a:br>
            <a:endParaRPr lang="ru-RU"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977857365"/>
              </p:ext>
            </p:extLst>
          </p:nvPr>
        </p:nvGraphicFramePr>
        <p:xfrm>
          <a:off x="1259632" y="980728"/>
          <a:ext cx="7632848" cy="5112567"/>
        </p:xfrm>
        <a:graphic>
          <a:graphicData uri="http://schemas.openxmlformats.org/drawingml/2006/table">
            <a:tbl>
              <a:tblPr firstRow="1" firstCol="1" bandRow="1">
                <a:tableStyleId>{5C22544A-7EE6-4342-B048-85BDC9FD1C3A}</a:tableStyleId>
              </a:tblPr>
              <a:tblGrid>
                <a:gridCol w="3816019"/>
                <a:gridCol w="3816829"/>
              </a:tblGrid>
              <a:tr h="604515">
                <a:tc>
                  <a:txBody>
                    <a:bodyPr/>
                    <a:lstStyle/>
                    <a:p>
                      <a:pPr>
                        <a:lnSpc>
                          <a:spcPct val="107000"/>
                        </a:lnSpc>
                        <a:spcAft>
                          <a:spcPts val="0"/>
                        </a:spcAft>
                      </a:pPr>
                      <a:r>
                        <a:rPr lang="en-US" sz="1200">
                          <a:effectLst/>
                        </a:rPr>
                        <a:t>Am 25. Mai 1824 wurde die Kosakenschule</a:t>
                      </a:r>
                      <a:endParaRPr lang="ru-RU" sz="1100">
                        <a:effectLst/>
                        <a:latin typeface="Calibri"/>
                        <a:ea typeface="Calibri"/>
                        <a:cs typeface="Times New Roman"/>
                      </a:endParaRPr>
                    </a:p>
                  </a:txBody>
                  <a:tcPr marL="68580" marR="68580" marT="0" marB="0"/>
                </a:tc>
                <a:tc>
                  <a:txBody>
                    <a:bodyPr/>
                    <a:lstStyle/>
                    <a:p>
                      <a:pPr>
                        <a:lnSpc>
                          <a:spcPct val="107000"/>
                        </a:lnSpc>
                        <a:spcAft>
                          <a:spcPts val="0"/>
                        </a:spcAft>
                      </a:pPr>
                      <a:r>
                        <a:rPr lang="en-US" sz="1200" dirty="0" err="1">
                          <a:effectLst/>
                        </a:rPr>
                        <a:t>mit</a:t>
                      </a:r>
                      <a:r>
                        <a:rPr lang="en-US" sz="1200" dirty="0">
                          <a:effectLst/>
                        </a:rPr>
                        <a:t> der 2. </a:t>
                      </a:r>
                      <a:r>
                        <a:rPr lang="en-US" sz="1200" dirty="0" err="1">
                          <a:effectLst/>
                        </a:rPr>
                        <a:t>Klasse</a:t>
                      </a:r>
                      <a:r>
                        <a:rPr lang="en-US" sz="1200" dirty="0">
                          <a:effectLst/>
                        </a:rPr>
                        <a:t> </a:t>
                      </a:r>
                      <a:r>
                        <a:rPr lang="en-US" sz="1200" dirty="0" err="1">
                          <a:effectLst/>
                        </a:rPr>
                        <a:t>lernen</a:t>
                      </a:r>
                      <a:r>
                        <a:rPr lang="en-US" sz="1200" dirty="0">
                          <a:effectLst/>
                        </a:rPr>
                        <a:t>.</a:t>
                      </a:r>
                      <a:endParaRPr lang="ru-RU" sz="1100" dirty="0">
                        <a:effectLst/>
                        <a:latin typeface="Calibri"/>
                        <a:ea typeface="Calibri"/>
                        <a:cs typeface="Times New Roman"/>
                      </a:endParaRPr>
                    </a:p>
                  </a:txBody>
                  <a:tcPr marL="68580" marR="68580" marT="0" marB="0"/>
                </a:tc>
              </a:tr>
              <a:tr h="604515">
                <a:tc>
                  <a:txBody>
                    <a:bodyPr/>
                    <a:lstStyle/>
                    <a:p>
                      <a:pPr>
                        <a:lnSpc>
                          <a:spcPct val="107000"/>
                        </a:lnSpc>
                        <a:spcAft>
                          <a:spcPts val="0"/>
                        </a:spcAft>
                      </a:pPr>
                      <a:r>
                        <a:rPr lang="en-US" sz="1200">
                          <a:effectLst/>
                        </a:rPr>
                        <a:t>Er war Mitglied des Groβen</a:t>
                      </a:r>
                      <a:endParaRPr lang="ru-RU" sz="1100">
                        <a:effectLst/>
                        <a:latin typeface="Calibri"/>
                        <a:ea typeface="Calibri"/>
                        <a:cs typeface="Times New Roman"/>
                      </a:endParaRPr>
                    </a:p>
                  </a:txBody>
                  <a:tcPr marL="68580" marR="68580" marT="0" marB="0"/>
                </a:tc>
                <a:tc>
                  <a:txBody>
                    <a:bodyPr/>
                    <a:lstStyle/>
                    <a:p>
                      <a:pPr>
                        <a:lnSpc>
                          <a:spcPct val="107000"/>
                        </a:lnSpc>
                        <a:spcAft>
                          <a:spcPts val="0"/>
                        </a:spcAft>
                      </a:pPr>
                      <a:r>
                        <a:rPr lang="de-DE" sz="1200">
                          <a:effectLst/>
                        </a:rPr>
                        <a:t>neben dem Historischen Museum</a:t>
                      </a:r>
                      <a:endParaRPr lang="ru-RU" sz="1100">
                        <a:effectLst/>
                        <a:latin typeface="Calibri"/>
                        <a:ea typeface="Calibri"/>
                        <a:cs typeface="Times New Roman"/>
                      </a:endParaRPr>
                    </a:p>
                  </a:txBody>
                  <a:tcPr marL="68580" marR="68580" marT="0" marB="0"/>
                </a:tc>
              </a:tr>
              <a:tr h="1243672">
                <a:tc>
                  <a:txBody>
                    <a:bodyPr/>
                    <a:lstStyle/>
                    <a:p>
                      <a:pPr>
                        <a:lnSpc>
                          <a:spcPct val="107000"/>
                        </a:lnSpc>
                        <a:spcAft>
                          <a:spcPts val="0"/>
                        </a:spcAft>
                      </a:pPr>
                      <a:r>
                        <a:rPr lang="en-US" sz="1200">
                          <a:effectLst/>
                        </a:rPr>
                        <a:t>. Auf dem Stundenplan stehen viele Fächer:</a:t>
                      </a:r>
                      <a:endParaRPr lang="ru-RU" sz="1100">
                        <a:effectLst/>
                        <a:latin typeface="Calibri"/>
                        <a:ea typeface="Calibri"/>
                        <a:cs typeface="Times New Roman"/>
                      </a:endParaRPr>
                    </a:p>
                  </a:txBody>
                  <a:tcPr marL="68580" marR="68580" marT="0" marB="0"/>
                </a:tc>
                <a:tc>
                  <a:txBody>
                    <a:bodyPr/>
                    <a:lstStyle/>
                    <a:p>
                      <a:pPr>
                        <a:lnSpc>
                          <a:spcPct val="107000"/>
                        </a:lnSpc>
                        <a:spcAft>
                          <a:spcPts val="0"/>
                        </a:spcAft>
                      </a:pPr>
                      <a:r>
                        <a:rPr lang="en-US" sz="1200">
                          <a:effectLst/>
                        </a:rPr>
                        <a:t>nach dem Befehl des russischen Zaren Alexandr den Ersten errὅfnet.</a:t>
                      </a:r>
                      <a:endParaRPr lang="ru-RU" sz="1100">
                        <a:effectLst/>
                        <a:latin typeface="Calibri"/>
                        <a:ea typeface="Calibri"/>
                        <a:cs typeface="Times New Roman"/>
                      </a:endParaRPr>
                    </a:p>
                  </a:txBody>
                  <a:tcPr marL="68580" marR="68580" marT="0" marB="0"/>
                </a:tc>
              </a:tr>
              <a:tr h="1044130">
                <a:tc>
                  <a:txBody>
                    <a:bodyPr/>
                    <a:lstStyle/>
                    <a:p>
                      <a:pPr>
                        <a:lnSpc>
                          <a:spcPct val="107000"/>
                        </a:lnSpc>
                        <a:spcAft>
                          <a:spcPts val="0"/>
                        </a:spcAft>
                      </a:pPr>
                      <a:r>
                        <a:rPr lang="en-US" sz="1200">
                          <a:effectLst/>
                        </a:rPr>
                        <a:t>Die Kinder beginnen auch die Fremdsprachen</a:t>
                      </a:r>
                      <a:endParaRPr lang="ru-RU" sz="1100">
                        <a:effectLst/>
                        <a:latin typeface="Calibri"/>
                        <a:ea typeface="Calibri"/>
                        <a:cs typeface="Times New Roman"/>
                      </a:endParaRPr>
                    </a:p>
                  </a:txBody>
                  <a:tcPr marL="68580" marR="68580" marT="0" marB="0"/>
                </a:tc>
                <a:tc>
                  <a:txBody>
                    <a:bodyPr/>
                    <a:lstStyle/>
                    <a:p>
                      <a:pPr>
                        <a:lnSpc>
                          <a:spcPct val="107000"/>
                        </a:lnSpc>
                        <a:spcAft>
                          <a:spcPts val="0"/>
                        </a:spcAft>
                      </a:pPr>
                      <a:r>
                        <a:rPr lang="de-DE" sz="1200">
                          <a:effectLst/>
                        </a:rPr>
                        <a:t>die gute Kenntnisse ihren Schülern geben.</a:t>
                      </a:r>
                      <a:endParaRPr lang="ru-RU" sz="1100">
                        <a:effectLst/>
                        <a:latin typeface="Calibri"/>
                        <a:ea typeface="Calibri"/>
                        <a:cs typeface="Times New Roman"/>
                      </a:endParaRPr>
                    </a:p>
                  </a:txBody>
                  <a:tcPr marL="68580" marR="68580" marT="0" marB="0"/>
                </a:tc>
              </a:tr>
              <a:tr h="1044130">
                <a:tc>
                  <a:txBody>
                    <a:bodyPr/>
                    <a:lstStyle/>
                    <a:p>
                      <a:pPr>
                        <a:lnSpc>
                          <a:spcPct val="107000"/>
                        </a:lnSpc>
                        <a:spcAft>
                          <a:spcPts val="0"/>
                        </a:spcAft>
                      </a:pPr>
                      <a:r>
                        <a:rPr lang="de-DE" sz="1200">
                          <a:effectLst/>
                        </a:rPr>
                        <a:t>Hier arbeiten viele hoch qualifizierte Lehrer,</a:t>
                      </a:r>
                      <a:endParaRPr lang="ru-RU" sz="1100">
                        <a:effectLst/>
                        <a:latin typeface="Calibri"/>
                        <a:ea typeface="Calibri"/>
                        <a:cs typeface="Times New Roman"/>
                      </a:endParaRPr>
                    </a:p>
                  </a:txBody>
                  <a:tcPr marL="68580" marR="68580" marT="0" marB="0"/>
                </a:tc>
                <a:tc>
                  <a:txBody>
                    <a:bodyPr/>
                    <a:lstStyle/>
                    <a:p>
                      <a:pPr>
                        <a:lnSpc>
                          <a:spcPct val="107000"/>
                        </a:lnSpc>
                        <a:spcAft>
                          <a:spcPts val="0"/>
                        </a:spcAft>
                      </a:pPr>
                      <a:r>
                        <a:rPr lang="en-US" sz="1200">
                          <a:effectLst/>
                        </a:rPr>
                        <a:t>Mathematik, Russissch, dasw Lesen, Musik, Naturkunde, Sport.</a:t>
                      </a:r>
                      <a:endParaRPr lang="ru-RU" sz="1100">
                        <a:effectLst/>
                        <a:latin typeface="Calibri"/>
                        <a:ea typeface="Calibri"/>
                        <a:cs typeface="Times New Roman"/>
                      </a:endParaRPr>
                    </a:p>
                  </a:txBody>
                  <a:tcPr marL="68580" marR="68580" marT="0" marB="0"/>
                </a:tc>
              </a:tr>
              <a:tr h="571605">
                <a:tc>
                  <a:txBody>
                    <a:bodyPr/>
                    <a:lstStyle/>
                    <a:p>
                      <a:pPr>
                        <a:lnSpc>
                          <a:spcPct val="107000"/>
                        </a:lnSpc>
                        <a:spcAft>
                          <a:spcPts val="0"/>
                        </a:spcAft>
                      </a:pPr>
                      <a:r>
                        <a:rPr lang="de-DE" sz="1200">
                          <a:effectLst/>
                        </a:rPr>
                        <a:t>Die Schule liegt im Stadtzentrum</a:t>
                      </a:r>
                      <a:endParaRPr lang="ru-RU" sz="1100">
                        <a:effectLst/>
                        <a:latin typeface="Calibri"/>
                        <a:ea typeface="Calibri"/>
                        <a:cs typeface="Times New Roman"/>
                      </a:endParaRPr>
                    </a:p>
                  </a:txBody>
                  <a:tcPr marL="68580" marR="68580" marT="0" marB="0"/>
                </a:tc>
                <a:tc>
                  <a:txBody>
                    <a:bodyPr/>
                    <a:lstStyle/>
                    <a:p>
                      <a:pPr>
                        <a:lnSpc>
                          <a:spcPct val="107000"/>
                        </a:lnSpc>
                        <a:spcAft>
                          <a:spcPts val="0"/>
                        </a:spcAft>
                      </a:pPr>
                      <a:r>
                        <a:rPr lang="de-DE" sz="1200" dirty="0">
                          <a:effectLst/>
                        </a:rPr>
                        <a:t> </a:t>
                      </a:r>
                      <a:r>
                        <a:rPr lang="en-US" sz="1200" dirty="0" err="1">
                          <a:effectLst/>
                        </a:rPr>
                        <a:t>Vaterländischen</a:t>
                      </a:r>
                      <a:r>
                        <a:rPr lang="en-US" sz="1200" dirty="0">
                          <a:effectLst/>
                        </a:rPr>
                        <a:t> </a:t>
                      </a:r>
                      <a:r>
                        <a:rPr lang="en-US" sz="1200" dirty="0" err="1">
                          <a:effectLst/>
                        </a:rPr>
                        <a:t>Krieges</a:t>
                      </a:r>
                      <a:r>
                        <a:rPr lang="en-US" sz="1200" dirty="0">
                          <a:effectLst/>
                        </a:rPr>
                        <a:t>.</a:t>
                      </a:r>
                      <a:endParaRPr lang="ru-RU" sz="1100" dirty="0">
                        <a:effectLst/>
                        <a:latin typeface="Calibri"/>
                        <a:ea typeface="Calibri"/>
                        <a:cs typeface="Times New Roman"/>
                      </a:endParaRPr>
                    </a:p>
                  </a:txBody>
                  <a:tcPr marL="68580" marR="68580" marT="0" marB="0"/>
                </a:tc>
              </a:tr>
            </a:tbl>
          </a:graphicData>
        </a:graphic>
      </p:graphicFrame>
      <p:sp>
        <p:nvSpPr>
          <p:cNvPr id="5" name="Rectangle 1"/>
          <p:cNvSpPr>
            <a:spLocks noChangeArrowheads="1"/>
          </p:cNvSpPr>
          <p:nvPr/>
        </p:nvSpPr>
        <p:spPr bwMode="auto">
          <a:xfrm>
            <a:off x="1581150" y="300196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9818117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2400" b="1" dirty="0"/>
              <a:t/>
            </a:r>
            <a:br>
              <a:rPr lang="ru-RU" sz="2400" b="1" dirty="0"/>
            </a:br>
            <a:r>
              <a:rPr lang="ru-RU" sz="2400" b="1" dirty="0" smtClean="0"/>
              <a:t/>
            </a:r>
            <a:br>
              <a:rPr lang="ru-RU" sz="2400" b="1" dirty="0" smtClean="0"/>
            </a:br>
            <a:r>
              <a:rPr lang="de-DE" sz="2400" b="1" dirty="0" smtClean="0"/>
              <a:t>Nach-Lesen</a:t>
            </a:r>
            <a:r>
              <a:rPr lang="ru-RU" sz="2400" dirty="0"/>
              <a:t/>
            </a:r>
            <a:br>
              <a:rPr lang="ru-RU" sz="2400" dirty="0"/>
            </a:br>
            <a:r>
              <a:rPr lang="ru-RU" sz="2400" dirty="0" smtClean="0"/>
              <a:t>№1</a:t>
            </a:r>
            <a:r>
              <a:rPr lang="de-DE" sz="2400" b="1" dirty="0" smtClean="0"/>
              <a:t>Erzählen </a:t>
            </a:r>
            <a:r>
              <a:rPr lang="de-DE" sz="2400" b="1" dirty="0"/>
              <a:t>Sie über die Schule. Was haben Sie Neues über unsere Schule erfahren?</a:t>
            </a:r>
            <a:r>
              <a:rPr lang="ru-RU" sz="2400" dirty="0"/>
              <a:t/>
            </a:r>
            <a:br>
              <a:rPr lang="ru-RU" sz="2400" dirty="0"/>
            </a:br>
            <a:endParaRPr lang="ru-RU" sz="2400" dirty="0"/>
          </a:p>
        </p:txBody>
      </p:sp>
      <p:sp>
        <p:nvSpPr>
          <p:cNvPr id="3" name="Объект 2"/>
          <p:cNvSpPr>
            <a:spLocks noGrp="1"/>
          </p:cNvSpPr>
          <p:nvPr>
            <p:ph idx="1"/>
          </p:nvPr>
        </p:nvSpPr>
        <p:spPr/>
        <p:txBody>
          <a:bodyPr>
            <a:normAutofit/>
          </a:bodyPr>
          <a:lstStyle/>
          <a:p>
            <a:r>
              <a:rPr lang="de-DE" i="1" dirty="0" smtClean="0"/>
              <a:t>Was </a:t>
            </a:r>
            <a:r>
              <a:rPr lang="de-DE" i="1" dirty="0"/>
              <a:t>war neu im Text für Sie</a:t>
            </a:r>
            <a:r>
              <a:rPr lang="de-DE" i="1" dirty="0" smtClean="0"/>
              <a:t>?</a:t>
            </a:r>
            <a:endParaRPr lang="ru-RU" i="1" dirty="0" smtClean="0"/>
          </a:p>
          <a:p>
            <a:r>
              <a:rPr lang="en-US" b="1" dirty="0" err="1" smtClean="0"/>
              <a:t>Beginnt</a:t>
            </a:r>
            <a:r>
              <a:rPr lang="en-US" b="1" dirty="0" smtClean="0"/>
              <a:t> so</a:t>
            </a:r>
            <a:r>
              <a:rPr lang="ru-RU" b="1" dirty="0" smtClean="0"/>
              <a:t>:</a:t>
            </a:r>
            <a:endParaRPr lang="ru-RU" b="1" dirty="0"/>
          </a:p>
          <a:p>
            <a:r>
              <a:rPr lang="de-DE" i="1" dirty="0"/>
              <a:t> </a:t>
            </a:r>
            <a:r>
              <a:rPr lang="ru-RU" i="1" dirty="0"/>
              <a:t>1</a:t>
            </a:r>
            <a:r>
              <a:rPr lang="de-DE" i="1" dirty="0" smtClean="0"/>
              <a:t>)Für </a:t>
            </a:r>
            <a:r>
              <a:rPr lang="de-DE" i="1" dirty="0"/>
              <a:t>mich war neu, dass….</a:t>
            </a:r>
            <a:endParaRPr lang="ru-RU" dirty="0"/>
          </a:p>
          <a:p>
            <a:r>
              <a:rPr lang="ru-RU" i="1" dirty="0"/>
              <a:t>2</a:t>
            </a:r>
            <a:r>
              <a:rPr lang="de-DE" i="1" dirty="0" smtClean="0"/>
              <a:t>)Besonders </a:t>
            </a:r>
            <a:r>
              <a:rPr lang="de-DE" i="1" dirty="0"/>
              <a:t>interessant war für mich, dass…</a:t>
            </a:r>
            <a:endParaRPr lang="ru-RU" dirty="0"/>
          </a:p>
          <a:p>
            <a:r>
              <a:rPr lang="ru-RU" i="1" dirty="0"/>
              <a:t>3</a:t>
            </a:r>
            <a:r>
              <a:rPr lang="de-DE" i="1" dirty="0" smtClean="0"/>
              <a:t>)Ich </a:t>
            </a:r>
            <a:r>
              <a:rPr lang="de-DE" i="1" dirty="0"/>
              <a:t>habe erfahren, dass…</a:t>
            </a:r>
            <a:endParaRPr lang="ru-RU" dirty="0"/>
          </a:p>
          <a:p>
            <a:pPr marL="0" indent="0">
              <a:buNone/>
            </a:pPr>
            <a:endParaRPr lang="en-US" dirty="0" smtClean="0"/>
          </a:p>
        </p:txBody>
      </p:sp>
    </p:spTree>
    <p:extLst>
      <p:ext uri="{BB962C8B-B14F-4D97-AF65-F5344CB8AC3E}">
        <p14:creationId xmlns:p14="http://schemas.microsoft.com/office/powerpoint/2010/main" val="6437743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2200" dirty="0" smtClean="0"/>
              <a:t/>
            </a:r>
            <a:br>
              <a:rPr lang="ru-RU" sz="2200" dirty="0" smtClean="0"/>
            </a:br>
            <a:r>
              <a:rPr lang="ru-RU" sz="2200" dirty="0"/>
              <a:t/>
            </a:r>
            <a:br>
              <a:rPr lang="ru-RU" sz="2200" dirty="0"/>
            </a:br>
            <a:r>
              <a:rPr lang="ru-RU" sz="2200" dirty="0" smtClean="0"/>
              <a:t>№</a:t>
            </a:r>
            <a:r>
              <a:rPr lang="ru-RU" sz="2200" dirty="0"/>
              <a:t>2 </a:t>
            </a:r>
            <a:r>
              <a:rPr lang="de-DE" sz="2200" dirty="0" smtClean="0"/>
              <a:t>Stellen </a:t>
            </a:r>
            <a:r>
              <a:rPr lang="de-DE" sz="2200" dirty="0"/>
              <a:t>Sie sich vor, dass diese Fotos aus Ihrem Fotoalbum stammen. </a:t>
            </a:r>
            <a:r>
              <a:rPr lang="de-DE" sz="2700" dirty="0"/>
              <a:t>Wählen Sie ein Foto, um es dem Freund oder der Freundin zu zeigen und erzählen Sie über die Ereignisse auf diesem Foto. </a:t>
            </a:r>
            <a:r>
              <a:rPr lang="ru-RU" sz="2700" dirty="0"/>
              <a:t/>
            </a:r>
            <a:br>
              <a:rPr lang="ru-RU" sz="2700" dirty="0"/>
            </a:br>
            <a:endParaRPr lang="ru-RU" sz="2700" dirty="0"/>
          </a:p>
        </p:txBody>
      </p:sp>
      <p:sp>
        <p:nvSpPr>
          <p:cNvPr id="3" name="Объект 2"/>
          <p:cNvSpPr>
            <a:spLocks noGrp="1"/>
          </p:cNvSpPr>
          <p:nvPr>
            <p:ph idx="1"/>
          </p:nvPr>
        </p:nvSpPr>
        <p:spPr>
          <a:xfrm>
            <a:off x="539552" y="1628800"/>
            <a:ext cx="8229600" cy="4525963"/>
          </a:xfrm>
        </p:spPr>
        <p:txBody>
          <a:bodyPr/>
          <a:lstStyle/>
          <a:p>
            <a:r>
              <a:rPr lang="de-DE" b="1" dirty="0"/>
              <a:t>Halten Sie an folgende Stichpunkte:</a:t>
            </a:r>
            <a:endParaRPr lang="ru-RU" b="1" dirty="0"/>
          </a:p>
          <a:p>
            <a:pPr lvl="0"/>
            <a:r>
              <a:rPr lang="ru-RU" dirty="0" smtClean="0"/>
              <a:t>1)</a:t>
            </a:r>
            <a:r>
              <a:rPr lang="de-DE" dirty="0" smtClean="0"/>
              <a:t>Wann </a:t>
            </a:r>
            <a:r>
              <a:rPr lang="de-DE" dirty="0"/>
              <a:t>und wo wurde dieses Foto gemacht?</a:t>
            </a:r>
            <a:endParaRPr lang="ru-RU" dirty="0"/>
          </a:p>
          <a:p>
            <a:pPr lvl="0"/>
            <a:r>
              <a:rPr lang="ru-RU" dirty="0" smtClean="0"/>
              <a:t>2)</a:t>
            </a:r>
            <a:r>
              <a:rPr lang="de-DE" dirty="0" smtClean="0"/>
              <a:t>Was </a:t>
            </a:r>
            <a:r>
              <a:rPr lang="de-DE" dirty="0"/>
              <a:t>passierte da gerade?</a:t>
            </a:r>
            <a:endParaRPr lang="ru-RU" dirty="0"/>
          </a:p>
          <a:p>
            <a:pPr lvl="0"/>
            <a:r>
              <a:rPr lang="ru-RU" dirty="0" smtClean="0"/>
              <a:t>3)</a:t>
            </a:r>
            <a:r>
              <a:rPr lang="de-DE" dirty="0" smtClean="0"/>
              <a:t>Warum </a:t>
            </a:r>
            <a:r>
              <a:rPr lang="de-DE" dirty="0"/>
              <a:t>bewahren Sie das Foto im Fotoalbum</a:t>
            </a:r>
            <a:r>
              <a:rPr lang="de-DE" dirty="0" smtClean="0"/>
              <a:t>?</a:t>
            </a:r>
            <a:endParaRPr lang="ru-RU" dirty="0" smtClean="0"/>
          </a:p>
          <a:p>
            <a:pPr lvl="0"/>
            <a:endParaRPr lang="ru-RU" dirty="0"/>
          </a:p>
          <a:p>
            <a:endParaRPr lang="ru-RU" dirty="0"/>
          </a:p>
        </p:txBody>
      </p:sp>
      <p:pic>
        <p:nvPicPr>
          <p:cNvPr id="4" name="Рисунок 3" descr="C:\Users\User\Desktop\30344.jpg"/>
          <p:cNvPicPr/>
          <p:nvPr/>
        </p:nvPicPr>
        <p:blipFill>
          <a:blip r:embed="rId2">
            <a:extLst>
              <a:ext uri="{28A0092B-C50C-407E-A947-70E740481C1C}">
                <a14:useLocalDpi xmlns:a14="http://schemas.microsoft.com/office/drawing/2010/main" val="0"/>
              </a:ext>
            </a:extLst>
          </a:blip>
          <a:srcRect/>
          <a:stretch>
            <a:fillRect/>
          </a:stretch>
        </p:blipFill>
        <p:spPr bwMode="auto">
          <a:xfrm>
            <a:off x="755576" y="4365104"/>
            <a:ext cx="2047875" cy="2143125"/>
          </a:xfrm>
          <a:prstGeom prst="rect">
            <a:avLst/>
          </a:prstGeom>
          <a:noFill/>
          <a:ln>
            <a:noFill/>
          </a:ln>
        </p:spPr>
      </p:pic>
      <p:pic>
        <p:nvPicPr>
          <p:cNvPr id="5" name="Рисунок 4"/>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03848" y="4329399"/>
            <a:ext cx="2880320" cy="2029349"/>
          </a:xfrm>
          <a:prstGeom prst="rect">
            <a:avLst/>
          </a:prstGeom>
          <a:ln>
            <a:noFill/>
          </a:ln>
          <a:effectLst>
            <a:softEdge rad="112500"/>
          </a:effectLst>
        </p:spPr>
      </p:pic>
      <p:pic>
        <p:nvPicPr>
          <p:cNvPr id="6" name="Объект 3"/>
          <p:cNvPicPr>
            <a:picLocks/>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00192" y="4329399"/>
            <a:ext cx="1996427" cy="2086640"/>
          </a:xfrm>
          <a:prstGeom prst="rect">
            <a:avLst/>
          </a:prstGeom>
          <a:ln>
            <a:noFill/>
          </a:ln>
          <a:effectLst>
            <a:softEdge rad="112500"/>
          </a:effectLst>
        </p:spPr>
      </p:pic>
    </p:spTree>
    <p:extLst>
      <p:ext uri="{BB962C8B-B14F-4D97-AF65-F5344CB8AC3E}">
        <p14:creationId xmlns:p14="http://schemas.microsoft.com/office/powerpoint/2010/main" val="41652522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1026" name="Picture 2" descr="C:\Users\User\Downloads\bc0b29812703652fc47d647f904fee83-800x.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14" y="260648"/>
            <a:ext cx="8962973" cy="58655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22682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570186"/>
          </a:xfrm>
        </p:spPr>
        <p:txBody>
          <a:bodyPr>
            <a:normAutofit/>
          </a:bodyPr>
          <a:lstStyle/>
          <a:p>
            <a:r>
              <a:rPr lang="en-US" sz="2400" dirty="0" err="1" smtClean="0"/>
              <a:t>Befehl</a:t>
            </a:r>
            <a:r>
              <a:rPr lang="en-US" sz="2400" dirty="0" smtClean="0"/>
              <a:t> des </a:t>
            </a:r>
            <a:r>
              <a:rPr lang="en-US" sz="2400" dirty="0" err="1" smtClean="0"/>
              <a:t>russischen</a:t>
            </a:r>
            <a:r>
              <a:rPr lang="en-US" sz="2400" dirty="0" smtClean="0"/>
              <a:t> </a:t>
            </a:r>
            <a:r>
              <a:rPr lang="en-US" sz="2400" dirty="0" err="1" smtClean="0"/>
              <a:t>Zaren</a:t>
            </a:r>
            <a:r>
              <a:rPr lang="en-US" sz="2400" dirty="0" smtClean="0"/>
              <a:t> </a:t>
            </a:r>
            <a:r>
              <a:rPr lang="en-US" sz="2400" dirty="0" err="1" smtClean="0"/>
              <a:t>Alexandr</a:t>
            </a:r>
            <a:r>
              <a:rPr lang="en-US" sz="2400" dirty="0" smtClean="0"/>
              <a:t> des </a:t>
            </a:r>
            <a:r>
              <a:rPr lang="en-US" sz="2400" dirty="0" err="1" smtClean="0"/>
              <a:t>Ersten</a:t>
            </a:r>
            <a:r>
              <a:rPr lang="en-US" sz="2400" dirty="0" smtClean="0"/>
              <a:t/>
            </a:r>
            <a:br>
              <a:rPr lang="en-US" sz="2400" dirty="0" smtClean="0"/>
            </a:br>
            <a:r>
              <a:rPr lang="en-US" sz="2400" dirty="0" err="1" smtClean="0"/>
              <a:t>Im</a:t>
            </a:r>
            <a:r>
              <a:rPr lang="en-US" sz="2400" dirty="0" smtClean="0"/>
              <a:t> </a:t>
            </a:r>
            <a:r>
              <a:rPr lang="en-US" sz="2400" dirty="0" err="1" smtClean="0"/>
              <a:t>Jahre</a:t>
            </a:r>
            <a:r>
              <a:rPr lang="en-US" sz="2400" dirty="0" smtClean="0"/>
              <a:t> 1819</a:t>
            </a:r>
            <a:br>
              <a:rPr lang="en-US" sz="2400" dirty="0" smtClean="0"/>
            </a:br>
            <a:r>
              <a:rPr lang="en-US" sz="2400" dirty="0"/>
              <a:t>Am 25. Mai 1824 </a:t>
            </a:r>
            <a:r>
              <a:rPr lang="en-US" sz="2400" dirty="0" err="1"/>
              <a:t>wurde</a:t>
            </a:r>
            <a:r>
              <a:rPr lang="en-US" sz="2400" dirty="0"/>
              <a:t> die </a:t>
            </a:r>
            <a:r>
              <a:rPr lang="en-US" sz="2400" dirty="0" err="1"/>
              <a:t>Kosakenschule</a:t>
            </a:r>
            <a:r>
              <a:rPr lang="en-US" sz="2400" dirty="0"/>
              <a:t> in der </a:t>
            </a:r>
            <a:r>
              <a:rPr lang="en-US" sz="2400" dirty="0" err="1"/>
              <a:t>Kosakensiedlung</a:t>
            </a:r>
            <a:r>
              <a:rPr lang="en-US" sz="2400" dirty="0"/>
              <a:t> </a:t>
            </a:r>
            <a:r>
              <a:rPr lang="en-US" sz="2400" dirty="0" err="1" smtClean="0"/>
              <a:t>errὅfnet</a:t>
            </a:r>
            <a:r>
              <a:rPr lang="en-US" sz="2400" dirty="0" smtClean="0"/>
              <a:t>.</a:t>
            </a:r>
            <a:endParaRPr lang="ru-RU" sz="2400" dirty="0"/>
          </a:p>
        </p:txBody>
      </p:sp>
      <p:pic>
        <p:nvPicPr>
          <p:cNvPr id="4" name="Объект 3" descr="C:\Users\User\Desktop\398.jp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54691" y="2060848"/>
            <a:ext cx="5825621" cy="4104455"/>
          </a:xfrm>
          <a:prstGeom prst="rect">
            <a:avLst/>
          </a:prstGeom>
          <a:noFill/>
          <a:ln>
            <a:noFill/>
          </a:ln>
        </p:spPr>
      </p:pic>
    </p:spTree>
    <p:extLst>
      <p:ext uri="{BB962C8B-B14F-4D97-AF65-F5344CB8AC3E}">
        <p14:creationId xmlns:p14="http://schemas.microsoft.com/office/powerpoint/2010/main" val="19160525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en-US" sz="2800" dirty="0" smtClean="0"/>
              <a:t/>
            </a:r>
            <a:br>
              <a:rPr lang="en-US" sz="2800" dirty="0" smtClean="0"/>
            </a:br>
            <a:r>
              <a:rPr lang="en-US" sz="2800" dirty="0" smtClean="0"/>
              <a:t>Die </a:t>
            </a:r>
            <a:r>
              <a:rPr lang="en-US" sz="2800" dirty="0" err="1"/>
              <a:t>erste</a:t>
            </a:r>
            <a:r>
              <a:rPr lang="en-US" sz="2800" dirty="0"/>
              <a:t> </a:t>
            </a:r>
            <a:r>
              <a:rPr lang="en-US" sz="2800" dirty="0" err="1"/>
              <a:t>Schule</a:t>
            </a:r>
            <a:r>
              <a:rPr lang="en-US" sz="2800" dirty="0"/>
              <a:t> </a:t>
            </a:r>
            <a:r>
              <a:rPr lang="en-US" sz="2800" dirty="0" err="1"/>
              <a:t>sah</a:t>
            </a:r>
            <a:r>
              <a:rPr lang="en-US" sz="2800" dirty="0"/>
              <a:t> so </a:t>
            </a:r>
            <a:r>
              <a:rPr lang="en-US" sz="2800" dirty="0" err="1"/>
              <a:t>aus.Das</a:t>
            </a:r>
            <a:r>
              <a:rPr lang="en-US" sz="2800" dirty="0"/>
              <a:t> war </a:t>
            </a:r>
            <a:r>
              <a:rPr lang="en-US" sz="2800" dirty="0" err="1"/>
              <a:t>ein</a:t>
            </a:r>
            <a:r>
              <a:rPr lang="en-US" sz="2800" dirty="0"/>
              <a:t> </a:t>
            </a:r>
            <a:r>
              <a:rPr lang="en-US" sz="2800" dirty="0" err="1"/>
              <a:t>einstὅckiges</a:t>
            </a:r>
            <a:r>
              <a:rPr lang="en-US" sz="2800" dirty="0"/>
              <a:t> </a:t>
            </a:r>
            <a:r>
              <a:rPr lang="en-US" sz="2800" dirty="0" err="1"/>
              <a:t>hὅlzernes</a:t>
            </a:r>
            <a:r>
              <a:rPr lang="en-US" sz="2800" dirty="0"/>
              <a:t> </a:t>
            </a:r>
            <a:r>
              <a:rPr lang="en-US" sz="2800" dirty="0" err="1"/>
              <a:t>Gebäude</a:t>
            </a:r>
            <a:r>
              <a:rPr lang="en-US" sz="2800" dirty="0"/>
              <a:t>. </a:t>
            </a:r>
            <a:r>
              <a:rPr lang="ru-RU" sz="2800" dirty="0"/>
              <a:t/>
            </a:r>
            <a:br>
              <a:rPr lang="ru-RU" sz="2800" dirty="0"/>
            </a:br>
            <a:endParaRPr lang="ru-RU" sz="2800" dirty="0"/>
          </a:p>
        </p:txBody>
      </p:sp>
      <p:pic>
        <p:nvPicPr>
          <p:cNvPr id="4" name="Объект 3" descr="C:\Users\User\Desktop\395.jp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75656" y="2204864"/>
            <a:ext cx="6350000" cy="3796729"/>
          </a:xfrm>
          <a:prstGeom prst="rect">
            <a:avLst/>
          </a:prstGeom>
          <a:noFill/>
          <a:ln>
            <a:noFill/>
          </a:ln>
        </p:spPr>
      </p:pic>
    </p:spTree>
    <p:extLst>
      <p:ext uri="{BB962C8B-B14F-4D97-AF65-F5344CB8AC3E}">
        <p14:creationId xmlns:p14="http://schemas.microsoft.com/office/powerpoint/2010/main" val="32146223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sz="2800" dirty="0" err="1"/>
              <a:t>Im</a:t>
            </a:r>
            <a:r>
              <a:rPr lang="en-US" sz="2800" dirty="0"/>
              <a:t> </a:t>
            </a:r>
            <a:r>
              <a:rPr lang="en-US" sz="2800" dirty="0" err="1"/>
              <a:t>Jahre</a:t>
            </a:r>
            <a:r>
              <a:rPr lang="en-US" sz="2800" dirty="0"/>
              <a:t> 1957 </a:t>
            </a:r>
            <a:r>
              <a:rPr lang="en-US" sz="2800" dirty="0" err="1"/>
              <a:t>wurde</a:t>
            </a:r>
            <a:r>
              <a:rPr lang="en-US" sz="2800" dirty="0"/>
              <a:t> das </a:t>
            </a:r>
            <a:r>
              <a:rPr lang="en-US" sz="2800" dirty="0" err="1"/>
              <a:t>neue</a:t>
            </a:r>
            <a:r>
              <a:rPr lang="en-US" sz="2800" dirty="0"/>
              <a:t> </a:t>
            </a:r>
            <a:r>
              <a:rPr lang="en-US" sz="2800" dirty="0" err="1"/>
              <a:t>Schulgebäude</a:t>
            </a:r>
            <a:r>
              <a:rPr lang="en-US" sz="2800" dirty="0"/>
              <a:t> </a:t>
            </a:r>
            <a:r>
              <a:rPr lang="en-US" sz="2800" dirty="0" err="1" smtClean="0"/>
              <a:t>aufgebaut</a:t>
            </a:r>
            <a:r>
              <a:rPr lang="en-US" sz="2800" dirty="0"/>
              <a:t>. </a:t>
            </a:r>
            <a:r>
              <a:rPr lang="en-US" sz="2800" dirty="0" err="1"/>
              <a:t>Heuzutage</a:t>
            </a:r>
            <a:r>
              <a:rPr lang="en-US" sz="2800" dirty="0"/>
              <a:t> </a:t>
            </a:r>
            <a:r>
              <a:rPr lang="en-US" sz="2800" dirty="0" err="1" smtClean="0"/>
              <a:t>ist</a:t>
            </a:r>
            <a:r>
              <a:rPr lang="en-US" sz="2800" dirty="0" smtClean="0"/>
              <a:t> </a:t>
            </a:r>
            <a:r>
              <a:rPr lang="en-US" sz="2800" dirty="0" err="1"/>
              <a:t>dort</a:t>
            </a:r>
            <a:r>
              <a:rPr lang="en-US" sz="2800" dirty="0"/>
              <a:t> die </a:t>
            </a:r>
            <a:r>
              <a:rPr lang="en-US" sz="2800" dirty="0" err="1"/>
              <a:t>Grundschule</a:t>
            </a:r>
            <a:endParaRPr lang="ru-RU" sz="2800" dirty="0"/>
          </a:p>
        </p:txBody>
      </p:sp>
      <p:pic>
        <p:nvPicPr>
          <p:cNvPr id="4" name="Объект 3" descr="C:\Users\User\Desktop\397.jp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11561" y="1600200"/>
            <a:ext cx="7632848" cy="4525963"/>
          </a:xfrm>
          <a:prstGeom prst="rect">
            <a:avLst/>
          </a:prstGeom>
          <a:noFill/>
          <a:ln>
            <a:noFill/>
          </a:ln>
        </p:spPr>
      </p:pic>
    </p:spTree>
    <p:extLst>
      <p:ext uri="{BB962C8B-B14F-4D97-AF65-F5344CB8AC3E}">
        <p14:creationId xmlns:p14="http://schemas.microsoft.com/office/powerpoint/2010/main" val="30982147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en-US" sz="2400" dirty="0" err="1"/>
              <a:t>Jetzt</a:t>
            </a:r>
            <a:r>
              <a:rPr lang="en-US" sz="2400" dirty="0"/>
              <a:t> </a:t>
            </a:r>
            <a:r>
              <a:rPr lang="en-US" sz="2400" dirty="0" err="1"/>
              <a:t>lernen</a:t>
            </a:r>
            <a:r>
              <a:rPr lang="en-US" sz="2400" dirty="0"/>
              <a:t> die Kinder </a:t>
            </a:r>
            <a:r>
              <a:rPr lang="en-US" sz="2400" dirty="0" err="1"/>
              <a:t>ab</a:t>
            </a:r>
            <a:r>
              <a:rPr lang="en-US" sz="2400" dirty="0"/>
              <a:t> der 5. </a:t>
            </a:r>
            <a:r>
              <a:rPr lang="en-US" sz="2400" dirty="0" err="1"/>
              <a:t>Klasse</a:t>
            </a:r>
            <a:r>
              <a:rPr lang="en-US" sz="2400" dirty="0"/>
              <a:t> in </a:t>
            </a:r>
            <a:r>
              <a:rPr lang="en-US" sz="2400" dirty="0" err="1"/>
              <a:t>dem</a:t>
            </a:r>
            <a:r>
              <a:rPr lang="en-US" sz="2400" dirty="0"/>
              <a:t> </a:t>
            </a:r>
            <a:r>
              <a:rPr lang="en-US" sz="2400" dirty="0" err="1"/>
              <a:t>anderen</a:t>
            </a:r>
            <a:r>
              <a:rPr lang="en-US" sz="2400" dirty="0"/>
              <a:t> </a:t>
            </a:r>
            <a:r>
              <a:rPr lang="en-US" sz="2400" dirty="0" err="1"/>
              <a:t>Schulgebäude</a:t>
            </a:r>
            <a:r>
              <a:rPr lang="en-US" sz="2400" dirty="0"/>
              <a:t>. So </a:t>
            </a:r>
            <a:r>
              <a:rPr lang="en-US" sz="2400" dirty="0" err="1"/>
              <a:t>sieht</a:t>
            </a:r>
            <a:r>
              <a:rPr lang="en-US" sz="2400" dirty="0"/>
              <a:t> </a:t>
            </a:r>
            <a:r>
              <a:rPr lang="en-US" sz="2400" dirty="0" err="1"/>
              <a:t>es</a:t>
            </a:r>
            <a:r>
              <a:rPr lang="en-US" sz="2400" dirty="0"/>
              <a:t> </a:t>
            </a:r>
            <a:r>
              <a:rPr lang="en-US" sz="2400" dirty="0" err="1"/>
              <a:t>aus.</a:t>
            </a:r>
            <a:r>
              <a:rPr lang="ru-RU" sz="2400" dirty="0"/>
              <a:t/>
            </a:r>
            <a:br>
              <a:rPr lang="ru-RU" sz="2400" dirty="0"/>
            </a:br>
            <a:endParaRPr lang="ru-RU" sz="2400" dirty="0"/>
          </a:p>
        </p:txBody>
      </p:sp>
      <p:pic>
        <p:nvPicPr>
          <p:cNvPr id="4" name="Объект 3" descr="C:\Users\User\Desktop\722.jp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54691" y="1600200"/>
            <a:ext cx="6034617" cy="4525963"/>
          </a:xfrm>
          <a:prstGeom prst="rect">
            <a:avLst/>
          </a:prstGeom>
          <a:noFill/>
          <a:ln>
            <a:noFill/>
          </a:ln>
        </p:spPr>
      </p:pic>
    </p:spTree>
    <p:extLst>
      <p:ext uri="{BB962C8B-B14F-4D97-AF65-F5344CB8AC3E}">
        <p14:creationId xmlns:p14="http://schemas.microsoft.com/office/powerpoint/2010/main" val="7080700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de-DE" sz="3200" dirty="0"/>
              <a:t>Die Schule liegt im Stadtzentrum neben dem Historischen Museum</a:t>
            </a:r>
            <a:endParaRPr lang="ru-RU" sz="3200" dirty="0"/>
          </a:p>
        </p:txBody>
      </p:sp>
      <p:pic>
        <p:nvPicPr>
          <p:cNvPr id="1026" name="Picture 2" descr="C:\Users\User\Downloads\ce3d79b6-d89b-5a8e-8854-f0b26678bc9a.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539553" y="1484786"/>
            <a:ext cx="3888431" cy="2358556"/>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User\Downloads\7845f6a6f9f8509b991c6c59e7e79de1.РІС‹СЃС‚Р°РІРєР°.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08004" y="1268761"/>
            <a:ext cx="4356484" cy="257212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User\Downloads\a683cb05776eccfe82d74d7ee0d4df53.jpe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1720" y="3840888"/>
            <a:ext cx="5112568" cy="25439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05508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             </a:t>
            </a:r>
            <a:r>
              <a:rPr lang="en-US" sz="3200" dirty="0" err="1" smtClean="0"/>
              <a:t>Wladimir</a:t>
            </a:r>
            <a:r>
              <a:rPr lang="en-US" sz="3200" dirty="0" smtClean="0"/>
              <a:t> </a:t>
            </a:r>
            <a:r>
              <a:rPr lang="en-US" sz="3200" dirty="0" err="1" smtClean="0"/>
              <a:t>Iwanowitsch</a:t>
            </a:r>
            <a:r>
              <a:rPr lang="en-US" sz="3200" dirty="0" smtClean="0"/>
              <a:t> </a:t>
            </a:r>
            <a:r>
              <a:rPr lang="en-US" sz="3200" dirty="0" err="1" smtClean="0"/>
              <a:t>Sossenkow</a:t>
            </a:r>
            <a:endParaRPr lang="ru-RU" sz="3200" dirty="0"/>
          </a:p>
        </p:txBody>
      </p:sp>
      <p:sp>
        <p:nvSpPr>
          <p:cNvPr id="3" name="Объект 2"/>
          <p:cNvSpPr>
            <a:spLocks noGrp="1"/>
          </p:cNvSpPr>
          <p:nvPr>
            <p:ph idx="1"/>
          </p:nvPr>
        </p:nvSpPr>
        <p:spPr/>
        <p:txBody>
          <a:bodyPr>
            <a:normAutofit fontScale="92500" lnSpcReduction="10000"/>
          </a:bodyPr>
          <a:lstStyle/>
          <a:p>
            <a:endParaRPr lang="en-US" dirty="0" smtClean="0"/>
          </a:p>
          <a:p>
            <a:endParaRPr lang="en-US" dirty="0"/>
          </a:p>
          <a:p>
            <a:r>
              <a:rPr lang="de-DE" dirty="0"/>
              <a:t>Das Museum  trägt den Namen von einem </a:t>
            </a:r>
            <a:r>
              <a:rPr lang="de-DE" dirty="0" err="1"/>
              <a:t>geherten</a:t>
            </a:r>
            <a:r>
              <a:rPr lang="de-DE" dirty="0"/>
              <a:t> </a:t>
            </a:r>
            <a:r>
              <a:rPr lang="de-DE" dirty="0" smtClean="0"/>
              <a:t>Landesmanns W. I. </a:t>
            </a:r>
            <a:r>
              <a:rPr lang="de-DE" dirty="0" err="1"/>
              <a:t>Sossenkow</a:t>
            </a:r>
            <a:r>
              <a:rPr lang="de-DE" dirty="0"/>
              <a:t>, der Begründer des Historischen Museums ist</a:t>
            </a:r>
            <a:r>
              <a:rPr lang="de-DE" dirty="0" smtClean="0"/>
              <a:t>.</a:t>
            </a:r>
            <a:r>
              <a:rPr lang="en-US" dirty="0"/>
              <a:t> </a:t>
            </a:r>
            <a:r>
              <a:rPr lang="en-US" dirty="0" err="1"/>
              <a:t>Er</a:t>
            </a:r>
            <a:r>
              <a:rPr lang="en-US" dirty="0"/>
              <a:t> war </a:t>
            </a:r>
            <a:r>
              <a:rPr lang="en-US" dirty="0" err="1"/>
              <a:t>Mitglied</a:t>
            </a:r>
            <a:r>
              <a:rPr lang="en-US" dirty="0"/>
              <a:t> und </a:t>
            </a:r>
            <a:r>
              <a:rPr lang="en-US" dirty="0" err="1"/>
              <a:t>Frontkämpfer</a:t>
            </a:r>
            <a:r>
              <a:rPr lang="en-US" dirty="0"/>
              <a:t> des </a:t>
            </a:r>
            <a:r>
              <a:rPr lang="en-US" dirty="0" err="1"/>
              <a:t>Gro</a:t>
            </a:r>
            <a:r>
              <a:rPr lang="en-US" dirty="0"/>
              <a:t>βen Vaterländischen Krieges. </a:t>
            </a:r>
            <a:r>
              <a:rPr lang="en-US" dirty="0" err="1"/>
              <a:t>Nach</a:t>
            </a:r>
            <a:r>
              <a:rPr lang="en-US" dirty="0"/>
              <a:t> </a:t>
            </a:r>
            <a:r>
              <a:rPr lang="en-US" dirty="0" err="1"/>
              <a:t>dem</a:t>
            </a:r>
            <a:r>
              <a:rPr lang="en-US" dirty="0"/>
              <a:t> Krieg </a:t>
            </a:r>
            <a:r>
              <a:rPr lang="en-US" dirty="0" err="1"/>
              <a:t>arbeitete</a:t>
            </a:r>
            <a:r>
              <a:rPr lang="en-US" dirty="0"/>
              <a:t> </a:t>
            </a:r>
            <a:r>
              <a:rPr lang="en-US" dirty="0" err="1"/>
              <a:t>er</a:t>
            </a:r>
            <a:r>
              <a:rPr lang="en-US" dirty="0"/>
              <a:t> in der </a:t>
            </a:r>
            <a:r>
              <a:rPr lang="en-US" dirty="0" err="1"/>
              <a:t>Mittelschule</a:t>
            </a:r>
            <a:r>
              <a:rPr lang="en-US" dirty="0"/>
              <a:t> </a:t>
            </a:r>
            <a:r>
              <a:rPr lang="en-US" dirty="0" err="1"/>
              <a:t>als</a:t>
            </a:r>
            <a:r>
              <a:rPr lang="en-US" dirty="0"/>
              <a:t> Lehrer, </a:t>
            </a:r>
            <a:r>
              <a:rPr lang="en-US" dirty="0" err="1"/>
              <a:t>unterichtete</a:t>
            </a:r>
            <a:r>
              <a:rPr lang="en-US" dirty="0"/>
              <a:t>   </a:t>
            </a:r>
            <a:r>
              <a:rPr lang="en-US" dirty="0" err="1"/>
              <a:t>Erdkunde</a:t>
            </a:r>
            <a:r>
              <a:rPr lang="en-US" dirty="0"/>
              <a:t>, </a:t>
            </a:r>
            <a:r>
              <a:rPr lang="en-US" dirty="0" err="1"/>
              <a:t>Zeichnen</a:t>
            </a:r>
            <a:r>
              <a:rPr lang="en-US" dirty="0"/>
              <a:t>, </a:t>
            </a:r>
            <a:r>
              <a:rPr lang="en-US" dirty="0" err="1"/>
              <a:t>Kunst</a:t>
            </a:r>
            <a:r>
              <a:rPr lang="en-US" dirty="0"/>
              <a:t> und </a:t>
            </a:r>
            <a:r>
              <a:rPr lang="en-US" dirty="0" err="1"/>
              <a:t>Militärschulfach</a:t>
            </a:r>
            <a:r>
              <a:rPr lang="en-US" dirty="0"/>
              <a:t>.</a:t>
            </a:r>
            <a:endParaRPr lang="ru-RU" dirty="0"/>
          </a:p>
        </p:txBody>
      </p:sp>
      <p:pic>
        <p:nvPicPr>
          <p:cNvPr id="4" name="Рисунок 3" descr="C:\Users\User\Desktop\30344.jpg"/>
          <p:cNvPicPr/>
          <p:nvPr/>
        </p:nvPicPr>
        <p:blipFill>
          <a:blip r:embed="rId2">
            <a:extLst>
              <a:ext uri="{28A0092B-C50C-407E-A947-70E740481C1C}">
                <a14:useLocalDpi xmlns:a14="http://schemas.microsoft.com/office/drawing/2010/main" val="0"/>
              </a:ext>
            </a:extLst>
          </a:blip>
          <a:srcRect/>
          <a:stretch>
            <a:fillRect/>
          </a:stretch>
        </p:blipFill>
        <p:spPr bwMode="auto">
          <a:xfrm>
            <a:off x="251520" y="380155"/>
            <a:ext cx="2047875" cy="2232248"/>
          </a:xfrm>
          <a:prstGeom prst="rect">
            <a:avLst/>
          </a:prstGeom>
          <a:noFill/>
          <a:ln>
            <a:noFill/>
          </a:ln>
        </p:spPr>
      </p:pic>
    </p:spTree>
    <p:extLst>
      <p:ext uri="{BB962C8B-B14F-4D97-AF65-F5344CB8AC3E}">
        <p14:creationId xmlns:p14="http://schemas.microsoft.com/office/powerpoint/2010/main" val="25751569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de-DE" sz="3100" b="1" dirty="0" smtClean="0"/>
              <a:t/>
            </a:r>
            <a:br>
              <a:rPr lang="de-DE" sz="3100" b="1" dirty="0" smtClean="0"/>
            </a:br>
            <a:r>
              <a:rPr lang="de-DE" sz="3100" b="1" dirty="0"/>
              <a:t/>
            </a:r>
            <a:br>
              <a:rPr lang="de-DE" sz="3100" b="1" dirty="0"/>
            </a:br>
            <a:r>
              <a:rPr lang="de-DE" sz="3100" b="1" dirty="0" smtClean="0"/>
              <a:t/>
            </a:r>
            <a:br>
              <a:rPr lang="de-DE" sz="3100" b="1" dirty="0" smtClean="0"/>
            </a:br>
            <a:r>
              <a:rPr lang="de-DE" sz="3100" b="1" dirty="0" smtClean="0"/>
              <a:t>Vor-Lesen</a:t>
            </a:r>
            <a:r>
              <a:rPr lang="ru-RU" sz="3100" dirty="0"/>
              <a:t/>
            </a:r>
            <a:br>
              <a:rPr lang="ru-RU" sz="3100" dirty="0"/>
            </a:br>
            <a:r>
              <a:rPr lang="ru-RU" sz="3100" dirty="0" smtClean="0"/>
              <a:t>№</a:t>
            </a:r>
            <a:r>
              <a:rPr lang="ru-RU" b="1" dirty="0" smtClean="0"/>
              <a:t>1</a:t>
            </a:r>
            <a:r>
              <a:rPr lang="de-DE" i="1" dirty="0" smtClean="0"/>
              <a:t>Finden </a:t>
            </a:r>
            <a:r>
              <a:rPr lang="de-DE" i="1" dirty="0"/>
              <a:t>Sie Oberbegriffe</a:t>
            </a:r>
            <a:r>
              <a:rPr lang="ru-RU" dirty="0"/>
              <a:t/>
            </a:r>
            <a:br>
              <a:rPr lang="ru-RU" dirty="0"/>
            </a:br>
            <a:r>
              <a:rPr lang="ru-RU" dirty="0"/>
              <a:t/>
            </a:r>
            <a:br>
              <a:rPr lang="ru-RU" dirty="0"/>
            </a:br>
            <a:endParaRPr lang="ru-RU" dirty="0"/>
          </a:p>
        </p:txBody>
      </p:sp>
      <p:sp>
        <p:nvSpPr>
          <p:cNvPr id="3" name="Объект 2"/>
          <p:cNvSpPr>
            <a:spLocks noGrp="1"/>
          </p:cNvSpPr>
          <p:nvPr>
            <p:ph idx="1"/>
          </p:nvPr>
        </p:nvSpPr>
        <p:spPr/>
        <p:txBody>
          <a:bodyPr>
            <a:normAutofit fontScale="92500" lnSpcReduction="20000"/>
          </a:bodyPr>
          <a:lstStyle/>
          <a:p>
            <a:r>
              <a:rPr lang="de-DE" b="1" dirty="0" smtClean="0"/>
              <a:t>Das </a:t>
            </a:r>
            <a:r>
              <a:rPr lang="de-DE" b="1" dirty="0"/>
              <a:t>Lehrbuch, die Schulsachen, </a:t>
            </a:r>
            <a:endParaRPr lang="ru-RU" b="1" dirty="0" smtClean="0"/>
          </a:p>
          <a:p>
            <a:r>
              <a:rPr lang="de-DE" b="1" dirty="0" smtClean="0"/>
              <a:t>der </a:t>
            </a:r>
            <a:r>
              <a:rPr lang="de-DE" b="1" dirty="0"/>
              <a:t>Stundenplan,  das Schulleben</a:t>
            </a:r>
            <a:endParaRPr lang="ru-RU" b="1" dirty="0"/>
          </a:p>
          <a:p>
            <a:pPr lvl="0"/>
            <a:r>
              <a:rPr lang="ru-RU" dirty="0" smtClean="0"/>
              <a:t>1)</a:t>
            </a:r>
            <a:r>
              <a:rPr lang="de-DE" dirty="0" smtClean="0"/>
              <a:t>Das </a:t>
            </a:r>
            <a:r>
              <a:rPr lang="de-DE" dirty="0"/>
              <a:t>Heft, der Kuli, der Spitzer, der Bleistift, der Radiergummi.</a:t>
            </a:r>
            <a:endParaRPr lang="ru-RU" dirty="0"/>
          </a:p>
          <a:p>
            <a:pPr lvl="0"/>
            <a:r>
              <a:rPr lang="ru-RU" dirty="0" smtClean="0"/>
              <a:t>2)</a:t>
            </a:r>
            <a:r>
              <a:rPr lang="de-DE" dirty="0" smtClean="0"/>
              <a:t>Die </a:t>
            </a:r>
            <a:r>
              <a:rPr lang="de-DE" dirty="0"/>
              <a:t>Stunde, die Pause, der Unterricht, die Arbeitsgemeinschaft</a:t>
            </a:r>
            <a:endParaRPr lang="ru-RU" dirty="0"/>
          </a:p>
          <a:p>
            <a:pPr lvl="0"/>
            <a:r>
              <a:rPr lang="ru-RU" dirty="0" smtClean="0"/>
              <a:t>3)</a:t>
            </a:r>
            <a:r>
              <a:rPr lang="de-DE" dirty="0" smtClean="0"/>
              <a:t>Die </a:t>
            </a:r>
            <a:r>
              <a:rPr lang="de-DE" dirty="0"/>
              <a:t>Übung, der Text, das Wörterbuch, die Hausaufgabe , die Regeln</a:t>
            </a:r>
            <a:endParaRPr lang="ru-RU" dirty="0"/>
          </a:p>
          <a:p>
            <a:pPr lvl="0"/>
            <a:r>
              <a:rPr lang="ru-RU" dirty="0" smtClean="0"/>
              <a:t>4)</a:t>
            </a:r>
            <a:r>
              <a:rPr lang="de-DE" dirty="0" smtClean="0"/>
              <a:t>Die </a:t>
            </a:r>
            <a:r>
              <a:rPr lang="de-DE" dirty="0"/>
              <a:t>Stunde,  Erdkunde, Physik, Chemie, Literatur, Fremdsprache</a:t>
            </a:r>
            <a:endParaRPr lang="ru-RU" dirty="0"/>
          </a:p>
          <a:p>
            <a:endParaRPr lang="ru-RU" dirty="0"/>
          </a:p>
        </p:txBody>
      </p:sp>
    </p:spTree>
    <p:extLst>
      <p:ext uri="{BB962C8B-B14F-4D97-AF65-F5344CB8AC3E}">
        <p14:creationId xmlns:p14="http://schemas.microsoft.com/office/powerpoint/2010/main" val="9025715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2800" b="1" dirty="0" smtClean="0"/>
              <a:t>№</a:t>
            </a:r>
            <a:r>
              <a:rPr lang="de-DE" sz="2800" b="1" dirty="0" smtClean="0"/>
              <a:t>2</a:t>
            </a:r>
            <a:r>
              <a:rPr lang="de-DE" sz="2800" b="1" dirty="0"/>
              <a:t>. </a:t>
            </a:r>
            <a:r>
              <a:rPr lang="de-DE" sz="2800" i="1" dirty="0"/>
              <a:t>Bilden Sie zusammengesetzte Nomen, bestimmen den Artikel und übersetzt sie ins Russisch.</a:t>
            </a:r>
            <a:r>
              <a:rPr lang="ru-RU" sz="2800" dirty="0"/>
              <a:t/>
            </a:r>
            <a:br>
              <a:rPr lang="ru-RU" sz="2800" dirty="0"/>
            </a:br>
            <a:endParaRPr lang="ru-RU" sz="2800"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1604371999"/>
              </p:ext>
            </p:extLst>
          </p:nvPr>
        </p:nvGraphicFramePr>
        <p:xfrm>
          <a:off x="107504" y="1340768"/>
          <a:ext cx="8496944" cy="5112567"/>
        </p:xfrm>
        <a:graphic>
          <a:graphicData uri="http://schemas.openxmlformats.org/drawingml/2006/table">
            <a:tbl>
              <a:tblPr firstRow="1" firstCol="1" bandRow="1">
                <a:tableStyleId>{5C22544A-7EE6-4342-B048-85BDC9FD1C3A}</a:tableStyleId>
              </a:tblPr>
              <a:tblGrid>
                <a:gridCol w="4248017"/>
                <a:gridCol w="4248927"/>
              </a:tblGrid>
              <a:tr h="568063">
                <a:tc>
                  <a:txBody>
                    <a:bodyPr/>
                    <a:lstStyle/>
                    <a:p>
                      <a:pPr>
                        <a:lnSpc>
                          <a:spcPct val="107000"/>
                        </a:lnSpc>
                        <a:spcAft>
                          <a:spcPts val="0"/>
                        </a:spcAft>
                      </a:pPr>
                      <a:r>
                        <a:rPr lang="de-DE" sz="1200">
                          <a:effectLst/>
                        </a:rPr>
                        <a:t>der Vater</a:t>
                      </a:r>
                      <a:endParaRPr lang="ru-RU" sz="1100">
                        <a:effectLst/>
                        <a:latin typeface="Calibri"/>
                        <a:ea typeface="Calibri"/>
                        <a:cs typeface="Times New Roman"/>
                      </a:endParaRPr>
                    </a:p>
                  </a:txBody>
                  <a:tcPr marL="68580" marR="68580" marT="0" marB="0"/>
                </a:tc>
                <a:tc>
                  <a:txBody>
                    <a:bodyPr/>
                    <a:lstStyle/>
                    <a:p>
                      <a:pPr>
                        <a:lnSpc>
                          <a:spcPct val="107000"/>
                        </a:lnSpc>
                        <a:spcAft>
                          <a:spcPts val="0"/>
                        </a:spcAft>
                      </a:pPr>
                      <a:r>
                        <a:rPr lang="de-DE" sz="1200">
                          <a:effectLst/>
                        </a:rPr>
                        <a:t> das Land</a:t>
                      </a:r>
                      <a:endParaRPr lang="ru-RU" sz="1100">
                        <a:effectLst/>
                        <a:latin typeface="Calibri"/>
                        <a:ea typeface="Calibri"/>
                        <a:cs typeface="Times New Roman"/>
                      </a:endParaRPr>
                    </a:p>
                  </a:txBody>
                  <a:tcPr marL="68580" marR="68580" marT="0" marB="0"/>
                </a:tc>
              </a:tr>
              <a:tr h="568063">
                <a:tc>
                  <a:txBody>
                    <a:bodyPr/>
                    <a:lstStyle/>
                    <a:p>
                      <a:pPr>
                        <a:lnSpc>
                          <a:spcPct val="107000"/>
                        </a:lnSpc>
                        <a:spcAft>
                          <a:spcPts val="0"/>
                        </a:spcAft>
                      </a:pPr>
                      <a:r>
                        <a:rPr lang="de-DE" sz="1200">
                          <a:effectLst/>
                        </a:rPr>
                        <a:t>das Haus</a:t>
                      </a:r>
                      <a:endParaRPr lang="ru-RU" sz="1100">
                        <a:effectLst/>
                        <a:latin typeface="Calibri"/>
                        <a:ea typeface="Calibri"/>
                        <a:cs typeface="Times New Roman"/>
                      </a:endParaRPr>
                    </a:p>
                  </a:txBody>
                  <a:tcPr marL="68580" marR="68580" marT="0" marB="0"/>
                </a:tc>
                <a:tc>
                  <a:txBody>
                    <a:bodyPr/>
                    <a:lstStyle/>
                    <a:p>
                      <a:pPr>
                        <a:lnSpc>
                          <a:spcPct val="107000"/>
                        </a:lnSpc>
                        <a:spcAft>
                          <a:spcPts val="0"/>
                        </a:spcAft>
                      </a:pPr>
                      <a:r>
                        <a:rPr lang="de-DE" sz="1200">
                          <a:effectLst/>
                        </a:rPr>
                        <a:t>die Aufgabe</a:t>
                      </a:r>
                      <a:endParaRPr lang="ru-RU" sz="1100">
                        <a:effectLst/>
                        <a:latin typeface="Calibri"/>
                        <a:ea typeface="Calibri"/>
                        <a:cs typeface="Times New Roman"/>
                      </a:endParaRPr>
                    </a:p>
                  </a:txBody>
                  <a:tcPr marL="68580" marR="68580" marT="0" marB="0"/>
                </a:tc>
              </a:tr>
              <a:tr h="568063">
                <a:tc>
                  <a:txBody>
                    <a:bodyPr/>
                    <a:lstStyle/>
                    <a:p>
                      <a:pPr>
                        <a:lnSpc>
                          <a:spcPct val="107000"/>
                        </a:lnSpc>
                        <a:spcAft>
                          <a:spcPts val="0"/>
                        </a:spcAft>
                      </a:pPr>
                      <a:r>
                        <a:rPr lang="de-DE" sz="1200" dirty="0">
                          <a:effectLst/>
                        </a:rPr>
                        <a:t>der Front</a:t>
                      </a:r>
                      <a:endParaRPr lang="ru-RU" sz="1100" dirty="0">
                        <a:effectLst/>
                        <a:latin typeface="Calibri"/>
                        <a:ea typeface="Calibri"/>
                        <a:cs typeface="Times New Roman"/>
                      </a:endParaRPr>
                    </a:p>
                  </a:txBody>
                  <a:tcPr marL="68580" marR="68580" marT="0" marB="0"/>
                </a:tc>
                <a:tc>
                  <a:txBody>
                    <a:bodyPr/>
                    <a:lstStyle/>
                    <a:p>
                      <a:pPr>
                        <a:lnSpc>
                          <a:spcPct val="107000"/>
                        </a:lnSpc>
                        <a:spcAft>
                          <a:spcPts val="0"/>
                        </a:spcAft>
                      </a:pPr>
                      <a:r>
                        <a:rPr lang="de-DE" sz="1200">
                          <a:effectLst/>
                        </a:rPr>
                        <a:t>die Briefe</a:t>
                      </a:r>
                      <a:endParaRPr lang="ru-RU" sz="1100">
                        <a:effectLst/>
                        <a:latin typeface="Calibri"/>
                        <a:ea typeface="Calibri"/>
                        <a:cs typeface="Times New Roman"/>
                      </a:endParaRPr>
                    </a:p>
                  </a:txBody>
                  <a:tcPr marL="68580" marR="68580" marT="0" marB="0"/>
                </a:tc>
              </a:tr>
              <a:tr h="568063">
                <a:tc>
                  <a:txBody>
                    <a:bodyPr/>
                    <a:lstStyle/>
                    <a:p>
                      <a:pPr>
                        <a:lnSpc>
                          <a:spcPct val="107000"/>
                        </a:lnSpc>
                        <a:spcAft>
                          <a:spcPts val="0"/>
                        </a:spcAft>
                      </a:pPr>
                      <a:r>
                        <a:rPr lang="de-DE" sz="1200">
                          <a:effectLst/>
                        </a:rPr>
                        <a:t>die Arbeit</a:t>
                      </a:r>
                      <a:endParaRPr lang="ru-RU" sz="1100">
                        <a:effectLst/>
                        <a:latin typeface="Calibri"/>
                        <a:ea typeface="Calibri"/>
                        <a:cs typeface="Times New Roman"/>
                      </a:endParaRPr>
                    </a:p>
                  </a:txBody>
                  <a:tcPr marL="68580" marR="68580" marT="0" marB="0"/>
                </a:tc>
                <a:tc>
                  <a:txBody>
                    <a:bodyPr/>
                    <a:lstStyle/>
                    <a:p>
                      <a:pPr>
                        <a:lnSpc>
                          <a:spcPct val="107000"/>
                        </a:lnSpc>
                        <a:spcAft>
                          <a:spcPts val="0"/>
                        </a:spcAft>
                      </a:pPr>
                      <a:r>
                        <a:rPr lang="de-DE" sz="1200">
                          <a:effectLst/>
                        </a:rPr>
                        <a:t>die Gemeinschaft</a:t>
                      </a:r>
                      <a:endParaRPr lang="ru-RU" sz="1100">
                        <a:effectLst/>
                        <a:latin typeface="Calibri"/>
                        <a:ea typeface="Calibri"/>
                        <a:cs typeface="Times New Roman"/>
                      </a:endParaRPr>
                    </a:p>
                  </a:txBody>
                  <a:tcPr marL="68580" marR="68580" marT="0" marB="0"/>
                </a:tc>
              </a:tr>
              <a:tr h="568063">
                <a:tc>
                  <a:txBody>
                    <a:bodyPr/>
                    <a:lstStyle/>
                    <a:p>
                      <a:pPr>
                        <a:lnSpc>
                          <a:spcPct val="107000"/>
                        </a:lnSpc>
                        <a:spcAft>
                          <a:spcPts val="0"/>
                        </a:spcAft>
                      </a:pPr>
                      <a:r>
                        <a:rPr lang="de-DE" sz="1200" dirty="0">
                          <a:effectLst/>
                        </a:rPr>
                        <a:t>die Heimat</a:t>
                      </a:r>
                      <a:endParaRPr lang="ru-RU" sz="1100" dirty="0">
                        <a:effectLst/>
                        <a:latin typeface="Calibri"/>
                        <a:ea typeface="Calibri"/>
                        <a:cs typeface="Times New Roman"/>
                      </a:endParaRPr>
                    </a:p>
                  </a:txBody>
                  <a:tcPr marL="68580" marR="68580" marT="0" marB="0"/>
                </a:tc>
                <a:tc>
                  <a:txBody>
                    <a:bodyPr/>
                    <a:lstStyle/>
                    <a:p>
                      <a:pPr>
                        <a:lnSpc>
                          <a:spcPct val="107000"/>
                        </a:lnSpc>
                        <a:spcAft>
                          <a:spcPts val="0"/>
                        </a:spcAft>
                      </a:pPr>
                      <a:r>
                        <a:rPr lang="de-DE" sz="1200">
                          <a:effectLst/>
                        </a:rPr>
                        <a:t>die Kunde</a:t>
                      </a:r>
                      <a:endParaRPr lang="ru-RU" sz="1100">
                        <a:effectLst/>
                        <a:latin typeface="Calibri"/>
                        <a:ea typeface="Calibri"/>
                        <a:cs typeface="Times New Roman"/>
                      </a:endParaRPr>
                    </a:p>
                  </a:txBody>
                  <a:tcPr marL="68580" marR="68580" marT="0" marB="0"/>
                </a:tc>
              </a:tr>
              <a:tr h="568063">
                <a:tc>
                  <a:txBody>
                    <a:bodyPr/>
                    <a:lstStyle/>
                    <a:p>
                      <a:pPr>
                        <a:lnSpc>
                          <a:spcPct val="107000"/>
                        </a:lnSpc>
                        <a:spcAft>
                          <a:spcPts val="0"/>
                        </a:spcAft>
                      </a:pPr>
                      <a:r>
                        <a:rPr lang="de-DE" sz="1200">
                          <a:effectLst/>
                        </a:rPr>
                        <a:t>der Militär</a:t>
                      </a:r>
                      <a:endParaRPr lang="ru-RU" sz="1100">
                        <a:effectLst/>
                        <a:latin typeface="Calibri"/>
                        <a:ea typeface="Calibri"/>
                        <a:cs typeface="Times New Roman"/>
                      </a:endParaRPr>
                    </a:p>
                  </a:txBody>
                  <a:tcPr marL="68580" marR="68580" marT="0" marB="0"/>
                </a:tc>
                <a:tc>
                  <a:txBody>
                    <a:bodyPr/>
                    <a:lstStyle/>
                    <a:p>
                      <a:pPr>
                        <a:lnSpc>
                          <a:spcPct val="107000"/>
                        </a:lnSpc>
                        <a:spcAft>
                          <a:spcPts val="0"/>
                        </a:spcAft>
                      </a:pPr>
                      <a:r>
                        <a:rPr lang="de-DE" sz="1200">
                          <a:effectLst/>
                        </a:rPr>
                        <a:t>die Expedition</a:t>
                      </a:r>
                      <a:endParaRPr lang="ru-RU" sz="1100">
                        <a:effectLst/>
                        <a:latin typeface="Calibri"/>
                        <a:ea typeface="Calibri"/>
                        <a:cs typeface="Times New Roman"/>
                      </a:endParaRPr>
                    </a:p>
                  </a:txBody>
                  <a:tcPr marL="68580" marR="68580" marT="0" marB="0"/>
                </a:tc>
              </a:tr>
              <a:tr h="568063">
                <a:tc>
                  <a:txBody>
                    <a:bodyPr/>
                    <a:lstStyle/>
                    <a:p>
                      <a:pPr>
                        <a:lnSpc>
                          <a:spcPct val="107000"/>
                        </a:lnSpc>
                        <a:spcAft>
                          <a:spcPts val="0"/>
                        </a:spcAft>
                      </a:pPr>
                      <a:r>
                        <a:rPr lang="de-DE" sz="1200">
                          <a:effectLst/>
                        </a:rPr>
                        <a:t>der Fackel</a:t>
                      </a:r>
                      <a:endParaRPr lang="ru-RU" sz="1100">
                        <a:effectLst/>
                        <a:latin typeface="Calibri"/>
                        <a:ea typeface="Calibri"/>
                        <a:cs typeface="Times New Roman"/>
                      </a:endParaRPr>
                    </a:p>
                  </a:txBody>
                  <a:tcPr marL="68580" marR="68580" marT="0" marB="0"/>
                </a:tc>
                <a:tc>
                  <a:txBody>
                    <a:bodyPr/>
                    <a:lstStyle/>
                    <a:p>
                      <a:pPr>
                        <a:lnSpc>
                          <a:spcPct val="107000"/>
                        </a:lnSpc>
                        <a:spcAft>
                          <a:spcPts val="0"/>
                        </a:spcAft>
                      </a:pPr>
                      <a:r>
                        <a:rPr lang="de-DE" sz="1200">
                          <a:effectLst/>
                        </a:rPr>
                        <a:t>der Zug</a:t>
                      </a:r>
                      <a:endParaRPr lang="ru-RU" sz="1100">
                        <a:effectLst/>
                        <a:latin typeface="Calibri"/>
                        <a:ea typeface="Calibri"/>
                        <a:cs typeface="Times New Roman"/>
                      </a:endParaRPr>
                    </a:p>
                  </a:txBody>
                  <a:tcPr marL="68580" marR="68580" marT="0" marB="0"/>
                </a:tc>
              </a:tr>
              <a:tr h="568063">
                <a:tc>
                  <a:txBody>
                    <a:bodyPr/>
                    <a:lstStyle/>
                    <a:p>
                      <a:pPr>
                        <a:lnSpc>
                          <a:spcPct val="107000"/>
                        </a:lnSpc>
                        <a:spcAft>
                          <a:spcPts val="0"/>
                        </a:spcAft>
                      </a:pPr>
                      <a:r>
                        <a:rPr lang="de-DE" sz="1200">
                          <a:effectLst/>
                        </a:rPr>
                        <a:t>das Gedächtnis</a:t>
                      </a:r>
                      <a:endParaRPr lang="ru-RU" sz="1100">
                        <a:effectLst/>
                        <a:latin typeface="Calibri"/>
                        <a:ea typeface="Calibri"/>
                        <a:cs typeface="Times New Roman"/>
                      </a:endParaRPr>
                    </a:p>
                  </a:txBody>
                  <a:tcPr marL="68580" marR="68580" marT="0" marB="0"/>
                </a:tc>
                <a:tc>
                  <a:txBody>
                    <a:bodyPr/>
                    <a:lstStyle/>
                    <a:p>
                      <a:pPr>
                        <a:lnSpc>
                          <a:spcPct val="107000"/>
                        </a:lnSpc>
                        <a:spcAft>
                          <a:spcPts val="0"/>
                        </a:spcAft>
                      </a:pPr>
                      <a:r>
                        <a:rPr lang="de-DE" sz="1200">
                          <a:effectLst/>
                        </a:rPr>
                        <a:t>die Wachte</a:t>
                      </a:r>
                      <a:endParaRPr lang="ru-RU" sz="1100">
                        <a:effectLst/>
                        <a:latin typeface="Calibri"/>
                        <a:ea typeface="Calibri"/>
                        <a:cs typeface="Times New Roman"/>
                      </a:endParaRPr>
                    </a:p>
                  </a:txBody>
                  <a:tcPr marL="68580" marR="68580" marT="0" marB="0"/>
                </a:tc>
              </a:tr>
              <a:tr h="568063">
                <a:tc>
                  <a:txBody>
                    <a:bodyPr/>
                    <a:lstStyle/>
                    <a:p>
                      <a:pPr>
                        <a:lnSpc>
                          <a:spcPct val="107000"/>
                        </a:lnSpc>
                        <a:spcAft>
                          <a:spcPts val="0"/>
                        </a:spcAft>
                      </a:pPr>
                      <a:r>
                        <a:rPr lang="de-DE" sz="1200">
                          <a:effectLst/>
                        </a:rPr>
                        <a:t>militär</a:t>
                      </a:r>
                      <a:endParaRPr lang="ru-RU" sz="1100">
                        <a:effectLst/>
                        <a:latin typeface="Calibri"/>
                        <a:ea typeface="Calibri"/>
                        <a:cs typeface="Times New Roman"/>
                      </a:endParaRPr>
                    </a:p>
                  </a:txBody>
                  <a:tcPr marL="68580" marR="68580" marT="0" marB="0"/>
                </a:tc>
                <a:tc>
                  <a:txBody>
                    <a:bodyPr/>
                    <a:lstStyle/>
                    <a:p>
                      <a:pPr>
                        <a:lnSpc>
                          <a:spcPct val="107000"/>
                        </a:lnSpc>
                        <a:spcAft>
                          <a:spcPts val="0"/>
                        </a:spcAft>
                      </a:pPr>
                      <a:r>
                        <a:rPr lang="de-DE" sz="1200" dirty="0">
                          <a:effectLst/>
                        </a:rPr>
                        <a:t>das Spiel</a:t>
                      </a:r>
                      <a:endParaRPr lang="ru-RU" sz="1100" dirty="0">
                        <a:effectLst/>
                        <a:latin typeface="Calibri"/>
                        <a:ea typeface="Calibri"/>
                        <a:cs typeface="Times New Roman"/>
                      </a:endParaRPr>
                    </a:p>
                  </a:txBody>
                  <a:tcPr marL="68580" marR="68580" marT="0" marB="0"/>
                </a:tc>
              </a:tr>
            </a:tbl>
          </a:graphicData>
        </a:graphic>
      </p:graphicFrame>
      <p:sp>
        <p:nvSpPr>
          <p:cNvPr id="5" name="Rectangle 1"/>
          <p:cNvSpPr>
            <a:spLocks noChangeArrowheads="1"/>
          </p:cNvSpPr>
          <p:nvPr/>
        </p:nvSpPr>
        <p:spPr bwMode="auto">
          <a:xfrm flipH="1" flipV="1">
            <a:off x="1866572" y="5015202"/>
            <a:ext cx="1193259"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endParaRPr kumimoji="0" lang="de-DE"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4171751357"/>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73</TotalTime>
  <Words>585</Words>
  <Application>Microsoft Office PowerPoint</Application>
  <PresentationFormat>Экран (4:3)</PresentationFormat>
  <Paragraphs>105</Paragraphs>
  <Slides>18</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18</vt:i4>
      </vt:variant>
    </vt:vector>
  </HeadingPairs>
  <TitlesOfParts>
    <vt:vector size="19" baseType="lpstr">
      <vt:lpstr>Тема Office</vt:lpstr>
      <vt:lpstr>   Aus der Geschichte unserer Schule</vt:lpstr>
      <vt:lpstr>Befehl des russischen Zaren Alexandr des Ersten Im Jahre 1819 Am 25. Mai 1824 wurde die Kosakenschule in der Kosakensiedlung errὅfnet.</vt:lpstr>
      <vt:lpstr> Die erste Schule sah so aus.Das war ein einstὅckiges hὅlzernes Gebäude.  </vt:lpstr>
      <vt:lpstr>Im Jahre 1957 wurde das neue Schulgebäude aufgebaut. Heuzutage ist dort die Grundschule</vt:lpstr>
      <vt:lpstr>Jetzt lernen die Kinder ab der 5. Klasse in dem anderen Schulgebäude. So sieht es aus. </vt:lpstr>
      <vt:lpstr>Die Schule liegt im Stadtzentrum neben dem Historischen Museum</vt:lpstr>
      <vt:lpstr>             Wladimir Iwanowitsch Sossenkow</vt:lpstr>
      <vt:lpstr>   Vor-Lesen №1Finden Sie Oberbegriffe  </vt:lpstr>
      <vt:lpstr>№2. Bilden Sie zusammengesetzte Nomen, bestimmen den Artikel und übersetzt sie ins Russisch. </vt:lpstr>
      <vt:lpstr> №3. Welche Wörter sind hier versteckt? Schreiben Sie den neuen Wörtern mit bestimmten Artikel. </vt:lpstr>
      <vt:lpstr> №4. Merkt euch einige neue Wörter: </vt:lpstr>
      <vt:lpstr>№5. Lest den Titel des Textes: </vt:lpstr>
      <vt:lpstr> Während-Lesen №I. Lest den Text und beantwortet  bitte die Fragen </vt:lpstr>
      <vt:lpstr>   №2. Finden Sie die Unterschriften zu den Fotos. 1.Das Spiel „Brenner“, 2.der erste September,3.die Mutstunde,  4.das Denkmal der Sowjetischen Soldaten,  5 Begründer des Historischen Museums    1               2                          3</vt:lpstr>
      <vt:lpstr>№3. Was gehört zusammen? </vt:lpstr>
      <vt:lpstr>  Nach-Lesen №1Erzählen Sie über die Schule. Was haben Sie Neues über unsere Schule erfahren? </vt:lpstr>
      <vt:lpstr>  №2 Stellen Sie sich vor, dass diese Fotos aus Ihrem Fotoalbum stammen. Wählen Sie ein Foto, um es dem Freund oder der Freundin zu zeigen und erzählen Sie über die Ereignisse auf diesem Foto.  </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Aus der Geschichte unserer Schule</dc:title>
  <dc:creator>User</dc:creator>
  <cp:lastModifiedBy>User</cp:lastModifiedBy>
  <cp:revision>10</cp:revision>
  <dcterms:created xsi:type="dcterms:W3CDTF">2023-04-15T17:01:46Z</dcterms:created>
  <dcterms:modified xsi:type="dcterms:W3CDTF">2023-04-15T18:31:18Z</dcterms:modified>
</cp:coreProperties>
</file>