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84" r:id="rId4"/>
    <p:sldId id="257" r:id="rId5"/>
    <p:sldId id="272" r:id="rId6"/>
    <p:sldId id="285" r:id="rId7"/>
    <p:sldId id="283" r:id="rId8"/>
    <p:sldId id="258" r:id="rId9"/>
    <p:sldId id="288" r:id="rId10"/>
    <p:sldId id="286" r:id="rId11"/>
    <p:sldId id="287" r:id="rId12"/>
    <p:sldId id="261" r:id="rId13"/>
    <p:sldId id="262" r:id="rId14"/>
    <p:sldId id="263" r:id="rId15"/>
    <p:sldId id="259" r:id="rId16"/>
    <p:sldId id="260" r:id="rId17"/>
    <p:sldId id="265" r:id="rId18"/>
    <p:sldId id="275" r:id="rId19"/>
    <p:sldId id="282" r:id="rId20"/>
    <p:sldId id="277" r:id="rId21"/>
    <p:sldId id="269" r:id="rId22"/>
    <p:sldId id="278" r:id="rId23"/>
    <p:sldId id="271" r:id="rId24"/>
    <p:sldId id="280" r:id="rId25"/>
    <p:sldId id="281" r:id="rId26"/>
    <p:sldId id="270" r:id="rId27"/>
    <p:sldId id="28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56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BD9F-B21C-4668-B5FE-163079F4C06B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84A9-5F61-427A-B177-5D4F94B06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BD9F-B21C-4668-B5FE-163079F4C06B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84A9-5F61-427A-B177-5D4F94B06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72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BD9F-B21C-4668-B5FE-163079F4C06B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84A9-5F61-427A-B177-5D4F94B06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05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BD9F-B21C-4668-B5FE-163079F4C06B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84A9-5F61-427A-B177-5D4F94B06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6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BD9F-B21C-4668-B5FE-163079F4C06B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84A9-5F61-427A-B177-5D4F94B06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9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BD9F-B21C-4668-B5FE-163079F4C06B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84A9-5F61-427A-B177-5D4F94B06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5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BD9F-B21C-4668-B5FE-163079F4C06B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84A9-5F61-427A-B177-5D4F94B06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70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BD9F-B21C-4668-B5FE-163079F4C06B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84A9-5F61-427A-B177-5D4F94B06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BD9F-B21C-4668-B5FE-163079F4C06B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84A9-5F61-427A-B177-5D4F94B06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93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BD9F-B21C-4668-B5FE-163079F4C06B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84A9-5F61-427A-B177-5D4F94B06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48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BD9F-B21C-4668-B5FE-163079F4C06B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84A9-5F61-427A-B177-5D4F94B06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55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9BD9F-B21C-4668-B5FE-163079F4C06B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D84A9-5F61-427A-B177-5D4F94B06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62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5.gif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1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3.png"/><Relationship Id="rId7" Type="http://schemas.openxmlformats.org/officeDocument/2006/relationships/image" Target="../media/image68.png"/><Relationship Id="rId12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69.png"/><Relationship Id="rId5" Type="http://schemas.openxmlformats.org/officeDocument/2006/relationships/image" Target="../media/image74.png"/><Relationship Id="rId10" Type="http://schemas.openxmlformats.org/officeDocument/2006/relationships/image" Target="../media/image75.png"/><Relationship Id="rId4" Type="http://schemas.openxmlformats.org/officeDocument/2006/relationships/image" Target="../media/image66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hoto\novyy-god-snezhinki-sini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84716"/>
            <a:ext cx="10480242" cy="69213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49" y="4005064"/>
            <a:ext cx="2661952" cy="26619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6877"/>
            <a:ext cx="8784976" cy="523811"/>
          </a:xfr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  <a:b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«Детский сад № 11»</a:t>
            </a:r>
            <a:endParaRPr lang="ru-RU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4797152"/>
            <a:ext cx="3416424" cy="122413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Воспитатель:</a:t>
            </a:r>
          </a:p>
          <a:p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Литинская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О.В.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55576" y="1700808"/>
            <a:ext cx="7848872" cy="122413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же весело зимой!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mix_7m17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0312" y="156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Photo\novyy-god-snezhinki-sin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079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195735" y="0"/>
            <a:ext cx="4752529" cy="850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Стихи про зиму</a:t>
            </a:r>
            <a:endParaRPr lang="ru-RU" sz="4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82137" y="2335605"/>
            <a:ext cx="3807726" cy="30368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Снег, снег, снег, снежок!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Хватит сыпать, мой дружок!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вокруг и так бело,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дороги замело.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 тропки не видать,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же я пойду гулять?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07" y="1124744"/>
            <a:ext cx="4552065" cy="526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Photo\novyy-god-snezhinki-sin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079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195735" y="0"/>
            <a:ext cx="4752529" cy="850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Стихи про зиму</a:t>
            </a:r>
            <a:endParaRPr lang="ru-RU" sz="4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073346" y="2496806"/>
            <a:ext cx="3854701" cy="26824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это время года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Ложится спать природа,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Укрывшись белоснежным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Пушистым снегом нежным.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снегу деревья и дома,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говорим: «Пришла 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зима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!».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2" y="1252827"/>
            <a:ext cx="4697093" cy="522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033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10178" r="6098" b="13454"/>
          <a:stretch/>
        </p:blipFill>
        <p:spPr>
          <a:xfrm>
            <a:off x="-2457" y="974378"/>
            <a:ext cx="9137333" cy="5883622"/>
          </a:xfr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691680" y="62136"/>
            <a:ext cx="6192689" cy="850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Зимние развлечения</a:t>
            </a:r>
            <a:endParaRPr lang="ru-RU" sz="4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8621" y="974378"/>
            <a:ext cx="2195736" cy="1930822"/>
            <a:chOff x="0" y="850106"/>
            <a:chExt cx="2195736" cy="193082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2320436" y="4927178"/>
            <a:ext cx="2195736" cy="1930822"/>
            <a:chOff x="0" y="850106"/>
            <a:chExt cx="2195736" cy="193082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4582251" y="4911534"/>
            <a:ext cx="2195736" cy="1930822"/>
            <a:chOff x="0" y="850106"/>
            <a:chExt cx="2195736" cy="193082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6873061" y="4927178"/>
            <a:ext cx="2195736" cy="1930822"/>
            <a:chOff x="0" y="850106"/>
            <a:chExt cx="2195736" cy="19308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6873061" y="2950778"/>
            <a:ext cx="2195736" cy="1930822"/>
            <a:chOff x="0" y="850106"/>
            <a:chExt cx="2195736" cy="193082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6876256" y="974378"/>
            <a:ext cx="2195736" cy="1930822"/>
            <a:chOff x="0" y="850106"/>
            <a:chExt cx="2195736" cy="193082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58621" y="2938979"/>
            <a:ext cx="2195736" cy="1930822"/>
            <a:chOff x="0" y="850106"/>
            <a:chExt cx="2195736" cy="1930822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58621" y="4922996"/>
            <a:ext cx="2195736" cy="1930822"/>
            <a:chOff x="0" y="850106"/>
            <a:chExt cx="2195736" cy="193082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55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3" y="-7359"/>
            <a:ext cx="9149033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079" cy="685800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666275" y="34731"/>
            <a:ext cx="6192689" cy="850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Собери снеговика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06" y="4399185"/>
            <a:ext cx="2594746" cy="2366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34" y="4259897"/>
            <a:ext cx="2299699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16401"/>
            <a:ext cx="1870430" cy="17281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84" y="1032648"/>
            <a:ext cx="1458143" cy="4791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06" y="1087309"/>
            <a:ext cx="1152686" cy="6192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46" y="1110362"/>
            <a:ext cx="2128053" cy="32473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57" y="1118730"/>
            <a:ext cx="1268144" cy="5573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119" y="2787974"/>
            <a:ext cx="2284984" cy="832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16" y="-147370"/>
            <a:ext cx="1305850" cy="10852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51" y="3257230"/>
            <a:ext cx="2073032" cy="6971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247" y="440104"/>
            <a:ext cx="1197041" cy="89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37604 0.01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L 0.39392 -0.168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-0.28403 0.05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1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17969 0.128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6667 0.188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L 0.0434 0.202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46024 -0.0351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3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-0.5684 0.0268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20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0.59097 0.0807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9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65382 0.423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91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0.67395 0.4902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20"/>
            <a:ext cx="9144000" cy="68541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0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73" y="1869244"/>
            <a:ext cx="3237359" cy="42258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92" y="2050813"/>
            <a:ext cx="2918284" cy="42166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50" y="3430910"/>
            <a:ext cx="2875197" cy="27809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3" y="4330006"/>
            <a:ext cx="2949645" cy="28529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67" y="3797875"/>
            <a:ext cx="3185197" cy="3080765"/>
          </a:xfrm>
          <a:prstGeom prst="rect">
            <a:avLst/>
          </a:prstGeom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1666275" y="34731"/>
            <a:ext cx="6192689" cy="850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кого больше </a:t>
            </a: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снежков?</a:t>
            </a:r>
          </a:p>
        </p:txBody>
      </p:sp>
    </p:spTree>
    <p:extLst>
      <p:ext uri="{BB962C8B-B14F-4D97-AF65-F5344CB8AC3E}">
        <p14:creationId xmlns:p14="http://schemas.microsoft.com/office/powerpoint/2010/main" val="21059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033" cy="6858000"/>
          </a:xfrm>
        </p:spPr>
      </p:pic>
      <p:sp>
        <p:nvSpPr>
          <p:cNvPr id="11" name="Подзаголовок 2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Животные зимой</a:t>
            </a:r>
            <a:endParaRPr lang="ru-RU" sz="44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1" y="1363155"/>
            <a:ext cx="9144000" cy="54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0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033" cy="6858000"/>
          </a:xfr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322386"/>
            <a:ext cx="8892479" cy="850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Каких птиц можно увидеть зимой?</a:t>
            </a:r>
            <a:endParaRPr lang="ru-RU" sz="4400" dirty="0" smtClean="0"/>
          </a:p>
        </p:txBody>
      </p:sp>
      <p:pic>
        <p:nvPicPr>
          <p:cNvPr id="2052" name="Picture 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47" y="3065033"/>
            <a:ext cx="190609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Crow Png In High Resolution - Ворона На Прозрачном Фоне , Transparent  Cartoon - Jing.f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Хэллоуин - Картинки - Персональный сай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71" y="3867504"/>
            <a:ext cx="3795403" cy="282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Голуби PNG фото, голубь фото скачат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32" y="4753399"/>
            <a:ext cx="2366983" cy="217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Рябина - КЛИПАРТ PNG БЕЗ ФОНА - Поздравления,картинки png,анимаци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913" y="1514781"/>
            <a:ext cx="2232120" cy="260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6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4" y="7937"/>
            <a:ext cx="5560169" cy="55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82" name="Picture 34" descr="Дятел PNG картинки скачать бесплатн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70" y="1919930"/>
            <a:ext cx="2052758" cy="301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70" y="5328376"/>
            <a:ext cx="3275350" cy="15018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42" y="1350886"/>
            <a:ext cx="3621135" cy="251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03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5408" y="214403"/>
            <a:ext cx="3538736" cy="1143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Чья тень?</a:t>
            </a: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7" name="Picture 5" descr="F:\Photo\Новая папка\ОЛЕН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19743"/>
            <a:ext cx="3384376" cy="320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Photo\Новая папка\МИШКА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2658221" cy="29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Photo\Новая папка\МИШ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21088"/>
            <a:ext cx="2667933" cy="298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:\Photo\Новая папка\СОВ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4965"/>
            <a:ext cx="2018531" cy="245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0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0.0148 L -0.20035 -0.01781 C -0.24167 -0.02359 -0.29757 -0.04672 -0.35226 -0.08141 C -0.4158 -0.12119 -0.46267 -0.15981 -0.49236 -0.19843 L -0.63507 -0.37419 " pathEditMode="relative" rAng="1495768" ptsTypes="FffFF">
                                      <p:cBhvr>
                                        <p:cTn id="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77" y="-145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52 4.07407E-6 C -0.10052 0.0331 -0.07343 0.05995 -0.04045 0.05995 C -0.00156 0.05995 0.0125 0.03009 0.01841 0.01203 L 0.02448 -0.01204 C 0.03056 -0.0301 0.04549 -0.05996 0.08941 -0.05996 C 0.11754 -0.05996 0.14948 -0.03311 0.14948 4.07407E-6 C 0.14948 0.0331 0.11754 0.05995 0.08941 0.05995 C 0.04549 0.05995 0.03056 0.03009 0.02448 0.01203 L 0.01841 -0.01204 C 0.0125 -0.0301 -0.00156 -0.05996 -0.04045 -0.05996 C -0.07343 -0.05996 -0.10052 -0.03311 -0.10052 4.07407E-6 Z " pathEditMode="relative" rAng="0" ptsTypes="AAAAAAAAAAA">
                                      <p:cBhvr>
                                        <p:cTn id="16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033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20" y="3140967"/>
            <a:ext cx="3903613" cy="3699541"/>
          </a:xfrm>
          <a:prstGeom prst="rect">
            <a:avLst/>
          </a:prstGeom>
        </p:spPr>
      </p:pic>
      <p:pic>
        <p:nvPicPr>
          <p:cNvPr id="8197" name="Picture 5" descr="F:\Photo\Новая папка\ОЛЕНЬ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232" y="440664"/>
            <a:ext cx="3850128" cy="364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7499" y="3933056"/>
            <a:ext cx="2632510" cy="2554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32" y="1083534"/>
            <a:ext cx="2677824" cy="2004210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563888" y="31439"/>
            <a:ext cx="3538736" cy="1143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Чья тень?</a:t>
            </a: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648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58073 0.399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8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08 0.02685 C -0.10608 0.05996 -0.079 0.08681 -0.04601 0.08681 C -0.00712 0.08681 0.00694 0.05695 0.01284 0.03889 L 0.01892 0.01482 C 0.025 -0.00324 0.03993 -0.0331 0.08385 -0.0331 C 0.11197 -0.0331 0.14392 -0.00625 0.14392 0.02685 C 0.14392 0.05996 0.11197 0.08681 0.08385 0.08681 C 0.03993 0.08681 0.025 0.05695 0.01892 0.03889 L 0.01284 0.01482 C 0.00694 -0.00324 -0.00712 -0.0331 -0.04601 -0.0331 C -0.079 -0.0331 -0.10608 -0.00625 -0.10608 0.02685 Z " pathEditMode="relative" rAng="0" ptsTypes="AAAAA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033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1" y="4005064"/>
            <a:ext cx="2737845" cy="2656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5" y="764704"/>
            <a:ext cx="2088232" cy="25378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99418"/>
            <a:ext cx="2698497" cy="3014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4128" y="774037"/>
            <a:ext cx="2736304" cy="2654964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627784" y="62156"/>
            <a:ext cx="3538736" cy="1143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Чья тень?</a:t>
            </a: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34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60625 0.466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12" y="2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Photo\novyy-god-snezhinki-sin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079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195735" y="0"/>
            <a:ext cx="4752529" cy="850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Стихи про зиму</a:t>
            </a:r>
            <a:endParaRPr lang="ru-RU" sz="4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59490" y="1844824"/>
            <a:ext cx="4072490" cy="3600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Мороз – волшебник!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Это видно сразу: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Я свой альбом еще не открывал,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А он уже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Без кисточек, без красок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Все окна за ночь нам разрисовал!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679" y="1140075"/>
            <a:ext cx="4563936" cy="542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" y="0"/>
            <a:ext cx="9149033" cy="6858000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079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6654" y="345554"/>
            <a:ext cx="5955085" cy="1776833"/>
          </a:xfrm>
          <a:prstGeom prst="rect">
            <a:avLst/>
          </a:prstGeom>
          <a:ln w="25400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Стою в тайге на одной ноге, </a:t>
            </a:r>
            <a:endParaRPr lang="ru-RU" sz="2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Сверху </a:t>
            </a: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шишки, снизу мишки, </a:t>
            </a:r>
            <a:endParaRPr lang="ru-RU" sz="2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Зимою </a:t>
            </a: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летом зелёного цвета, </a:t>
            </a:r>
            <a:endParaRPr lang="ru-RU" sz="2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Платьице </a:t>
            </a: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иголках, а называюсь </a:t>
            </a:r>
            <a:r>
              <a:rPr lang="ru-RU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я…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20497" y="4850898"/>
            <a:ext cx="4946973" cy="1776833"/>
          </a:xfrm>
          <a:prstGeom prst="rect">
            <a:avLst/>
          </a:prstGeom>
          <a:ln w="25400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rgbClr val="002060"/>
                </a:solidFill>
              </a:rPr>
              <a:t>Новый год встречаем с ней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В свете праздничных огней.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Любим мы её иголки —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Украшаем нашу…</a:t>
            </a:r>
            <a:endParaRPr lang="ru-RU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103" y="0"/>
            <a:ext cx="3009524" cy="4317460"/>
          </a:xfrm>
          <a:prstGeom prst="rect">
            <a:avLst/>
          </a:prstGeom>
        </p:spPr>
      </p:pic>
      <p:pic>
        <p:nvPicPr>
          <p:cNvPr id="4100" name="Picture 4" descr="Новогодняя ёлка в png на прозрачном фон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5902"/>
            <a:ext cx="3822206" cy="482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5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033" cy="68580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079" cy="6858000"/>
          </a:xfrm>
          <a:prstGeom prst="rect">
            <a:avLst/>
          </a:prstGeom>
        </p:spPr>
      </p:pic>
      <p:pic>
        <p:nvPicPr>
          <p:cNvPr id="2052" name="Picture 4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7" t="82159" r="33127"/>
          <a:stretch/>
        </p:blipFill>
        <p:spPr bwMode="auto">
          <a:xfrm>
            <a:off x="4317799" y="5315426"/>
            <a:ext cx="1510314" cy="152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6" b="46326"/>
          <a:stretch/>
        </p:blipFill>
        <p:spPr bwMode="auto">
          <a:xfrm>
            <a:off x="4433453" y="2366919"/>
            <a:ext cx="4520832" cy="271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0" b="18526"/>
          <a:stretch/>
        </p:blipFill>
        <p:spPr bwMode="auto">
          <a:xfrm>
            <a:off x="251520" y="124906"/>
            <a:ext cx="3306101" cy="174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4606" b="73756"/>
          <a:stretch/>
        </p:blipFill>
        <p:spPr bwMode="auto">
          <a:xfrm>
            <a:off x="6078418" y="4688363"/>
            <a:ext cx="2984014" cy="21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118716" cy="2252505"/>
          </a:xfr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Собери ёлочку</a:t>
            </a:r>
            <a:endParaRPr lang="ru-RU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F:\Photo\Новая папка\ЕЛКА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875" y="1874019"/>
            <a:ext cx="2057211" cy="25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878870" y="1124889"/>
            <a:ext cx="4118716" cy="4954562"/>
          </a:xfrm>
          <a:prstGeom prst="rect">
            <a:avLst/>
          </a:prstGeom>
          <a:ln w="25400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6000" dirty="0">
                <a:solidFill>
                  <a:srgbClr val="002060"/>
                </a:solidFill>
                <a:latin typeface="Georgia" panose="02040502050405020303" pitchFamily="18" charset="0"/>
              </a:rPr>
              <a:t>— Елочка, елка,</a:t>
            </a:r>
            <a:r>
              <a:rPr lang="ru-RU" sz="6000" dirty="0">
                <a:solidFill>
                  <a:srgbClr val="002060"/>
                </a:solidFill>
              </a:rPr>
              <a:t/>
            </a:r>
            <a:br>
              <a:rPr lang="ru-RU" sz="6000" dirty="0">
                <a:solidFill>
                  <a:srgbClr val="002060"/>
                </a:solidFill>
              </a:rPr>
            </a:br>
            <a:r>
              <a:rPr lang="ru-RU" sz="6000" dirty="0">
                <a:solidFill>
                  <a:srgbClr val="002060"/>
                </a:solidFill>
                <a:latin typeface="Georgia" panose="02040502050405020303" pitchFamily="18" charset="0"/>
              </a:rPr>
              <a:t>Колкая иголка</a:t>
            </a:r>
            <a:r>
              <a:rPr lang="ru-RU" sz="6000" dirty="0">
                <a:solidFill>
                  <a:srgbClr val="002060"/>
                </a:solidFill>
              </a:rPr>
              <a:t/>
            </a:r>
            <a:br>
              <a:rPr lang="ru-RU" sz="6000" dirty="0">
                <a:solidFill>
                  <a:srgbClr val="002060"/>
                </a:solidFill>
              </a:rPr>
            </a:br>
            <a:r>
              <a:rPr lang="ru-RU" sz="6000" dirty="0">
                <a:solidFill>
                  <a:srgbClr val="002060"/>
                </a:solidFill>
                <a:latin typeface="Georgia" panose="02040502050405020303" pitchFamily="18" charset="0"/>
              </a:rPr>
              <a:t>Где ты выросла?</a:t>
            </a:r>
            <a:r>
              <a:rPr lang="ru-RU" sz="6000" dirty="0">
                <a:solidFill>
                  <a:srgbClr val="002060"/>
                </a:solidFill>
              </a:rPr>
              <a:t/>
            </a:r>
            <a:br>
              <a:rPr lang="ru-RU" sz="6000" dirty="0">
                <a:solidFill>
                  <a:srgbClr val="002060"/>
                </a:solidFill>
              </a:rPr>
            </a:br>
            <a:r>
              <a:rPr lang="ru-RU" sz="6000" dirty="0">
                <a:solidFill>
                  <a:srgbClr val="002060"/>
                </a:solidFill>
                <a:latin typeface="Georgia" panose="02040502050405020303" pitchFamily="18" charset="0"/>
              </a:rPr>
              <a:t>— В лесу.</a:t>
            </a:r>
            <a:r>
              <a:rPr lang="ru-RU" sz="6000" dirty="0">
                <a:solidFill>
                  <a:srgbClr val="002060"/>
                </a:solidFill>
              </a:rPr>
              <a:t/>
            </a:r>
            <a:br>
              <a:rPr lang="ru-RU" sz="6000" dirty="0">
                <a:solidFill>
                  <a:srgbClr val="002060"/>
                </a:solidFill>
              </a:rPr>
            </a:br>
            <a:r>
              <a:rPr lang="ru-RU" sz="6000" dirty="0">
                <a:solidFill>
                  <a:srgbClr val="002060"/>
                </a:solidFill>
                <a:latin typeface="Georgia" panose="02040502050405020303" pitchFamily="18" charset="0"/>
              </a:rPr>
              <a:t>— Что ты видела?</a:t>
            </a:r>
            <a:r>
              <a:rPr lang="ru-RU" sz="6000" dirty="0">
                <a:solidFill>
                  <a:srgbClr val="002060"/>
                </a:solidFill>
              </a:rPr>
              <a:t/>
            </a:r>
            <a:br>
              <a:rPr lang="ru-RU" sz="6000" dirty="0">
                <a:solidFill>
                  <a:srgbClr val="002060"/>
                </a:solidFill>
              </a:rPr>
            </a:br>
            <a:r>
              <a:rPr lang="ru-RU" sz="6000" dirty="0">
                <a:solidFill>
                  <a:srgbClr val="002060"/>
                </a:solidFill>
                <a:latin typeface="Georgia" panose="02040502050405020303" pitchFamily="18" charset="0"/>
              </a:rPr>
              <a:t>— Лису.</a:t>
            </a:r>
            <a:r>
              <a:rPr lang="ru-RU" sz="6000" dirty="0">
                <a:solidFill>
                  <a:srgbClr val="002060"/>
                </a:solidFill>
              </a:rPr>
              <a:t/>
            </a:r>
            <a:br>
              <a:rPr lang="ru-RU" sz="6000" dirty="0">
                <a:solidFill>
                  <a:srgbClr val="002060"/>
                </a:solidFill>
              </a:rPr>
            </a:br>
            <a:r>
              <a:rPr lang="ru-RU" sz="6000" dirty="0">
                <a:solidFill>
                  <a:srgbClr val="002060"/>
                </a:solidFill>
                <a:latin typeface="Georgia" panose="02040502050405020303" pitchFamily="18" charset="0"/>
              </a:rPr>
              <a:t>— Что в лесу?</a:t>
            </a:r>
            <a:r>
              <a:rPr lang="ru-RU" sz="6000" dirty="0">
                <a:solidFill>
                  <a:srgbClr val="002060"/>
                </a:solidFill>
              </a:rPr>
              <a:t/>
            </a:r>
            <a:br>
              <a:rPr lang="ru-RU" sz="6000" dirty="0">
                <a:solidFill>
                  <a:srgbClr val="002060"/>
                </a:solidFill>
              </a:rPr>
            </a:br>
            <a:r>
              <a:rPr lang="ru-RU" sz="6000" dirty="0">
                <a:solidFill>
                  <a:srgbClr val="002060"/>
                </a:solidFill>
                <a:latin typeface="Georgia" panose="02040502050405020303" pitchFamily="18" charset="0"/>
              </a:rPr>
              <a:t>— Морозы. Голые березы,</a:t>
            </a:r>
            <a:r>
              <a:rPr lang="ru-RU" sz="6000" dirty="0">
                <a:solidFill>
                  <a:srgbClr val="002060"/>
                </a:solidFill>
              </a:rPr>
              <a:t/>
            </a:r>
            <a:br>
              <a:rPr lang="ru-RU" sz="6000" dirty="0">
                <a:solidFill>
                  <a:srgbClr val="002060"/>
                </a:solidFill>
              </a:rPr>
            </a:br>
            <a:r>
              <a:rPr lang="ru-RU" sz="6000" dirty="0">
                <a:solidFill>
                  <a:srgbClr val="002060"/>
                </a:solidFill>
                <a:latin typeface="Georgia" panose="02040502050405020303" pitchFamily="18" charset="0"/>
              </a:rPr>
              <a:t>Волки да медведи</a:t>
            </a:r>
            <a:r>
              <a:rPr lang="ru-RU" sz="6000" dirty="0">
                <a:solidFill>
                  <a:srgbClr val="002060"/>
                </a:solidFill>
              </a:rPr>
              <a:t/>
            </a:r>
            <a:br>
              <a:rPr lang="ru-RU" sz="6000" dirty="0">
                <a:solidFill>
                  <a:srgbClr val="002060"/>
                </a:solidFill>
              </a:rPr>
            </a:br>
            <a:r>
              <a:rPr lang="ru-RU" sz="6000" dirty="0">
                <a:solidFill>
                  <a:srgbClr val="002060"/>
                </a:solidFill>
                <a:latin typeface="Georgia" panose="02040502050405020303" pitchFamily="18" charset="0"/>
              </a:rPr>
              <a:t>— Вот и все соседи</a:t>
            </a:r>
            <a:endParaRPr lang="ru-RU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5.55112E-17 L -0.28507 -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3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0.61146 -0.3826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-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0.00833 0.480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-0.53125 0.240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3382 0.044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0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033" cy="6858000"/>
          </a:xfr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079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945826" y="274638"/>
            <a:ext cx="4011950" cy="5904656"/>
          </a:xfrm>
          <a:prstGeom prst="rect">
            <a:avLst/>
          </a:prstGeom>
          <a:ln w="25400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с огромнейшим мешком,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лес идёт пешком...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это Людоед?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Нет.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сегодня встал чуть свет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несёт мешок конфет...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Может, это ваш Сосед?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Нет.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приходит в Новый год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 ёлке свет зажжёт?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Включит нам Электрик свет?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Нет.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же это? Вот вопрос!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Ну, конечно...</a:t>
            </a:r>
          </a:p>
          <a:p>
            <a:pPr algn="l" fontAlgn="ctr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 Мороз</a:t>
            </a:r>
          </a:p>
        </p:txBody>
      </p:sp>
      <p:pic>
        <p:nvPicPr>
          <p:cNvPr id="14" name="Picture 3" descr="F:\Photo\Новая папка\украш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t="4558" r="11227" b="44662"/>
          <a:stretch/>
        </p:blipFill>
        <p:spPr bwMode="auto">
          <a:xfrm>
            <a:off x="-635982" y="2422224"/>
            <a:ext cx="5070181" cy="46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367709" y="-59282"/>
            <a:ext cx="4520832" cy="6917282"/>
            <a:chOff x="1032360" y="114736"/>
            <a:chExt cx="4520832" cy="6917282"/>
          </a:xfrm>
        </p:grpSpPr>
        <p:pic>
          <p:nvPicPr>
            <p:cNvPr id="15" name="Picture 4" descr="F:\Photo\Новая папка\ЕЛКА5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47" t="82159" r="33127"/>
            <a:stretch/>
          </p:blipFill>
          <p:spPr bwMode="auto">
            <a:xfrm>
              <a:off x="2404900" y="5503967"/>
              <a:ext cx="1510314" cy="1528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7" descr="F:\Photo\Новая папка\ЕЛКА5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6" b="46326"/>
            <a:stretch/>
          </p:blipFill>
          <p:spPr bwMode="auto">
            <a:xfrm>
              <a:off x="1032360" y="3525889"/>
              <a:ext cx="4520832" cy="2718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F:\Photo\Новая папка\ЕЛКА5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10" b="18526"/>
            <a:stretch/>
          </p:blipFill>
          <p:spPr bwMode="auto">
            <a:xfrm>
              <a:off x="1639725" y="2868105"/>
              <a:ext cx="3306101" cy="1749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F:\Photo\Новая папка\ЕЛКА5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3" r="14606" b="73756"/>
            <a:stretch/>
          </p:blipFill>
          <p:spPr bwMode="auto">
            <a:xfrm>
              <a:off x="1800769" y="1370775"/>
              <a:ext cx="2984014" cy="2155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:\Photo\Новая папка\ЕЛКА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30" y="114736"/>
              <a:ext cx="2057211" cy="2512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84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033" cy="6858000"/>
          </a:xfrm>
        </p:spPr>
      </p:pic>
      <p:pic>
        <p:nvPicPr>
          <p:cNvPr id="9219" name="Picture 3" descr="F:\Photo\Новая папка\украш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t="4558" r="11227" b="44662"/>
          <a:stretch/>
        </p:blipFill>
        <p:spPr bwMode="auto">
          <a:xfrm>
            <a:off x="-797889" y="2190219"/>
            <a:ext cx="5070181" cy="46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7" t="82159" r="33127"/>
          <a:stretch/>
        </p:blipFill>
        <p:spPr bwMode="auto">
          <a:xfrm>
            <a:off x="1048178" y="5721887"/>
            <a:ext cx="1510314" cy="152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0338">
            <a:off x="1673306" y="1401258"/>
            <a:ext cx="4099248" cy="5418136"/>
          </a:xfrm>
          <a:prstGeom prst="rect">
            <a:avLst/>
          </a:prstGeom>
        </p:spPr>
      </p:pic>
      <p:pic>
        <p:nvPicPr>
          <p:cNvPr id="6" name="Picture 7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6" b="46326"/>
          <a:stretch/>
        </p:blipFill>
        <p:spPr bwMode="auto">
          <a:xfrm>
            <a:off x="-324362" y="3743809"/>
            <a:ext cx="4520832" cy="271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0" b="18526"/>
          <a:stretch/>
        </p:blipFill>
        <p:spPr bwMode="auto">
          <a:xfrm>
            <a:off x="283003" y="3086025"/>
            <a:ext cx="3306101" cy="174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4606" b="73756"/>
          <a:stretch/>
        </p:blipFill>
        <p:spPr bwMode="auto">
          <a:xfrm>
            <a:off x="444047" y="1588695"/>
            <a:ext cx="2984014" cy="21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Photo\Новая папка\ЕЛКА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2057211" cy="25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592499" y="365310"/>
            <a:ext cx="4464496" cy="4305836"/>
          </a:xfrm>
          <a:prstGeom prst="rect">
            <a:avLst/>
          </a:prstGeom>
          <a:ln w="25400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Шел по лесу дед Мороз</a:t>
            </a:r>
            <a:b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</a:b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Мимо кленов и берез,</a:t>
            </a:r>
            <a:b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</a:b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Мимо просек, мимо пней,</a:t>
            </a:r>
            <a:b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</a:b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Шел по лесу восемь дней.</a:t>
            </a:r>
          </a:p>
          <a:p>
            <a:pPr fontAlgn="base"/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Он по бору проходил —</a:t>
            </a:r>
            <a:b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</a:b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Ёлки в бусы нарядил.</a:t>
            </a:r>
            <a:b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</a:b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В эту ночь под Новый Год</a:t>
            </a:r>
            <a:b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</a:b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Он ребятам их снесет.</a:t>
            </a:r>
          </a:p>
          <a:p>
            <a:pPr fontAlgn="base"/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На полянках тишина,</a:t>
            </a:r>
            <a:b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</a:b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Светит желтая луна.</a:t>
            </a:r>
            <a:b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</a:b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Все деревья в серебре,</a:t>
            </a:r>
            <a:b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</a:b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Зайцы пляшут на горе,</a:t>
            </a:r>
            <a:b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</a:b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На пруду сверкает лед,</a:t>
            </a:r>
            <a:b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</a:b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Наступает Новый Год!</a:t>
            </a:r>
          </a:p>
        </p:txBody>
      </p:sp>
    </p:spTree>
    <p:extLst>
      <p:ext uri="{BB962C8B-B14F-4D97-AF65-F5344CB8AC3E}">
        <p14:creationId xmlns:p14="http://schemas.microsoft.com/office/powerpoint/2010/main" val="2325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033" cy="6858000"/>
          </a:xfrm>
        </p:spPr>
      </p:pic>
      <p:pic>
        <p:nvPicPr>
          <p:cNvPr id="5" name="Picture 4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7" t="82159" r="33127"/>
          <a:stretch/>
        </p:blipFill>
        <p:spPr bwMode="auto">
          <a:xfrm>
            <a:off x="339675" y="5539758"/>
            <a:ext cx="1510314" cy="152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6" b="46326"/>
          <a:stretch/>
        </p:blipFill>
        <p:spPr bwMode="auto">
          <a:xfrm>
            <a:off x="-1165584" y="3400325"/>
            <a:ext cx="4520832" cy="271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0" b="18526"/>
          <a:stretch/>
        </p:blipFill>
        <p:spPr bwMode="auto">
          <a:xfrm>
            <a:off x="-386488" y="2571347"/>
            <a:ext cx="3306101" cy="174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4606" b="73756"/>
          <a:stretch/>
        </p:blipFill>
        <p:spPr bwMode="auto">
          <a:xfrm>
            <a:off x="-86722" y="920661"/>
            <a:ext cx="2984014" cy="21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Photo\Новая папка\ЕЛКА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79" y="-174864"/>
            <a:ext cx="2057211" cy="25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Photo\Новая папка\украш7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t="4558" r="11227" b="44662"/>
          <a:stretch/>
        </p:blipFill>
        <p:spPr bwMode="auto">
          <a:xfrm>
            <a:off x="-685102" y="2367775"/>
            <a:ext cx="5070181" cy="46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385079" y="245252"/>
            <a:ext cx="4392488" cy="2578298"/>
          </a:xfrm>
          <a:prstGeom prst="rect">
            <a:avLst/>
          </a:prstGeom>
          <a:ln w="25400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>
                <a:solidFill>
                  <a:srgbClr val="002060"/>
                </a:solidFill>
              </a:rPr>
              <a:t>Здравствуй, Дедушка Мороз!</a:t>
            </a:r>
          </a:p>
          <a:p>
            <a:r>
              <a:rPr lang="ru-RU" sz="6000" dirty="0">
                <a:solidFill>
                  <a:srgbClr val="002060"/>
                </a:solidFill>
              </a:rPr>
              <a:t>Ты, наверное, замерз?</a:t>
            </a:r>
          </a:p>
          <a:p>
            <a:r>
              <a:rPr lang="ru-RU" sz="6000" dirty="0">
                <a:solidFill>
                  <a:srgbClr val="002060"/>
                </a:solidFill>
              </a:rPr>
              <a:t>День гулял по городу,</a:t>
            </a:r>
          </a:p>
          <a:p>
            <a:r>
              <a:rPr lang="ru-RU" sz="6000" dirty="0">
                <a:solidFill>
                  <a:srgbClr val="002060"/>
                </a:solidFill>
              </a:rPr>
              <a:t>Отморозил бороду!</a:t>
            </a:r>
          </a:p>
          <a:p>
            <a:r>
              <a:rPr lang="ru-RU" sz="6000" dirty="0">
                <a:solidFill>
                  <a:srgbClr val="002060"/>
                </a:solidFill>
              </a:rPr>
              <a:t>Нос клади на батарею -</a:t>
            </a:r>
          </a:p>
          <a:p>
            <a:r>
              <a:rPr lang="ru-RU" sz="6000" dirty="0">
                <a:solidFill>
                  <a:srgbClr val="002060"/>
                </a:solidFill>
              </a:rPr>
              <a:t>Я сейчас тебя согрею!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99" y="1649673"/>
            <a:ext cx="4099248" cy="541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033" cy="6858000"/>
          </a:xfrm>
        </p:spPr>
      </p:pic>
      <p:pic>
        <p:nvPicPr>
          <p:cNvPr id="5" name="Picture 4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7" t="82159" r="33127"/>
          <a:stretch/>
        </p:blipFill>
        <p:spPr bwMode="auto">
          <a:xfrm>
            <a:off x="339675" y="5539758"/>
            <a:ext cx="1510314" cy="152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6" b="46326"/>
          <a:stretch/>
        </p:blipFill>
        <p:spPr bwMode="auto">
          <a:xfrm>
            <a:off x="-1165584" y="3400325"/>
            <a:ext cx="4520832" cy="271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0" b="18526"/>
          <a:stretch/>
        </p:blipFill>
        <p:spPr bwMode="auto">
          <a:xfrm>
            <a:off x="-386488" y="2571347"/>
            <a:ext cx="3306101" cy="174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:\Photo\Новая папка\ЕЛКА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4606" b="73756"/>
          <a:stretch/>
        </p:blipFill>
        <p:spPr bwMode="auto">
          <a:xfrm>
            <a:off x="-86722" y="920661"/>
            <a:ext cx="2984014" cy="21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Photo\Новая папка\ЕЛКА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79" y="-174864"/>
            <a:ext cx="2057211" cy="25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97" y="3713249"/>
            <a:ext cx="3692480" cy="3249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84" y="925224"/>
            <a:ext cx="4488614" cy="5932776"/>
          </a:xfrm>
          <a:prstGeom prst="rect">
            <a:avLst/>
          </a:prstGeom>
        </p:spPr>
      </p:pic>
      <p:pic>
        <p:nvPicPr>
          <p:cNvPr id="14" name="Picture 9" descr="F:\Photo\Новая папка\носо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00000" flipV="1">
            <a:off x="5462734" y="3710681"/>
            <a:ext cx="1197737" cy="84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Photo\Новая папка\подарки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7" t="10111" r="18195" b="55864"/>
          <a:stretch/>
        </p:blipFill>
        <p:spPr bwMode="auto">
          <a:xfrm rot="6576952">
            <a:off x="7293291" y="3671202"/>
            <a:ext cx="1147445" cy="83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:\Photo\Новая папка\ЕЛКА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594">
            <a:off x="5886071" y="3154218"/>
            <a:ext cx="13716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F:\Photo\Новая папка\шарик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63" y="3799443"/>
            <a:ext cx="576064" cy="71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Photo\Новая папка\ачп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86" y="3111118"/>
            <a:ext cx="478764" cy="15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F:\Photo\Новая папка\шарик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593" y="3784668"/>
            <a:ext cx="565646" cy="69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97" y="3713248"/>
            <a:ext cx="3752345" cy="3302341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4950768" y="274434"/>
            <a:ext cx="4084555" cy="2518138"/>
          </a:xfrm>
          <a:prstGeom prst="rect">
            <a:avLst/>
          </a:prstGeom>
          <a:ln w="25400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444444"/>
                </a:solidFill>
                <a:latin typeface="Open Sans"/>
              </a:rPr>
              <a:t>- В </a:t>
            </a:r>
            <a:r>
              <a:rPr lang="ru-RU" sz="3600" dirty="0">
                <a:solidFill>
                  <a:srgbClr val="444444"/>
                </a:solidFill>
                <a:latin typeface="Open Sans"/>
              </a:rPr>
              <a:t>путь как раз собрался я.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444444"/>
                </a:solidFill>
                <a:latin typeface="Open Sans"/>
              </a:rPr>
              <a:t>В город я иду скорей,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444444"/>
                </a:solidFill>
                <a:latin typeface="Open Sans"/>
              </a:rPr>
              <a:t>Чтоб порадовать детей,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444444"/>
                </a:solidFill>
                <a:latin typeface="Open Sans"/>
              </a:rPr>
              <a:t>Не тревожься, ангел мой,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444444"/>
                </a:solidFill>
                <a:latin typeface="Open Sans"/>
              </a:rPr>
              <a:t>Мой мешок всегда со мной,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444444"/>
                </a:solidFill>
                <a:latin typeface="Open Sans"/>
              </a:rPr>
              <a:t>А в мешке подарки,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444444"/>
                </a:solidFill>
                <a:latin typeface="Open Sans"/>
              </a:rPr>
              <a:t>Вкусные и яркие…»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366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r="8245"/>
          <a:stretch/>
        </p:blipFill>
        <p:spPr bwMode="auto">
          <a:xfrm>
            <a:off x="1" y="0"/>
            <a:ext cx="916324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860032" y="404665"/>
            <a:ext cx="3905075" cy="1736014"/>
          </a:xfrm>
          <a:prstGeom prst="rect">
            <a:avLst/>
          </a:prstGeom>
          <a:ln w="25400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Наряди ёлочку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F:\Photo\Новая папка\подарки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3" t="52184" r="17596" b="9106"/>
          <a:stretch/>
        </p:blipFill>
        <p:spPr bwMode="auto">
          <a:xfrm rot="5400000">
            <a:off x="7722875" y="5796047"/>
            <a:ext cx="114836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Photo\Новая папка\подарки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7" t="10111" r="18195" b="55864"/>
          <a:stretch/>
        </p:blipFill>
        <p:spPr bwMode="auto">
          <a:xfrm rot="5400000">
            <a:off x="6772061" y="4819331"/>
            <a:ext cx="872377" cy="63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Photo\Новая папка\ЕЛКА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20888"/>
            <a:ext cx="2267743" cy="8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Photo\Новая папка\ЕЛКА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594">
            <a:off x="7278285" y="3118769"/>
            <a:ext cx="13716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F:\Photo\Новая папка\шари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0" y="405212"/>
            <a:ext cx="576064" cy="71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F:\Photo\Новая папка\шари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38" y="6097558"/>
            <a:ext cx="576064" cy="71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F:\Photo\Новая папка\шарик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473" y="3660654"/>
            <a:ext cx="565646" cy="69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F:\Photo\Новая папка\шарик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94" y="405212"/>
            <a:ext cx="565646" cy="69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F:\Photo\Новая папка\шарик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38" y="6150792"/>
            <a:ext cx="565646" cy="69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F:\Photo\Новая папка\носок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00000" flipV="1">
            <a:off x="-35067" y="2317777"/>
            <a:ext cx="1197737" cy="84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:\Photo\Новая папка\пми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788" y="1412776"/>
            <a:ext cx="861673" cy="58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F:\Photo\Новая папка\ачп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434" y="3579035"/>
            <a:ext cx="478764" cy="15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:\Photo\Новая папка\чап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4" y="2419259"/>
            <a:ext cx="813768" cy="9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5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662 L -0.25209 0.07338 C -0.30261 0.07731 -0.36337 0.05324 -0.41893 0.00972 C -0.48282 -0.04028 -0.52622 -0.09792 -0.54757 -0.15787 L -0.65591 -0.4331 " pathEditMode="relative" rAng="1828127" ptsTypes="FffFF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15 -0.09375 C -0.18142 -0.11482 -0.22847 -0.12593 -0.27725 -0.12593 C -0.33316 -0.12593 -0.37795 -0.11482 -0.40937 -0.09375 L -0.55902 1.11111E-6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-0.19288 0.08704 C -0.23229 0.10602 -0.29427 0.12639 -0.35833 0.14421 C -0.43194 0.16342 -0.49167 0.17407 -0.5342 0.17731 L -0.73698 0.19444 " pathEditMode="relative" rAng="-667895" ptsTypes="FffFF">
                                      <p:cBhvr>
                                        <p:cTn id="1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93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02662 L -0.05555 0.28125 C -0.06701 0.34699 -0.09618 0.42292 -0.14462 0.47338 C -0.19913 0.53056 -0.2592 0.54815 -0.30972 0.54792 L -0.54583 0.54722 " pathEditMode="relative" rAng="-2289279" ptsTypes="FffFF">
                                      <p:cBhvr>
                                        <p:cTn id="2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7" y="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28455 0.1254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6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-0.36545 -0.0726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43923 -0.5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2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0.04618 0.452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0.01621 L -0.38698 0.3263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9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14914 0.6108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5" y="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L -0.35851 -0.0215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34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-0.41042 -0.542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0.33854 0.3780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" y="0"/>
            <a:ext cx="913344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86725"/>
            <a:ext cx="8229600" cy="1143000"/>
          </a:xfr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31410"/>
            <a:ext cx="6624736" cy="4683394"/>
          </a:xfrm>
        </p:spPr>
      </p:pic>
    </p:spTree>
    <p:extLst>
      <p:ext uri="{BB962C8B-B14F-4D97-AF65-F5344CB8AC3E}">
        <p14:creationId xmlns:p14="http://schemas.microsoft.com/office/powerpoint/2010/main" val="26478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Photo\novyy-god-snezhinki-sin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079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195735" y="0"/>
            <a:ext cx="4752529" cy="850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Стихи про зиму</a:t>
            </a:r>
            <a:endParaRPr lang="ru-RU" sz="4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716016" y="1832264"/>
            <a:ext cx="4360522" cy="36849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ледяной карете мчится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Зимушка-зима,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 крыльями стучится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сонные дома.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Расцветают скверы, парки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Снежной белизной.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мороз возводит арки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тропой лесной.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220314" cy="50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F:\Photo\novyy-god-snezhinki-sin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10179" r="7223" b="13452"/>
          <a:stretch/>
        </p:blipFill>
        <p:spPr>
          <a:xfrm>
            <a:off x="0" y="850106"/>
            <a:ext cx="9144000" cy="6007894"/>
          </a:xfrm>
        </p:spPr>
      </p:pic>
      <p:grpSp>
        <p:nvGrpSpPr>
          <p:cNvPr id="24" name="Группа 23"/>
          <p:cNvGrpSpPr/>
          <p:nvPr/>
        </p:nvGrpSpPr>
        <p:grpSpPr>
          <a:xfrm>
            <a:off x="4622837" y="4913225"/>
            <a:ext cx="2195736" cy="1900709"/>
            <a:chOff x="4622837" y="4913225"/>
            <a:chExt cx="2195736" cy="190070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622837" y="4913225"/>
              <a:ext cx="2195736" cy="19007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99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0006" y="5078921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/>
          <p:cNvGrpSpPr/>
          <p:nvPr/>
        </p:nvGrpSpPr>
        <p:grpSpPr>
          <a:xfrm>
            <a:off x="6948264" y="4913970"/>
            <a:ext cx="2195736" cy="1899964"/>
            <a:chOff x="6948264" y="4913970"/>
            <a:chExt cx="2195736" cy="189996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948264" y="4913970"/>
              <a:ext cx="2195736" cy="189996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3703" y="5078548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6948264" y="2903698"/>
            <a:ext cx="2195736" cy="1900709"/>
            <a:chOff x="6948264" y="2903698"/>
            <a:chExt cx="2195736" cy="190070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948264" y="2903698"/>
              <a:ext cx="2195736" cy="19007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433" y="3071224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0" y="850106"/>
            <a:ext cx="2195736" cy="1930822"/>
            <a:chOff x="0" y="850106"/>
            <a:chExt cx="2195736" cy="193082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6948264" y="880219"/>
            <a:ext cx="2195736" cy="1900709"/>
            <a:chOff x="6948264" y="880219"/>
            <a:chExt cx="2195736" cy="190070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948264" y="880219"/>
              <a:ext cx="2195736" cy="19007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433" y="1030486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0" y="2908103"/>
            <a:ext cx="2195736" cy="1896304"/>
            <a:chOff x="0" y="2908103"/>
            <a:chExt cx="2195736" cy="189630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2908103"/>
              <a:ext cx="2195736" cy="189630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3071224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2297410" y="4913226"/>
            <a:ext cx="2195736" cy="1900709"/>
            <a:chOff x="2297410" y="4913226"/>
            <a:chExt cx="2195736" cy="1900709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297410" y="4913226"/>
              <a:ext cx="2195736" cy="19007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4579" y="5078547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0" y="4913225"/>
            <a:ext cx="2195736" cy="1900709"/>
            <a:chOff x="0" y="4913225"/>
            <a:chExt cx="2195736" cy="190070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4913225"/>
              <a:ext cx="2195736" cy="19007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03" y="5078546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Подзаголовок 2"/>
          <p:cNvSpPr txBox="1">
            <a:spLocks/>
          </p:cNvSpPr>
          <p:nvPr/>
        </p:nvSpPr>
        <p:spPr>
          <a:xfrm>
            <a:off x="2195735" y="0"/>
            <a:ext cx="4752529" cy="850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Признаки зимы</a:t>
            </a:r>
            <a:endParaRPr lang="ru-RU" sz="4400" dirty="0" smtClean="0"/>
          </a:p>
        </p:txBody>
      </p:sp>
    </p:spTree>
    <p:extLst>
      <p:ext uri="{BB962C8B-B14F-4D97-AF65-F5344CB8AC3E}">
        <p14:creationId xmlns:p14="http://schemas.microsoft.com/office/powerpoint/2010/main" val="324276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Photo\novyy-god-snezhinki-sin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0" t="17852" r="52105" b="49579"/>
          <a:stretch/>
        </p:blipFill>
        <p:spPr bwMode="auto">
          <a:xfrm>
            <a:off x="164906" y="754404"/>
            <a:ext cx="439248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6" t="17852" r="19149" b="16215"/>
          <a:stretch/>
        </p:blipFill>
        <p:spPr bwMode="auto">
          <a:xfrm>
            <a:off x="4571999" y="692696"/>
            <a:ext cx="4392489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195735" y="0"/>
            <a:ext cx="4752529" cy="850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Зимние загадки </a:t>
            </a:r>
            <a:endParaRPr lang="ru-RU" sz="4400" dirty="0" smtClean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187624" y="3068960"/>
            <a:ext cx="2304257" cy="4723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 smtClean="0"/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5580112" y="2734320"/>
            <a:ext cx="2304257" cy="4723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 smtClean="0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5652120" y="5733256"/>
            <a:ext cx="2304257" cy="4723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 smtClean="0"/>
          </a:p>
        </p:txBody>
      </p:sp>
      <p:pic>
        <p:nvPicPr>
          <p:cNvPr id="1026" name="Picture 2" descr="Ёлочки - КЛИПАРТ PNG БЕЗ ФОНА - Поздравления,картинки png,анимац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627" y="2144317"/>
            <a:ext cx="1253753" cy="184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чественные Новогодние клипарты на прозрачном фон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1351"/>
            <a:ext cx="1523565" cy="195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Photo\novyy-god-snezhinki-sin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079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195735" y="0"/>
            <a:ext cx="4752529" cy="850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Стихи про зиму</a:t>
            </a:r>
            <a:endParaRPr lang="ru-RU" sz="4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74135" y="1942909"/>
            <a:ext cx="4216173" cy="347458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Снежка-снежочек,</a:t>
            </a:r>
            <a:b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Прикрой на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вершочек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Землю скорее.</a:t>
            </a:r>
            <a:b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Кружись веселее.</a:t>
            </a:r>
            <a:b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Горку повыше</a:t>
            </a:r>
            <a:b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Слепи нам...</a:t>
            </a:r>
            <a:b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крыши!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33" y="980728"/>
            <a:ext cx="4608086" cy="539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Photo\novyy-god-snezhinki-sin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079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195735" y="0"/>
            <a:ext cx="4752529" cy="850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Стихи про зиму</a:t>
            </a:r>
            <a:endParaRPr lang="ru-RU" sz="4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550998" y="2258785"/>
            <a:ext cx="4111762" cy="23404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падают снежинки,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Словно  белые пушинки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порошей с крыш  метёт,-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Значит,  встречи   кто-то ждёт.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Кажется, спешит  сама</a:t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гости  матушка- 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зима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1042078"/>
            <a:ext cx="3888433" cy="56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Photo\novyy-god-snezhinki-sin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Photo\Зима - одежда_page-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8968" r="5955" b="12332"/>
          <a:stretch/>
        </p:blipFill>
        <p:spPr bwMode="auto">
          <a:xfrm>
            <a:off x="0" y="850106"/>
            <a:ext cx="9182100" cy="600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195735" y="0"/>
            <a:ext cx="5025009" cy="850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одевают зимой?</a:t>
            </a:r>
            <a:endParaRPr lang="ru-RU" sz="4400" dirty="0" smtClean="0"/>
          </a:p>
        </p:txBody>
      </p:sp>
      <p:grpSp>
        <p:nvGrpSpPr>
          <p:cNvPr id="8" name="Группа 7"/>
          <p:cNvGrpSpPr/>
          <p:nvPr/>
        </p:nvGrpSpPr>
        <p:grpSpPr>
          <a:xfrm>
            <a:off x="87204" y="940367"/>
            <a:ext cx="2195736" cy="1930822"/>
            <a:chOff x="0" y="850106"/>
            <a:chExt cx="2195736" cy="193082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76256" y="2906829"/>
            <a:ext cx="2195736" cy="1930822"/>
            <a:chOff x="0" y="850106"/>
            <a:chExt cx="2195736" cy="193082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6876256" y="940367"/>
            <a:ext cx="2195736" cy="1930822"/>
            <a:chOff x="0" y="850106"/>
            <a:chExt cx="2195736" cy="193082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2376264" y="4864150"/>
            <a:ext cx="2195736" cy="1930822"/>
            <a:chOff x="0" y="850106"/>
            <a:chExt cx="2195736" cy="19308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4591050" y="4864150"/>
            <a:ext cx="2195736" cy="1930822"/>
            <a:chOff x="0" y="850106"/>
            <a:chExt cx="2195736" cy="193082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6876256" y="4859933"/>
            <a:ext cx="2195736" cy="1930822"/>
            <a:chOff x="0" y="850106"/>
            <a:chExt cx="2195736" cy="193082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87536" y="2906829"/>
            <a:ext cx="2195736" cy="1930822"/>
            <a:chOff x="0" y="850106"/>
            <a:chExt cx="2195736" cy="1930822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87204" y="4864150"/>
            <a:ext cx="2195736" cy="1930822"/>
            <a:chOff x="0" y="850106"/>
            <a:chExt cx="2195736" cy="193082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0" y="850106"/>
              <a:ext cx="2195736" cy="193082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Picture 3" descr="F:\Photo\Времена года\Новая папка\13389889_images_183426572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69" y="1064499"/>
              <a:ext cx="1481398" cy="157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729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Photo\novyy-god-snezhinki-sin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195735" y="0"/>
            <a:ext cx="4752529" cy="850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Зимние загадки </a:t>
            </a:r>
            <a:endParaRPr lang="ru-RU" sz="44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8" y="884093"/>
            <a:ext cx="2895388" cy="3835589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360982" y="4221088"/>
            <a:ext cx="1575345" cy="4065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5" y="4627603"/>
            <a:ext cx="2665295" cy="2297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88" y="1072158"/>
            <a:ext cx="3551766" cy="4713683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5580112" y="5301208"/>
            <a:ext cx="1944216" cy="38878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311" y="664245"/>
            <a:ext cx="2078808" cy="213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1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195</Words>
  <Application>Microsoft Office PowerPoint</Application>
  <PresentationFormat>Экран (4:3)</PresentationFormat>
  <Paragraphs>52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Муниципальное автономное дошкольное образовательное учреждение  «Детский сад № 11»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Животные зимой</vt:lpstr>
      <vt:lpstr>Презентация PowerPoint</vt:lpstr>
      <vt:lpstr>Чья тень?</vt:lpstr>
      <vt:lpstr>Чья тень?</vt:lpstr>
      <vt:lpstr>Чья тень?</vt:lpstr>
      <vt:lpstr>Презентация PowerPoint</vt:lpstr>
      <vt:lpstr>Собери ёлочку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</dc:title>
  <dc:creator>018-user</dc:creator>
  <cp:lastModifiedBy>LSozinova</cp:lastModifiedBy>
  <cp:revision>65</cp:revision>
  <dcterms:created xsi:type="dcterms:W3CDTF">2020-11-23T01:45:55Z</dcterms:created>
  <dcterms:modified xsi:type="dcterms:W3CDTF">2020-11-25T01:43:52Z</dcterms:modified>
</cp:coreProperties>
</file>