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71" r:id="rId4"/>
    <p:sldId id="262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85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341"/>
    <a:srgbClr val="583AC6"/>
    <a:srgbClr val="BF4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F6A6-CB0C-4439-90C6-27338D3BC55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65DCB-C141-4478-9F5E-9071F260A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25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E3016-9DEB-4F37-9DDE-6EE3D01DBC47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27019-6BB5-4BF8-943B-34DDC1A096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06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7019-6BB5-4BF8-943B-34DDC1A096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7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7019-6BB5-4BF8-943B-34DDC1A0965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2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0AE9-CE59-4B57-AC63-36090AF74EE2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1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145D-6456-4F70-81FD-30821FB3BC22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8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723F-4AE5-4934-B19B-AA61DE29B2DF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3AA7-57BE-4222-94EC-7CAF0A1D1EBA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8F3C2-4972-4BAD-A659-AD3190A3087E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2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C93-F201-4A8D-97A2-2D530B1BA1E2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7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F5AF-6476-457E-AC94-60E9CDC4A4C6}" type="datetime1">
              <a:rPr lang="ru-RU" smtClean="0"/>
              <a:t>05.09.2022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8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A28E3-CC90-4FAF-8D9C-07ADE3D5C164}" type="datetime1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1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F933-614A-4C51-87BC-C260F725E8EC}" type="datetime1">
              <a:rPr lang="ru-RU" smtClean="0"/>
              <a:t>05.09.2022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7C339-C4F8-4776-9D3E-87203B4EEAF6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8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6A95-2428-4B8B-97A2-82525E4A0702}" type="datetime1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6A6A4-24ED-422B-A3A9-0EA0461F297C}" type="datetime1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6088-B5C5-4F7D-B220-CE9CFA6EE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6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53.jpe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jpeg"/><Relationship Id="rId11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jpeg"/><Relationship Id="rId4" Type="http://schemas.openxmlformats.org/officeDocument/2006/relationships/audio" Target="../media/media9.mp3"/><Relationship Id="rId9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58.jpe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eg"/><Relationship Id="rId11" Type="http://schemas.openxmlformats.org/officeDocument/2006/relationships/slide" Target="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jpg"/><Relationship Id="rId4" Type="http://schemas.openxmlformats.org/officeDocument/2006/relationships/audio" Target="../media/media9.mp3"/><Relationship Id="rId9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63.jpeg"/><Relationship Id="rId12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2.jpeg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5.jpg"/><Relationship Id="rId4" Type="http://schemas.openxmlformats.org/officeDocument/2006/relationships/audio" Target="../media/media2.mp3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6.jpeg"/><Relationship Id="rId7" Type="http://schemas.openxmlformats.org/officeDocument/2006/relationships/image" Target="../media/image6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21.png"/><Relationship Id="rId5" Type="http://schemas.openxmlformats.org/officeDocument/2006/relationships/image" Target="../media/image67.jpg"/><Relationship Id="rId10" Type="http://schemas.openxmlformats.org/officeDocument/2006/relationships/slide" Target="slide14.xml"/><Relationship Id="rId4" Type="http://schemas.openxmlformats.org/officeDocument/2006/relationships/image" Target="../media/image46.jpg"/><Relationship Id="rId9" Type="http://schemas.openxmlformats.org/officeDocument/2006/relationships/image" Target="../media/image7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66.jpeg"/><Relationship Id="rId7" Type="http://schemas.openxmlformats.org/officeDocument/2006/relationships/image" Target="../media/image75.jpg"/><Relationship Id="rId12" Type="http://schemas.openxmlformats.org/officeDocument/2006/relationships/image" Target="../media/image79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11" Type="http://schemas.openxmlformats.org/officeDocument/2006/relationships/slide" Target="slide3.xml"/><Relationship Id="rId5" Type="http://schemas.openxmlformats.org/officeDocument/2006/relationships/image" Target="../media/image73.jpe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17" Type="http://schemas.openxmlformats.org/officeDocument/2006/relationships/image" Target="../media/image19.jpeg"/><Relationship Id="rId2" Type="http://schemas.openxmlformats.org/officeDocument/2006/relationships/audio" Target="../media/media2.mp3"/><Relationship Id="rId16" Type="http://schemas.openxmlformats.org/officeDocument/2006/relationships/image" Target="../media/image18.jpe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g"/><Relationship Id="rId19" Type="http://schemas.openxmlformats.org/officeDocument/2006/relationships/slide" Target="slide3.xml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3.jpg"/><Relationship Id="rId3" Type="http://schemas.microsoft.com/office/2007/relationships/media" Target="../media/media4.mp3"/><Relationship Id="rId21" Type="http://schemas.openxmlformats.org/officeDocument/2006/relationships/image" Target="../media/image36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32.jpg"/><Relationship Id="rId2" Type="http://schemas.openxmlformats.org/officeDocument/2006/relationships/audio" Target="../media/media3.mp3"/><Relationship Id="rId16" Type="http://schemas.openxmlformats.org/officeDocument/2006/relationships/image" Target="../media/image31.jpg"/><Relationship Id="rId20" Type="http://schemas.openxmlformats.org/officeDocument/2006/relationships/image" Target="../media/image35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10" Type="http://schemas.openxmlformats.org/officeDocument/2006/relationships/audio" Target="../media/media7.mp3"/><Relationship Id="rId19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2.xml"/><Relationship Id="rId22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8.jpeg"/><Relationship Id="rId12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jpeg"/><Relationship Id="rId11" Type="http://schemas.openxmlformats.org/officeDocument/2006/relationships/slide" Target="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jpg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43.jpeg"/><Relationship Id="rId12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jpeg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jpg"/><Relationship Id="rId4" Type="http://schemas.openxmlformats.org/officeDocument/2006/relationships/audio" Target="../media/media2.mp3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48.jpe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eg"/><Relationship Id="rId11" Type="http://schemas.openxmlformats.org/officeDocument/2006/relationships/slide" Target="slide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jpg"/><Relationship Id="rId4" Type="http://schemas.openxmlformats.org/officeDocument/2006/relationships/audio" Target="../media/media9.mp3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091245"/>
          </a:xfrm>
          <a:prstGeom prst="rect">
            <a:avLst/>
          </a:prstGeom>
        </p:spPr>
      </p:pic>
      <p:pic>
        <p:nvPicPr>
          <p:cNvPr id="5" name="Сказка - Начал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19" y="3645024"/>
            <a:ext cx="609600" cy="563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39276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СКАЗКА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692" y="620687"/>
            <a:ext cx="828092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72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«В гостях у сказки»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5" y="3083694"/>
            <a:ext cx="1309067" cy="1309067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460" y="5688449"/>
            <a:ext cx="9136988" cy="11695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Викторина для подготовительной группы.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Муниципальное бюджетное дошкольное образовательное учреждение 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детский сад комбинированного вида № 19 «Василек» </a:t>
            </a:r>
            <a:r>
              <a:rPr lang="ru-RU" sz="1400" b="1" dirty="0" err="1" smtClean="0">
                <a:solidFill>
                  <a:srgbClr val="7030A0"/>
                </a:solidFill>
              </a:rPr>
              <a:t>ст.Кущевской</a:t>
            </a:r>
            <a:endParaRPr lang="ru-RU" sz="1400" b="1" dirty="0">
              <a:solidFill>
                <a:srgbClr val="7030A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Подготовила: воспитатель Резан </a:t>
            </a:r>
            <a:r>
              <a:rPr lang="ru-RU" sz="1400" b="1" dirty="0">
                <a:solidFill>
                  <a:srgbClr val="7030A0"/>
                </a:solidFill>
              </a:rPr>
              <a:t>Н.В.</a:t>
            </a:r>
            <a:r>
              <a:rPr lang="ru-RU" sz="1400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32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50" y="5085812"/>
            <a:ext cx="1628116" cy="15308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7" y="5050819"/>
            <a:ext cx="1565805" cy="15658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87" y="1032146"/>
            <a:ext cx="1748782" cy="174878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718524"/>
            <a:ext cx="5901917" cy="393461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53" y="3260664"/>
            <a:ext cx="1812615" cy="13924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21" y="5014934"/>
            <a:ext cx="1080000" cy="1080000"/>
          </a:xfrm>
          <a:prstGeom prst="rect">
            <a:avLst/>
          </a:prstGeom>
        </p:spPr>
      </p:pic>
      <p:pic>
        <p:nvPicPr>
          <p:cNvPr id="9" name="да">
            <a:hlinkClick r:id="" action="ppaction://media"/>
            <a:extLst>
              <a:ext uri="{FF2B5EF4-FFF2-40B4-BE49-F238E27FC236}">
                <a16:creationId xmlns="" xmlns:a16="http://schemas.microsoft.com/office/drawing/2014/main" id="{5D906970-FA3D-4D1C-B2C0-07A2D0D4A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7969" y="5370581"/>
            <a:ext cx="609600" cy="609600"/>
          </a:xfrm>
          <a:prstGeom prst="rect">
            <a:avLst/>
          </a:prstGeom>
        </p:spPr>
      </p:pic>
      <p:pic>
        <p:nvPicPr>
          <p:cNvPr id="10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02EE9B06-7DF9-4678-996E-77FC4B2484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3930" y="1409636"/>
            <a:ext cx="609600" cy="609600"/>
          </a:xfrm>
          <a:prstGeom prst="rect">
            <a:avLst/>
          </a:prstGeom>
        </p:spPr>
      </p:pic>
      <p:pic>
        <p:nvPicPr>
          <p:cNvPr id="11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A3A8E89D-5B12-4943-B85C-3BE675FC0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2064" y="3553727"/>
            <a:ext cx="609600" cy="609600"/>
          </a:xfrm>
          <a:prstGeom prst="rect">
            <a:avLst/>
          </a:prstGeom>
        </p:spPr>
      </p:pic>
      <p:pic>
        <p:nvPicPr>
          <p:cNvPr id="12" name="да">
            <a:hlinkClick r:id="" action="ppaction://media"/>
            <a:extLst>
              <a:ext uri="{FF2B5EF4-FFF2-40B4-BE49-F238E27FC236}">
                <a16:creationId xmlns="" xmlns:a16="http://schemas.microsoft.com/office/drawing/2014/main" id="{3E08A3AF-67BC-46DD-9A08-E34A3BA5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9369" y="574675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18864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сказки </a:t>
            </a:r>
            <a:r>
              <a:rPr lang="ru-RU" sz="2400" b="1" dirty="0" smtClean="0">
                <a:solidFill>
                  <a:srgbClr val="C00000"/>
                </a:solidFill>
              </a:rPr>
              <a:t>..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0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7882 -0.4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5104 -0.437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21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5050819"/>
            <a:ext cx="2786073" cy="156580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475655" y="188640"/>
            <a:ext cx="526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сказки </a:t>
            </a:r>
            <a:r>
              <a:rPr lang="ru-RU" sz="2400" b="1" dirty="0" smtClean="0">
                <a:solidFill>
                  <a:srgbClr val="C00000"/>
                </a:solidFill>
              </a:rPr>
              <a:t>..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/>
          <a:stretch/>
        </p:blipFill>
        <p:spPr>
          <a:xfrm>
            <a:off x="6745083" y="3212976"/>
            <a:ext cx="2138101" cy="199595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629" r="4983" b="15031"/>
          <a:stretch/>
        </p:blipFill>
        <p:spPr>
          <a:xfrm>
            <a:off x="6745084" y="942108"/>
            <a:ext cx="1845690" cy="188621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9" y="5050819"/>
            <a:ext cx="2087740" cy="15658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1226450"/>
            <a:ext cx="5264727" cy="296140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11</a:t>
            </a:fld>
            <a:endParaRPr lang="ru-RU"/>
          </a:p>
        </p:txBody>
      </p:sp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4133" y="5547775"/>
            <a:ext cx="1080000" cy="1080000"/>
          </a:xfrm>
          <a:prstGeom prst="rect">
            <a:avLst/>
          </a:prstGeom>
        </p:spPr>
      </p:pic>
      <p:pic>
        <p:nvPicPr>
          <p:cNvPr id="11" name="да">
            <a:hlinkClick r:id="" action="ppaction://media"/>
            <a:extLst>
              <a:ext uri="{FF2B5EF4-FFF2-40B4-BE49-F238E27FC236}">
                <a16:creationId xmlns="" xmlns:a16="http://schemas.microsoft.com/office/drawing/2014/main" id="{1EC2C15A-642E-4D5E-A8A6-2DB3AB9F0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9369" y="5746750"/>
            <a:ext cx="609600" cy="609600"/>
          </a:xfrm>
          <a:prstGeom prst="rect">
            <a:avLst/>
          </a:prstGeom>
        </p:spPr>
      </p:pic>
      <p:pic>
        <p:nvPicPr>
          <p:cNvPr id="12" name="да">
            <a:hlinkClick r:id="" action="ppaction://media"/>
            <a:extLst>
              <a:ext uri="{FF2B5EF4-FFF2-40B4-BE49-F238E27FC236}">
                <a16:creationId xmlns="" xmlns:a16="http://schemas.microsoft.com/office/drawing/2014/main" id="{686D4893-D831-4E97-BDB1-F6F5E2291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5585811"/>
            <a:ext cx="609600" cy="609600"/>
          </a:xfrm>
          <a:prstGeom prst="rect">
            <a:avLst/>
          </a:prstGeom>
        </p:spPr>
      </p:pic>
      <p:pic>
        <p:nvPicPr>
          <p:cNvPr id="13" name="да">
            <a:hlinkClick r:id="" action="ppaction://media"/>
            <a:extLst>
              <a:ext uri="{FF2B5EF4-FFF2-40B4-BE49-F238E27FC236}">
                <a16:creationId xmlns="" xmlns:a16="http://schemas.microsoft.com/office/drawing/2014/main" id="{6BCFC521-A26B-4283-AF62-CA83416E8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19506" y="4287536"/>
            <a:ext cx="609600" cy="609600"/>
          </a:xfrm>
          <a:prstGeom prst="rect">
            <a:avLst/>
          </a:prstGeom>
        </p:spPr>
      </p:pic>
      <p:pic>
        <p:nvPicPr>
          <p:cNvPr id="14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08F9496C-374E-4DAA-A615-4ECF959217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3930" y="1409636"/>
            <a:ext cx="609600" cy="609600"/>
          </a:xfrm>
          <a:prstGeom prst="rect">
            <a:avLst/>
          </a:prstGeom>
        </p:spPr>
      </p:pic>
      <p:pic>
        <p:nvPicPr>
          <p:cNvPr id="15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A1F94ADF-5BDF-482B-851A-AC55B3515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16330" y="1562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47691 -0.182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91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68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2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5347 -0.45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229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сказки </a:t>
            </a:r>
            <a:r>
              <a:rPr lang="ru-RU" sz="2400" b="1" dirty="0" smtClean="0">
                <a:solidFill>
                  <a:srgbClr val="C00000"/>
                </a:solidFill>
              </a:rPr>
              <a:t>..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33378"/>
            <a:ext cx="2483140" cy="186017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02" y="4540111"/>
            <a:ext cx="1882867" cy="212554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4" y="4540111"/>
            <a:ext cx="2768685" cy="207651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5126" r="11080" b="15590"/>
          <a:stretch/>
        </p:blipFill>
        <p:spPr>
          <a:xfrm>
            <a:off x="6092112" y="704652"/>
            <a:ext cx="2687922" cy="19898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2233"/>
            <a:ext cx="5112568" cy="337424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12</a:t>
            </a:fld>
            <a:endParaRPr lang="ru-RU"/>
          </a:p>
        </p:txBody>
      </p:sp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5489848"/>
            <a:ext cx="1080000" cy="1080000"/>
          </a:xfrm>
          <a:prstGeom prst="rect">
            <a:avLst/>
          </a:prstGeom>
        </p:spPr>
      </p:pic>
      <p:pic>
        <p:nvPicPr>
          <p:cNvPr id="11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A0CADF7D-8387-46A6-96AA-FAE852A85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27984" y="5185048"/>
            <a:ext cx="609600" cy="609600"/>
          </a:xfrm>
          <a:prstGeom prst="rect">
            <a:avLst/>
          </a:prstGeom>
        </p:spPr>
      </p:pic>
      <p:pic>
        <p:nvPicPr>
          <p:cNvPr id="12" name="да">
            <a:hlinkClick r:id="" action="ppaction://media"/>
            <a:extLst>
              <a:ext uri="{FF2B5EF4-FFF2-40B4-BE49-F238E27FC236}">
                <a16:creationId xmlns="" xmlns:a16="http://schemas.microsoft.com/office/drawing/2014/main" id="{DF65CB61-1CFC-4ECE-B871-223E723EB2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9445" y="4575448"/>
            <a:ext cx="609600" cy="609600"/>
          </a:xfrm>
          <a:prstGeom prst="rect">
            <a:avLst/>
          </a:prstGeom>
        </p:spPr>
      </p:pic>
      <p:pic>
        <p:nvPicPr>
          <p:cNvPr id="14" name="да">
            <a:hlinkClick r:id="" action="ppaction://media"/>
            <a:extLst>
              <a:ext uri="{FF2B5EF4-FFF2-40B4-BE49-F238E27FC236}">
                <a16:creationId xmlns="" xmlns:a16="http://schemas.microsoft.com/office/drawing/2014/main" id="{D1AA7A5A-7F05-4345-B6ED-A7BBD6A26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59875" y="4270648"/>
            <a:ext cx="609600" cy="609600"/>
          </a:xfrm>
          <a:prstGeom prst="rect">
            <a:avLst/>
          </a:prstGeom>
        </p:spPr>
      </p:pic>
      <p:pic>
        <p:nvPicPr>
          <p:cNvPr id="15" name="да">
            <a:hlinkClick r:id="" action="ppaction://media"/>
            <a:extLst>
              <a:ext uri="{FF2B5EF4-FFF2-40B4-BE49-F238E27FC236}">
                <a16:creationId xmlns="" xmlns:a16="http://schemas.microsoft.com/office/drawing/2014/main" id="{8B4E262C-1DCB-4EE5-B6F9-06EFA4480D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15200" y="1699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47691 -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684 -0.476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238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4 -0.01459 L -0.52552 0.058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3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388" y="476672"/>
            <a:ext cx="1848223" cy="169625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3388" y="473427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Сестрица Аленушка и братец Никитушка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60411" y="453188"/>
            <a:ext cx="1848223" cy="169625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49826" y="449943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Дарьюш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кина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избушка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60411" y="2502829"/>
            <a:ext cx="1848223" cy="169625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6110" y="2502829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Волк и 7 тигрят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8680" y="2467660"/>
            <a:ext cx="1848223" cy="169625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2803" y="2464415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Кощей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Бесстраш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ный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6346" y="4471065"/>
            <a:ext cx="1848223" cy="169625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08128" y="4471065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Пашенька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медведь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8169" y="4423868"/>
            <a:ext cx="1848223" cy="1696253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4412183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Жар-муха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5043" y="47525"/>
            <a:ext cx="4392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 ПРАВИЛЬНО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СКАЗКУ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ГЛАВНЫХ ГЕРОЕВ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fld id="{DBF96088-B5C5-4F7D-B220-CE9CFA6EE53C}" type="slidenum">
              <a:rPr lang="ru-RU" smtClean="0"/>
              <a:t>13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168467" y="4471065"/>
            <a:ext cx="2164285" cy="169949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3848" y="4471066"/>
            <a:ext cx="2191460" cy="16994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Баба Бяка.</a:t>
            </a:r>
          </a:p>
        </p:txBody>
      </p:sp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936" y="509915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01532" y="314182"/>
            <a:ext cx="2164285" cy="16994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83557" y="321174"/>
            <a:ext cx="2235946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Лапша 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 топора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33133" y="2348880"/>
            <a:ext cx="2164285" cy="1872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53730" y="2348880"/>
            <a:ext cx="2164285" cy="18722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Василиса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Преглупая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2151" y="2388065"/>
            <a:ext cx="1809755" cy="158417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4305" y="2402810"/>
            <a:ext cx="1797602" cy="15694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ПО-СОБАЧЬЕМУ ВЕЛЕНИЮ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221088"/>
            <a:ext cx="1840804" cy="173405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4932" y="4243180"/>
            <a:ext cx="1831448" cy="18576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 царевич и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зеленый волк.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0545" y="332656"/>
            <a:ext cx="1848223" cy="169625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5252" y="332656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Царевна- индюшка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25804" y="368208"/>
            <a:ext cx="2011199" cy="1696253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72482" y="359614"/>
            <a:ext cx="1986581" cy="16994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Мальчик 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кулачок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67427" y="2410885"/>
            <a:ext cx="2000169" cy="1748199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67428" y="2410884"/>
            <a:ext cx="2127950" cy="17481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Сестрица </a:t>
            </a:r>
          </a:p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Гуленушка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69018" y="4720983"/>
            <a:ext cx="2164285" cy="1872208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69018" y="4720983"/>
            <a:ext cx="2164285" cy="18202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Царевна жаба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31328" y="6356350"/>
            <a:ext cx="455471" cy="365125"/>
          </a:xfrm>
        </p:spPr>
        <p:txBody>
          <a:bodyPr/>
          <a:lstStyle/>
          <a:p>
            <a:fld id="{DBF96088-B5C5-4F7D-B220-CE9CFA6EE53C}" type="slidenum">
              <a:rPr lang="ru-RU" smtClean="0"/>
              <a:t>14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022745" y="4413996"/>
            <a:ext cx="1848223" cy="1696253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022745" y="4413996"/>
            <a:ext cx="1858808" cy="16994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Гуси-вороны</a:t>
            </a:r>
          </a:p>
        </p:txBody>
      </p:sp>
      <p:pic>
        <p:nvPicPr>
          <p:cNvPr id="24" name="Рисунок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5296243"/>
            <a:ext cx="902862" cy="9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1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Презентация Microsoft PowerPoi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4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3249850"/>
            <a:ext cx="7056784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ДО ВСТРЕЧИ В СКАЗКЕ, ДРУЗЬЯ</a:t>
            </a:r>
            <a:r>
              <a:rPr lang="ru-RU" sz="3600" b="1" dirty="0" smtClean="0">
                <a:solidFill>
                  <a:srgbClr val="FFFF00"/>
                </a:solidFill>
              </a:rPr>
              <a:t>!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6" y="4715403"/>
            <a:ext cx="1309067" cy="13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13583"/>
            <a:ext cx="864096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Закрепить, систематизировать знания детей о литературных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произведениях, мультипликационных фильмах.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1. Уточнить и обогатить знания детей о русских народных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сказках.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2. Учить узнавать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заданию.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Вспомнить героев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сказках и мультфильмах.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умение действовать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логически, согласованно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речь, воображение, фантазию, мышление.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Воспитывающие 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1.Воспитывать интерес к чтению, любовь к устному народному творчеству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Доставить радость.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Игровой, словесно-логический, частично-поисковый, проблемный, ИКТ, самостоятельный.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Художественное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пояснения, поощрение,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самостоятельная деятельность детей.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Волшебная, чудесная, забавная, поучительная, остроумная, умная, интересная, добрая, загадочная, необычная, радостная, мудрая.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b="18384"/>
          <a:stretch/>
        </p:blipFill>
        <p:spPr>
          <a:xfrm>
            <a:off x="0" y="0"/>
            <a:ext cx="9188362" cy="6858000"/>
          </a:xfrm>
          <a:prstGeom prst="rect">
            <a:avLst/>
          </a:prstGeom>
        </p:spPr>
      </p:pic>
      <p:sp>
        <p:nvSpPr>
          <p:cNvPr id="3" name="Овальная выноска 2">
            <a:hlinkClick r:id="rId3" action="ppaction://hlinksldjump"/>
          </p:cNvPr>
          <p:cNvSpPr/>
          <p:nvPr/>
        </p:nvSpPr>
        <p:spPr>
          <a:xfrm>
            <a:off x="1376028" y="4066668"/>
            <a:ext cx="1296144" cy="900000"/>
          </a:xfrm>
          <a:prstGeom prst="wedgeEllipseCallout">
            <a:avLst>
              <a:gd name="adj1" fmla="val -42211"/>
              <a:gd name="adj2" fmla="val 794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" name="Овальная выноска 3">
            <a:hlinkClick r:id="rId4" action="ppaction://hlinksldjump"/>
          </p:cNvPr>
          <p:cNvSpPr/>
          <p:nvPr/>
        </p:nvSpPr>
        <p:spPr>
          <a:xfrm>
            <a:off x="1628056" y="1916832"/>
            <a:ext cx="1296000" cy="900000"/>
          </a:xfrm>
          <a:prstGeom prst="wedgeEllipseCallout">
            <a:avLst>
              <a:gd name="adj1" fmla="val -11782"/>
              <a:gd name="adj2" fmla="val 9174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" name="Овальная выноска 4">
            <a:hlinkClick r:id="rId5" action="ppaction://hlinksldjump"/>
          </p:cNvPr>
          <p:cNvSpPr/>
          <p:nvPr/>
        </p:nvSpPr>
        <p:spPr>
          <a:xfrm>
            <a:off x="2483768" y="310564"/>
            <a:ext cx="1260000" cy="900000"/>
          </a:xfrm>
          <a:prstGeom prst="wedgeEllipseCallout">
            <a:avLst>
              <a:gd name="adj1" fmla="val -73307"/>
              <a:gd name="adj2" fmla="val 40949"/>
            </a:avLst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7" name="Овальная выноска 6">
            <a:hlinkClick r:id="rId6" action="ppaction://hlinksldjump"/>
          </p:cNvPr>
          <p:cNvSpPr/>
          <p:nvPr/>
        </p:nvSpPr>
        <p:spPr>
          <a:xfrm>
            <a:off x="4355976" y="1363668"/>
            <a:ext cx="1296000" cy="864000"/>
          </a:xfrm>
          <a:prstGeom prst="wedgeEllipseCallout">
            <a:avLst>
              <a:gd name="adj1" fmla="val 8902"/>
              <a:gd name="adj2" fmla="val 97778"/>
            </a:avLst>
          </a:prstGeom>
          <a:solidFill>
            <a:srgbClr val="BF41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8" name="Овальная выноска 7">
            <a:hlinkClick r:id="rId7" action="ppaction://hlinksldjump"/>
          </p:cNvPr>
          <p:cNvSpPr/>
          <p:nvPr/>
        </p:nvSpPr>
        <p:spPr>
          <a:xfrm>
            <a:off x="6964348" y="3384523"/>
            <a:ext cx="1296000" cy="900000"/>
          </a:xfrm>
          <a:prstGeom prst="wedgeEllipseCallout">
            <a:avLst>
              <a:gd name="adj1" fmla="val 15514"/>
              <a:gd name="adj2" fmla="val 6557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3</a:t>
            </a:fld>
            <a:endParaRPr lang="ru-RU"/>
          </a:p>
        </p:txBody>
      </p:sp>
      <p:sp>
        <p:nvSpPr>
          <p:cNvPr id="12" name="Овальная выноска 11">
            <a:hlinkClick r:id="rId8" action="ppaction://hlinksldjump"/>
          </p:cNvPr>
          <p:cNvSpPr/>
          <p:nvPr/>
        </p:nvSpPr>
        <p:spPr>
          <a:xfrm>
            <a:off x="4067944" y="3834523"/>
            <a:ext cx="1296000" cy="900000"/>
          </a:xfrm>
          <a:prstGeom prst="wedgeEllipseCallout">
            <a:avLst>
              <a:gd name="adj1" fmla="val 15514"/>
              <a:gd name="adj2" fmla="val 65579"/>
            </a:avLst>
          </a:prstGeom>
          <a:solidFill>
            <a:schemeClr val="accent6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6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89" y="2348101"/>
            <a:ext cx="2650301" cy="16627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2087" r="28028" b="5421"/>
          <a:stretch/>
        </p:blipFill>
        <p:spPr>
          <a:xfrm>
            <a:off x="3626262" y="172488"/>
            <a:ext cx="2434918" cy="1817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5" y="4463230"/>
            <a:ext cx="1800200" cy="19327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 b="10909"/>
          <a:stretch/>
        </p:blipFill>
        <p:spPr>
          <a:xfrm>
            <a:off x="194566" y="2310074"/>
            <a:ext cx="2425258" cy="1694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0757"/>
          <a:stretch/>
        </p:blipFill>
        <p:spPr>
          <a:xfrm flipH="1">
            <a:off x="5274379" y="4367963"/>
            <a:ext cx="2108619" cy="2260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78" y="172876"/>
            <a:ext cx="1793212" cy="1900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3124760" y="4329809"/>
            <a:ext cx="1695888" cy="24226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0" y="192185"/>
            <a:ext cx="2332699" cy="1798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32929" r="20757" b="7272"/>
          <a:stretch/>
        </p:blipFill>
        <p:spPr>
          <a:xfrm>
            <a:off x="182029" y="135915"/>
            <a:ext cx="2357239" cy="181703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9" t="14811" r="2499" b="8636"/>
          <a:stretch/>
        </p:blipFill>
        <p:spPr>
          <a:xfrm>
            <a:off x="3124760" y="4367963"/>
            <a:ext cx="1718961" cy="23267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6" r="57121"/>
          <a:stretch/>
        </p:blipFill>
        <p:spPr>
          <a:xfrm>
            <a:off x="7154456" y="156946"/>
            <a:ext cx="1746129" cy="188751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/>
          <a:stretch/>
        </p:blipFill>
        <p:spPr>
          <a:xfrm>
            <a:off x="5325025" y="4371308"/>
            <a:ext cx="2057973" cy="22837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0707" r="21364" b="8107"/>
          <a:stretch/>
        </p:blipFill>
        <p:spPr>
          <a:xfrm>
            <a:off x="227865" y="2309871"/>
            <a:ext cx="2417135" cy="169499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23640" r="22348" b="8603"/>
          <a:stretch/>
        </p:blipFill>
        <p:spPr>
          <a:xfrm>
            <a:off x="350828" y="4336262"/>
            <a:ext cx="2143160" cy="235245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5453" r="22791" b="19440"/>
          <a:stretch/>
        </p:blipFill>
        <p:spPr>
          <a:xfrm>
            <a:off x="3631376" y="149061"/>
            <a:ext cx="2574003" cy="18601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89" y="2348101"/>
            <a:ext cx="2636401" cy="17576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2947765" y="2734941"/>
            <a:ext cx="317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Угадай, из какой сказки эти предметы?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4</a:t>
            </a:fld>
            <a:endParaRPr lang="ru-RU"/>
          </a:p>
        </p:txBody>
      </p:sp>
      <p:pic>
        <p:nvPicPr>
          <p:cNvPr id="22" name="Рисунок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1605" y="4928949"/>
            <a:ext cx="1080000" cy="1080000"/>
          </a:xfrm>
          <a:prstGeom prst="rect">
            <a:avLst/>
          </a:prstGeom>
        </p:spPr>
      </p:pic>
      <p:pic>
        <p:nvPicPr>
          <p:cNvPr id="20" name="да">
            <a:hlinkClick r:id="" action="ppaction://media"/>
            <a:extLst>
              <a:ext uri="{FF2B5EF4-FFF2-40B4-BE49-F238E27FC236}">
                <a16:creationId xmlns="" xmlns:a16="http://schemas.microsoft.com/office/drawing/2014/main" id="{2E1AE5DB-0A0B-403A-A517-65C20C732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86536" y="3498219"/>
            <a:ext cx="609600" cy="609600"/>
          </a:xfrm>
          <a:prstGeom prst="rect">
            <a:avLst/>
          </a:prstGeom>
        </p:spPr>
      </p:pic>
      <p:pic>
        <p:nvPicPr>
          <p:cNvPr id="23" name="да">
            <a:hlinkClick r:id="" action="ppaction://media"/>
            <a:extLst>
              <a:ext uri="{FF2B5EF4-FFF2-40B4-BE49-F238E27FC236}">
                <a16:creationId xmlns="" xmlns:a16="http://schemas.microsoft.com/office/drawing/2014/main" id="{96258CA3-986F-4E39-BF34-E7BE18A16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96968" y="1123278"/>
            <a:ext cx="609600" cy="609600"/>
          </a:xfrm>
          <a:prstGeom prst="rect">
            <a:avLst/>
          </a:prstGeom>
        </p:spPr>
      </p:pic>
      <p:pic>
        <p:nvPicPr>
          <p:cNvPr id="24" name="да">
            <a:hlinkClick r:id="" action="ppaction://media"/>
            <a:extLst>
              <a:ext uri="{FF2B5EF4-FFF2-40B4-BE49-F238E27FC236}">
                <a16:creationId xmlns="" xmlns:a16="http://schemas.microsoft.com/office/drawing/2014/main" id="{A80F6852-8C6A-4E0A-9F01-6EEAE8C1D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15425" y="818478"/>
            <a:ext cx="609600" cy="609600"/>
          </a:xfrm>
          <a:prstGeom prst="rect">
            <a:avLst/>
          </a:prstGeom>
        </p:spPr>
      </p:pic>
      <p:pic>
        <p:nvPicPr>
          <p:cNvPr id="25" name="да">
            <a:hlinkClick r:id="" action="ppaction://media"/>
            <a:extLst>
              <a:ext uri="{FF2B5EF4-FFF2-40B4-BE49-F238E27FC236}">
                <a16:creationId xmlns="" xmlns:a16="http://schemas.microsoft.com/office/drawing/2014/main" id="{5893CC50-2EFF-4ACE-BF01-A4AAE58C0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23076" y="993442"/>
            <a:ext cx="609600" cy="609600"/>
          </a:xfrm>
          <a:prstGeom prst="rect">
            <a:avLst/>
          </a:prstGeom>
        </p:spPr>
      </p:pic>
      <p:pic>
        <p:nvPicPr>
          <p:cNvPr id="26" name="да">
            <a:hlinkClick r:id="" action="ppaction://media"/>
            <a:extLst>
              <a:ext uri="{FF2B5EF4-FFF2-40B4-BE49-F238E27FC236}">
                <a16:creationId xmlns="" xmlns:a16="http://schemas.microsoft.com/office/drawing/2014/main" id="{4E7000EA-FF2B-4D74-872C-43B1F40AF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86805" y="2924981"/>
            <a:ext cx="609600" cy="609600"/>
          </a:xfrm>
          <a:prstGeom prst="rect">
            <a:avLst/>
          </a:prstGeom>
        </p:spPr>
      </p:pic>
      <p:pic>
        <p:nvPicPr>
          <p:cNvPr id="27" name="да">
            <a:hlinkClick r:id="" action="ppaction://media"/>
            <a:extLst>
              <a:ext uri="{FF2B5EF4-FFF2-40B4-BE49-F238E27FC236}">
                <a16:creationId xmlns="" xmlns:a16="http://schemas.microsoft.com/office/drawing/2014/main" id="{5EDEC92F-B2CF-451E-9415-921BA422C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2608" y="4986220"/>
            <a:ext cx="609600" cy="609600"/>
          </a:xfrm>
          <a:prstGeom prst="rect">
            <a:avLst/>
          </a:prstGeom>
        </p:spPr>
      </p:pic>
      <p:pic>
        <p:nvPicPr>
          <p:cNvPr id="28" name="да">
            <a:hlinkClick r:id="" action="ppaction://media"/>
            <a:extLst>
              <a:ext uri="{FF2B5EF4-FFF2-40B4-BE49-F238E27FC236}">
                <a16:creationId xmlns="" xmlns:a16="http://schemas.microsoft.com/office/drawing/2014/main" id="{22E06851-EC74-4B43-B7A4-461F16467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89344" y="5193602"/>
            <a:ext cx="609600" cy="609600"/>
          </a:xfrm>
          <a:prstGeom prst="rect">
            <a:avLst/>
          </a:prstGeom>
        </p:spPr>
      </p:pic>
      <p:pic>
        <p:nvPicPr>
          <p:cNvPr id="29" name="да">
            <a:hlinkClick r:id="" action="ppaction://media"/>
            <a:extLst>
              <a:ext uri="{FF2B5EF4-FFF2-40B4-BE49-F238E27FC236}">
                <a16:creationId xmlns="" xmlns:a16="http://schemas.microsoft.com/office/drawing/2014/main" id="{D2B57639-B62E-4187-8B26-AA1988D4E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66198" y="4994308"/>
            <a:ext cx="609600" cy="609600"/>
          </a:xfrm>
          <a:prstGeom prst="rect">
            <a:avLst/>
          </a:prstGeom>
        </p:spPr>
      </p:pic>
      <p:pic>
        <p:nvPicPr>
          <p:cNvPr id="30" name="да">
            <a:hlinkClick r:id="" action="ppaction://media"/>
            <a:extLst>
              <a:ext uri="{FF2B5EF4-FFF2-40B4-BE49-F238E27FC236}">
                <a16:creationId xmlns="" xmlns:a16="http://schemas.microsoft.com/office/drawing/2014/main" id="{AD5C9C7D-3BA0-4CC3-BC94-C0FD978EA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6832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9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0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794" y="3132257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Отгадай загадку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82234" y="260648"/>
            <a:ext cx="2164285" cy="1872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72203" y="274293"/>
            <a:ext cx="2380304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Стрела у Ивана,</a:t>
            </a:r>
          </a:p>
          <a:p>
            <a:r>
              <a:rPr lang="ru-RU" dirty="0"/>
              <a:t>как птица в полете.</a:t>
            </a:r>
          </a:p>
          <a:p>
            <a:r>
              <a:rPr lang="ru-RU" dirty="0"/>
              <a:t>Жена у Ивана</a:t>
            </a:r>
          </a:p>
          <a:p>
            <a:r>
              <a:rPr lang="ru-RU" dirty="0"/>
              <a:t>Живет на болоте.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84677" y="2488540"/>
            <a:ext cx="2164285" cy="187220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372202" y="2504029"/>
            <a:ext cx="2380304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Нет ни речки ,</a:t>
            </a:r>
          </a:p>
          <a:p>
            <a:r>
              <a:rPr lang="ru-RU" dirty="0"/>
              <a:t> ни пруда</a:t>
            </a:r>
          </a:p>
          <a:p>
            <a:r>
              <a:rPr lang="ru-RU" dirty="0"/>
              <a:t>Где воды напиться?</a:t>
            </a:r>
          </a:p>
          <a:p>
            <a:r>
              <a:rPr lang="ru-RU" dirty="0"/>
              <a:t>Очень вкусная вода</a:t>
            </a:r>
          </a:p>
          <a:p>
            <a:r>
              <a:rPr lang="ru-RU" dirty="0"/>
              <a:t>В ямке у копытца.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0004" y="2456995"/>
            <a:ext cx="2164285" cy="187220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86391" y="2439497"/>
            <a:ext cx="2485409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/>
              <a:t>С ним Малыш </a:t>
            </a:r>
          </a:p>
          <a:p>
            <a:r>
              <a:rPr lang="ru-RU" sz="2000" dirty="0"/>
              <a:t>знаком давно,</a:t>
            </a:r>
          </a:p>
          <a:p>
            <a:r>
              <a:rPr lang="ru-RU" sz="2000" dirty="0"/>
              <a:t>Он к нему влетел</a:t>
            </a:r>
          </a:p>
          <a:p>
            <a:r>
              <a:rPr lang="ru-RU" sz="2000" dirty="0"/>
              <a:t> в окно.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5781" y="274293"/>
            <a:ext cx="2164285" cy="1872208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781" y="260648"/>
            <a:ext cx="2485409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Он хозяина любил,</a:t>
            </a:r>
          </a:p>
          <a:p>
            <a:r>
              <a:rPr lang="ru-RU" dirty="0"/>
              <a:t>Верно он ему служил.</a:t>
            </a:r>
          </a:p>
          <a:p>
            <a:r>
              <a:rPr lang="ru-RU" dirty="0"/>
              <a:t>Сапоги носил и злого</a:t>
            </a:r>
          </a:p>
          <a:p>
            <a:r>
              <a:rPr lang="ru-RU" dirty="0"/>
              <a:t>Людоеда победил.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260648"/>
            <a:ext cx="2164285" cy="187220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03848" y="260648"/>
            <a:ext cx="2736304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Много серебра и злата</a:t>
            </a:r>
          </a:p>
          <a:p>
            <a:r>
              <a:rPr lang="ru-RU" sz="1600" dirty="0"/>
              <a:t>В сундуках своих он прятал</a:t>
            </a:r>
          </a:p>
          <a:p>
            <a:r>
              <a:rPr lang="ru-RU" sz="1600" dirty="0"/>
              <a:t>В мрачном он дворце живет</a:t>
            </a:r>
          </a:p>
          <a:p>
            <a:r>
              <a:rPr lang="ru-RU" sz="1600" dirty="0"/>
              <a:t>И чужих невест крадет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0004" y="4809822"/>
            <a:ext cx="2164285" cy="187220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80004" y="4809822"/>
            <a:ext cx="2491796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Девочка спит</a:t>
            </a:r>
          </a:p>
          <a:p>
            <a:r>
              <a:rPr lang="ru-RU" sz="1400" dirty="0"/>
              <a:t> и пока что не знает,</a:t>
            </a:r>
          </a:p>
          <a:p>
            <a:r>
              <a:rPr lang="ru-RU" sz="1400" dirty="0"/>
              <a:t>Что в этой сказке её ожидает.</a:t>
            </a:r>
          </a:p>
          <a:p>
            <a:r>
              <a:rPr lang="ru-RU" sz="1400" dirty="0"/>
              <a:t>Жаба под утро её украдет,</a:t>
            </a:r>
          </a:p>
          <a:p>
            <a:r>
              <a:rPr lang="ru-RU" sz="1400" dirty="0"/>
              <a:t>В нору упрячет </a:t>
            </a:r>
          </a:p>
          <a:p>
            <a:r>
              <a:rPr lang="ru-RU" sz="1400" dirty="0"/>
              <a:t>бессовестный крот.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88221" y="4809822"/>
            <a:ext cx="2164285" cy="1872208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372201" y="4801826"/>
            <a:ext cx="2443036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В детстве все над</a:t>
            </a:r>
          </a:p>
          <a:p>
            <a:r>
              <a:rPr lang="ru-RU" sz="1600" dirty="0"/>
              <a:t> ним смеялись,</a:t>
            </a:r>
            <a:br>
              <a:rPr lang="ru-RU" sz="1600" dirty="0"/>
            </a:br>
            <a:r>
              <a:rPr lang="ru-RU" sz="1600" dirty="0"/>
              <a:t>Оттолкнуть его старались:</a:t>
            </a:r>
            <a:br>
              <a:rPr lang="ru-RU" sz="1600" dirty="0"/>
            </a:br>
            <a:r>
              <a:rPr lang="ru-RU" sz="1600" dirty="0"/>
              <a:t>Ведь никто не знал,</a:t>
            </a:r>
          </a:p>
          <a:p>
            <a:r>
              <a:rPr lang="ru-RU" sz="1600" dirty="0"/>
              <a:t> что он</a:t>
            </a:r>
            <a:br>
              <a:rPr lang="ru-RU" sz="1600" dirty="0"/>
            </a:br>
            <a:r>
              <a:rPr lang="ru-RU" sz="1600" dirty="0"/>
              <a:t>Белым лебедем </a:t>
            </a:r>
          </a:p>
          <a:p>
            <a:r>
              <a:rPr lang="ru-RU" sz="1600" dirty="0"/>
              <a:t>рожден. 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86870" y="4809822"/>
            <a:ext cx="2164285" cy="1872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372303" y="4801826"/>
            <a:ext cx="2567849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Он в Италии родился,</a:t>
            </a:r>
            <a:br>
              <a:rPr lang="ru-RU" sz="1600" dirty="0"/>
            </a:br>
            <a:r>
              <a:rPr lang="ru-RU" sz="1600" dirty="0"/>
              <a:t>Он своей семьёй гордился.</a:t>
            </a:r>
            <a:br>
              <a:rPr lang="ru-RU" sz="1600" dirty="0"/>
            </a:br>
            <a:r>
              <a:rPr lang="ru-RU" sz="1600" dirty="0"/>
              <a:t>Он не просто мальчик-лук,</a:t>
            </a:r>
            <a:br>
              <a:rPr lang="ru-RU" sz="1600" dirty="0"/>
            </a:br>
            <a:r>
              <a:rPr lang="ru-RU" sz="1600" dirty="0"/>
              <a:t>Он надёжный, верный друг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152" y="3666080"/>
            <a:ext cx="1080000" cy="1080000"/>
          </a:xfrm>
          <a:prstGeom prst="rect">
            <a:avLst/>
          </a:prstGeom>
        </p:spPr>
      </p:pic>
      <p:pic>
        <p:nvPicPr>
          <p:cNvPr id="33" name="да">
            <a:hlinkClick r:id="" action="ppaction://media"/>
            <a:extLst>
              <a:ext uri="{FF2B5EF4-FFF2-40B4-BE49-F238E27FC236}">
                <a16:creationId xmlns="" xmlns:a16="http://schemas.microsoft.com/office/drawing/2014/main" id="{F7DF063C-652D-4E5C-84C0-C3A419307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8485" y="905597"/>
            <a:ext cx="609600" cy="609600"/>
          </a:xfrm>
          <a:prstGeom prst="rect">
            <a:avLst/>
          </a:prstGeom>
        </p:spPr>
      </p:pic>
      <p:pic>
        <p:nvPicPr>
          <p:cNvPr id="34" name="да">
            <a:hlinkClick r:id="" action="ppaction://media"/>
            <a:extLst>
              <a:ext uri="{FF2B5EF4-FFF2-40B4-BE49-F238E27FC236}">
                <a16:creationId xmlns="" xmlns:a16="http://schemas.microsoft.com/office/drawing/2014/main" id="{6EA2258E-F1AE-41B1-9833-C8AA6391D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4529" y="1052736"/>
            <a:ext cx="609600" cy="609600"/>
          </a:xfrm>
          <a:prstGeom prst="rect">
            <a:avLst/>
          </a:prstGeom>
        </p:spPr>
      </p:pic>
      <p:pic>
        <p:nvPicPr>
          <p:cNvPr id="35" name="да">
            <a:hlinkClick r:id="" action="ppaction://media"/>
            <a:extLst>
              <a:ext uri="{FF2B5EF4-FFF2-40B4-BE49-F238E27FC236}">
                <a16:creationId xmlns="" xmlns:a16="http://schemas.microsoft.com/office/drawing/2014/main" id="{E3B71E6C-CDC0-45C5-8D0F-EBE9BE001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11939" y="1005215"/>
            <a:ext cx="609600" cy="609600"/>
          </a:xfrm>
          <a:prstGeom prst="rect">
            <a:avLst/>
          </a:prstGeom>
        </p:spPr>
      </p:pic>
      <p:pic>
        <p:nvPicPr>
          <p:cNvPr id="36" name="да">
            <a:hlinkClick r:id="" action="ppaction://media"/>
            <a:extLst>
              <a:ext uri="{FF2B5EF4-FFF2-40B4-BE49-F238E27FC236}">
                <a16:creationId xmlns="" xmlns:a16="http://schemas.microsoft.com/office/drawing/2014/main" id="{1CFD31B0-1937-41EF-A0EB-139B0841B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6029" y="3217650"/>
            <a:ext cx="609600" cy="609600"/>
          </a:xfrm>
          <a:prstGeom prst="rect">
            <a:avLst/>
          </a:prstGeom>
        </p:spPr>
      </p:pic>
      <p:pic>
        <p:nvPicPr>
          <p:cNvPr id="37" name="да">
            <a:hlinkClick r:id="" action="ppaction://media"/>
            <a:extLst>
              <a:ext uri="{FF2B5EF4-FFF2-40B4-BE49-F238E27FC236}">
                <a16:creationId xmlns="" xmlns:a16="http://schemas.microsoft.com/office/drawing/2014/main" id="{373C2A7F-B00A-4757-98FF-FFCA9D46F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2370" y="3088299"/>
            <a:ext cx="609600" cy="609600"/>
          </a:xfrm>
          <a:prstGeom prst="rect">
            <a:avLst/>
          </a:prstGeom>
        </p:spPr>
      </p:pic>
      <p:pic>
        <p:nvPicPr>
          <p:cNvPr id="38" name="да">
            <a:hlinkClick r:id="" action="ppaction://media"/>
            <a:extLst>
              <a:ext uri="{FF2B5EF4-FFF2-40B4-BE49-F238E27FC236}">
                <a16:creationId xmlns="" xmlns:a16="http://schemas.microsoft.com/office/drawing/2014/main" id="{654934D5-A343-4B95-B96F-6C1CD8FEB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15537" y="5340899"/>
            <a:ext cx="609600" cy="609600"/>
          </a:xfrm>
          <a:prstGeom prst="rect">
            <a:avLst/>
          </a:prstGeom>
        </p:spPr>
      </p:pic>
      <p:pic>
        <p:nvPicPr>
          <p:cNvPr id="39" name="да">
            <a:hlinkClick r:id="" action="ppaction://media"/>
            <a:extLst>
              <a:ext uri="{FF2B5EF4-FFF2-40B4-BE49-F238E27FC236}">
                <a16:creationId xmlns="" xmlns:a16="http://schemas.microsoft.com/office/drawing/2014/main" id="{9F74F5D3-0570-4974-B4CF-B9DE0D051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98519" y="5645699"/>
            <a:ext cx="609600" cy="609600"/>
          </a:xfrm>
          <a:prstGeom prst="rect">
            <a:avLst/>
          </a:prstGeom>
        </p:spPr>
      </p:pic>
      <p:pic>
        <p:nvPicPr>
          <p:cNvPr id="40" name="да">
            <a:hlinkClick r:id="" action="ppaction://media"/>
            <a:extLst>
              <a:ext uri="{FF2B5EF4-FFF2-40B4-BE49-F238E27FC236}">
                <a16:creationId xmlns="" xmlns:a16="http://schemas.microsoft.com/office/drawing/2014/main" id="{ADC7FF6C-A3AA-484A-860A-69311F63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87861" y="5646183"/>
            <a:ext cx="609600" cy="609600"/>
          </a:xfrm>
          <a:prstGeom prst="rect">
            <a:avLst/>
          </a:prstGeom>
        </p:spPr>
      </p:pic>
      <p:pic>
        <p:nvPicPr>
          <p:cNvPr id="41" name="да">
            <a:hlinkClick r:id="" action="ppaction://media"/>
            <a:extLst>
              <a:ext uri="{FF2B5EF4-FFF2-40B4-BE49-F238E27FC236}">
                <a16:creationId xmlns="" xmlns:a16="http://schemas.microsoft.com/office/drawing/2014/main" id="{50626C5D-F9BD-47C9-A75F-88BFABEC2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67937" y="5493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9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9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09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0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8531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 МУЛЬТФИЛЬМ</a:t>
            </a:r>
          </a:p>
        </p:txBody>
      </p:sp>
      <p:pic>
        <p:nvPicPr>
          <p:cNvPr id="5" name="blin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8" y="997495"/>
            <a:ext cx="609600" cy="563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2" y="430670"/>
            <a:ext cx="2554235" cy="179115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3" name="ge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" y="3058970"/>
            <a:ext cx="609600" cy="5633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2" y="2378408"/>
            <a:ext cx="2565897" cy="192442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7" name="ne-pravilno-ty-djadja-fedor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" y="5324357"/>
            <a:ext cx="609600" cy="5633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4243" r="23940" b="3576"/>
          <a:stretch/>
        </p:blipFill>
        <p:spPr>
          <a:xfrm>
            <a:off x="1379022" y="4525366"/>
            <a:ext cx="2565897" cy="216128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9" name="rebjata (1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021447"/>
            <a:ext cx="609600" cy="563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88" y="440584"/>
            <a:ext cx="2423548" cy="1817661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5882" b="12223"/>
          <a:stretch/>
        </p:blipFill>
        <p:spPr>
          <a:xfrm>
            <a:off x="5172788" y="2412688"/>
            <a:ext cx="2423548" cy="19879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3" name="вин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347506"/>
            <a:ext cx="609600" cy="5633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 r="63485" b="7676"/>
          <a:stretch/>
        </p:blipFill>
        <p:spPr>
          <a:xfrm>
            <a:off x="5172788" y="4633773"/>
            <a:ext cx="2423548" cy="199076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5" name="taiti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26" y="3035820"/>
            <a:ext cx="609600" cy="563301"/>
          </a:xfrm>
          <a:prstGeom prst="rect">
            <a:avLst/>
          </a:prstGeom>
        </p:spPr>
      </p:pic>
      <p:sp>
        <p:nvSpPr>
          <p:cNvPr id="27" name="Выноска-облако 26"/>
          <p:cNvSpPr/>
          <p:nvPr/>
        </p:nvSpPr>
        <p:spPr>
          <a:xfrm>
            <a:off x="325337" y="430670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Выноска-облако 27"/>
          <p:cNvSpPr/>
          <p:nvPr/>
        </p:nvSpPr>
        <p:spPr>
          <a:xfrm>
            <a:off x="289243" y="4851681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Выноска-облако 28"/>
          <p:cNvSpPr/>
          <p:nvPr/>
        </p:nvSpPr>
        <p:spPr>
          <a:xfrm>
            <a:off x="325337" y="2418127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Выноска-облако 29"/>
          <p:cNvSpPr/>
          <p:nvPr/>
        </p:nvSpPr>
        <p:spPr>
          <a:xfrm>
            <a:off x="8242279" y="430670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Выноска-облако 30"/>
          <p:cNvSpPr/>
          <p:nvPr/>
        </p:nvSpPr>
        <p:spPr>
          <a:xfrm>
            <a:off x="8368123" y="2418127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Выноска-облако 31"/>
          <p:cNvSpPr/>
          <p:nvPr/>
        </p:nvSpPr>
        <p:spPr>
          <a:xfrm>
            <a:off x="8368121" y="4660739"/>
            <a:ext cx="539721" cy="406042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68122" y="6356350"/>
            <a:ext cx="318677" cy="365125"/>
          </a:xfrm>
        </p:spPr>
        <p:txBody>
          <a:bodyPr/>
          <a:lstStyle/>
          <a:p>
            <a:fld id="{DBF96088-B5C5-4F7D-B220-CE9CFA6EE53C}" type="slidenum">
              <a:rPr lang="ru-RU" smtClean="0"/>
              <a:t>6</a:t>
            </a:fld>
            <a:endParaRPr lang="ru-RU" dirty="0"/>
          </a:p>
        </p:txBody>
      </p:sp>
      <p:pic>
        <p:nvPicPr>
          <p:cNvPr id="3" name="Рисунок 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4919" y="560600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113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4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9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2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8" y="5119922"/>
            <a:ext cx="1920000" cy="14400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сказки </a:t>
            </a:r>
            <a:r>
              <a:rPr lang="ru-RU" sz="2400" b="1" dirty="0" smtClean="0">
                <a:solidFill>
                  <a:srgbClr val="C00000"/>
                </a:solidFill>
              </a:rPr>
              <a:t>..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78" y="5119922"/>
            <a:ext cx="1440000" cy="144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5870" r="57170" b="41202"/>
          <a:stretch/>
        </p:blipFill>
        <p:spPr>
          <a:xfrm>
            <a:off x="6889418" y="3068960"/>
            <a:ext cx="1602960" cy="17281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0" t="9269"/>
          <a:stretch/>
        </p:blipFill>
        <p:spPr>
          <a:xfrm>
            <a:off x="6889418" y="419472"/>
            <a:ext cx="1483297" cy="1764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" y="829525"/>
            <a:ext cx="5840811" cy="375525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2715" y="5299922"/>
            <a:ext cx="1080000" cy="1080000"/>
          </a:xfrm>
          <a:prstGeom prst="rect">
            <a:avLst/>
          </a:prstGeom>
        </p:spPr>
      </p:pic>
      <p:pic>
        <p:nvPicPr>
          <p:cNvPr id="11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A0D0ED3F-B8E8-4F44-8D4C-781E519DB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4676" y="5535122"/>
            <a:ext cx="609600" cy="609600"/>
          </a:xfrm>
          <a:prstGeom prst="rect">
            <a:avLst/>
          </a:prstGeom>
        </p:spPr>
      </p:pic>
      <p:pic>
        <p:nvPicPr>
          <p:cNvPr id="12" name="да">
            <a:hlinkClick r:id="" action="ppaction://media"/>
            <a:extLst>
              <a:ext uri="{FF2B5EF4-FFF2-40B4-BE49-F238E27FC236}">
                <a16:creationId xmlns="" xmlns:a16="http://schemas.microsoft.com/office/drawing/2014/main" id="{6F6EE8B3-9B63-4C56-8277-DEC971ED65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27915" y="996672"/>
            <a:ext cx="609600" cy="609600"/>
          </a:xfrm>
          <a:prstGeom prst="rect">
            <a:avLst/>
          </a:prstGeom>
        </p:spPr>
      </p:pic>
      <p:pic>
        <p:nvPicPr>
          <p:cNvPr id="13" name="да">
            <a:hlinkClick r:id="" action="ppaction://media"/>
            <a:extLst>
              <a:ext uri="{FF2B5EF4-FFF2-40B4-BE49-F238E27FC236}">
                <a16:creationId xmlns="" xmlns:a16="http://schemas.microsoft.com/office/drawing/2014/main" id="{DAD3E526-FCA7-41E2-8113-93EC1A410E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00" y="3448479"/>
            <a:ext cx="609600" cy="609600"/>
          </a:xfrm>
          <a:prstGeom prst="rect">
            <a:avLst/>
          </a:prstGeom>
        </p:spPr>
      </p:pic>
      <p:pic>
        <p:nvPicPr>
          <p:cNvPr id="14" name="да">
            <a:hlinkClick r:id="" action="ppaction://media"/>
            <a:extLst>
              <a:ext uri="{FF2B5EF4-FFF2-40B4-BE49-F238E27FC236}">
                <a16:creationId xmlns="" xmlns:a16="http://schemas.microsoft.com/office/drawing/2014/main" id="{388CCFA1-08FC-40B3-B240-B1FB9E7840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1224" y="5174390"/>
            <a:ext cx="854085" cy="8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07483 -0.4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63932 -0.129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-648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5 0.1319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659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02" y="5013176"/>
            <a:ext cx="1576266" cy="157626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93530" y="3140967"/>
            <a:ext cx="1280204" cy="1692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5380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</a:t>
            </a:r>
            <a:r>
              <a:rPr lang="ru-RU" sz="2400" b="1" dirty="0" smtClean="0">
                <a:solidFill>
                  <a:srgbClr val="C00000"/>
                </a:solidFill>
              </a:rPr>
              <a:t>сказки ..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013176"/>
            <a:ext cx="1676459" cy="157626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73" y="719170"/>
            <a:ext cx="1320623" cy="17017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19115" r="3331" b="15130"/>
          <a:stretch/>
        </p:blipFill>
        <p:spPr>
          <a:xfrm>
            <a:off x="484323" y="928430"/>
            <a:ext cx="6371587" cy="358068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530" y="5542831"/>
            <a:ext cx="1080000" cy="1080000"/>
          </a:xfrm>
          <a:prstGeom prst="rect">
            <a:avLst/>
          </a:prstGeom>
        </p:spPr>
      </p:pic>
      <p:pic>
        <p:nvPicPr>
          <p:cNvPr id="10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25C599A0-7279-40C3-86F5-DCD8D689C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3930" y="1409636"/>
            <a:ext cx="609600" cy="609600"/>
          </a:xfrm>
          <a:prstGeom prst="rect">
            <a:avLst/>
          </a:prstGeom>
        </p:spPr>
      </p:pic>
      <p:pic>
        <p:nvPicPr>
          <p:cNvPr id="11" name="да">
            <a:hlinkClick r:id="" action="ppaction://media"/>
            <a:extLst>
              <a:ext uri="{FF2B5EF4-FFF2-40B4-BE49-F238E27FC236}">
                <a16:creationId xmlns="" xmlns:a16="http://schemas.microsoft.com/office/drawing/2014/main" id="{C9342888-98F3-4667-8831-210637D12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8832" y="3682167"/>
            <a:ext cx="609600" cy="609600"/>
          </a:xfrm>
          <a:prstGeom prst="rect">
            <a:avLst/>
          </a:prstGeom>
        </p:spPr>
      </p:pic>
      <p:pic>
        <p:nvPicPr>
          <p:cNvPr id="12" name="да">
            <a:hlinkClick r:id="" action="ppaction://media"/>
            <a:extLst>
              <a:ext uri="{FF2B5EF4-FFF2-40B4-BE49-F238E27FC236}">
                <a16:creationId xmlns="" xmlns:a16="http://schemas.microsoft.com/office/drawing/2014/main" id="{990D7C37-2FFC-41E0-8BA3-DF3CDEB3BD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47858" y="5875908"/>
            <a:ext cx="609600" cy="609600"/>
          </a:xfrm>
          <a:prstGeom prst="rect">
            <a:avLst/>
          </a:prstGeom>
        </p:spPr>
      </p:pic>
      <p:pic>
        <p:nvPicPr>
          <p:cNvPr id="13" name="да">
            <a:hlinkClick r:id="" action="ppaction://media"/>
            <a:extLst>
              <a:ext uri="{FF2B5EF4-FFF2-40B4-BE49-F238E27FC236}">
                <a16:creationId xmlns="" xmlns:a16="http://schemas.microsoft.com/office/drawing/2014/main" id="{FDD86999-F5FD-4C03-A1A5-A86293A65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9085" y="5191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7362 -0.40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2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82 -0.04213 L -0.39427 -0.1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61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-0.13281 -0.419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-20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04" y="5085812"/>
            <a:ext cx="2202608" cy="15308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Какие предметы из сказки </a:t>
            </a:r>
            <a:r>
              <a:rPr lang="ru-RU" sz="2400" b="1" dirty="0" smtClean="0">
                <a:solidFill>
                  <a:srgbClr val="C00000"/>
                </a:solidFill>
              </a:rPr>
              <a:t>..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F379921-818B-42A1-AA49-B0F0CE52C8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r="1"/>
          <a:stretch/>
        </p:blipFill>
        <p:spPr>
          <a:xfrm>
            <a:off x="6922098" y="3212976"/>
            <a:ext cx="1864170" cy="16427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68B621-37B3-45D4-AF2A-ADB5E6C251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39" y="793478"/>
            <a:ext cx="1654129" cy="213146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C5BE90-0FE5-4E87-AF4B-4D554A3FF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050819"/>
            <a:ext cx="2783653" cy="15658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5504F9-D104-4917-8401-46F36DDDF7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5347"/>
          <a:stretch/>
        </p:blipFill>
        <p:spPr>
          <a:xfrm>
            <a:off x="693040" y="1166722"/>
            <a:ext cx="5264727" cy="328545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6088-B5C5-4F7D-B220-CE9CFA6EE53C}" type="slidenum">
              <a:rPr lang="ru-RU" smtClean="0"/>
              <a:t>9</a:t>
            </a:fld>
            <a:endParaRPr lang="ru-RU"/>
          </a:p>
        </p:txBody>
      </p:sp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01" y="5135381"/>
            <a:ext cx="1080000" cy="1080000"/>
          </a:xfrm>
          <a:prstGeom prst="rect">
            <a:avLst/>
          </a:prstGeom>
        </p:spPr>
      </p:pic>
      <p:pic>
        <p:nvPicPr>
          <p:cNvPr id="11" name="да">
            <a:hlinkClick r:id="" action="ppaction://media"/>
            <a:extLst>
              <a:ext uri="{FF2B5EF4-FFF2-40B4-BE49-F238E27FC236}">
                <a16:creationId xmlns="" xmlns:a16="http://schemas.microsoft.com/office/drawing/2014/main" id="{A931E824-4B4E-4F5B-BAD6-5FDB3E11D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9085" y="5191709"/>
            <a:ext cx="609600" cy="609600"/>
          </a:xfrm>
          <a:prstGeom prst="rect">
            <a:avLst/>
          </a:prstGeom>
        </p:spPr>
      </p:pic>
      <p:pic>
        <p:nvPicPr>
          <p:cNvPr id="12" name="нет">
            <a:hlinkClick r:id="" action="ppaction://media"/>
            <a:extLst>
              <a:ext uri="{FF2B5EF4-FFF2-40B4-BE49-F238E27FC236}">
                <a16:creationId xmlns="" xmlns:a16="http://schemas.microsoft.com/office/drawing/2014/main" id="{6C09CA47-60A2-4F91-919E-A31D353D73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3930" y="1409636"/>
            <a:ext cx="609600" cy="609600"/>
          </a:xfrm>
          <a:prstGeom prst="rect">
            <a:avLst/>
          </a:prstGeom>
        </p:spPr>
      </p:pic>
      <p:pic>
        <p:nvPicPr>
          <p:cNvPr id="16" name="да">
            <a:hlinkClick r:id="" action="ppaction://media"/>
            <a:extLst>
              <a:ext uri="{FF2B5EF4-FFF2-40B4-BE49-F238E27FC236}">
                <a16:creationId xmlns="" xmlns:a16="http://schemas.microsoft.com/office/drawing/2014/main" id="{112D9DA0-0E10-47B5-90C2-ABADA77A7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4615" y="5195343"/>
            <a:ext cx="609600" cy="609600"/>
          </a:xfrm>
          <a:prstGeom prst="rect">
            <a:avLst/>
          </a:prstGeom>
        </p:spPr>
      </p:pic>
      <p:pic>
        <p:nvPicPr>
          <p:cNvPr id="19" name="да">
            <a:hlinkClick r:id="" action="ppaction://media"/>
            <a:extLst>
              <a:ext uri="{FF2B5EF4-FFF2-40B4-BE49-F238E27FC236}">
                <a16:creationId xmlns="" xmlns:a16="http://schemas.microsoft.com/office/drawing/2014/main" id="{D0A0DDC7-C91D-4094-81EE-5C443D866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7969" y="5370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47691 -0.182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526 -0.392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1963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5347 -0.458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229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309</Words>
  <Application>Microsoft Office PowerPoint</Application>
  <PresentationFormat>Экран (4:3)</PresentationFormat>
  <Paragraphs>121</Paragraphs>
  <Slides>16</Slides>
  <Notes>2</Notes>
  <HiddenSlides>0</HiddenSlides>
  <MMClips>51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107</cp:revision>
  <dcterms:created xsi:type="dcterms:W3CDTF">2021-07-15T11:04:02Z</dcterms:created>
  <dcterms:modified xsi:type="dcterms:W3CDTF">2022-09-05T14:28:34Z</dcterms:modified>
</cp:coreProperties>
</file>