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80" r:id="rId6"/>
    <p:sldId id="279" r:id="rId7"/>
    <p:sldId id="259" r:id="rId8"/>
    <p:sldId id="260" r:id="rId9"/>
    <p:sldId id="283" r:id="rId10"/>
    <p:sldId id="281" r:id="rId11"/>
    <p:sldId id="262" r:id="rId12"/>
    <p:sldId id="269" r:id="rId13"/>
    <p:sldId id="282" r:id="rId14"/>
    <p:sldId id="265" r:id="rId15"/>
    <p:sldId id="264" r:id="rId16"/>
    <p:sldId id="263" r:id="rId17"/>
    <p:sldId id="266" r:id="rId18"/>
    <p:sldId id="267" r:id="rId19"/>
    <p:sldId id="268" r:id="rId20"/>
    <p:sldId id="272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DC3"/>
    <a:srgbClr val="EBD9AB"/>
    <a:srgbClr val="A02320"/>
    <a:srgbClr val="FADC90"/>
    <a:srgbClr val="EEB858"/>
    <a:srgbClr val="571311"/>
    <a:srgbClr val="480C0C"/>
    <a:srgbClr val="D9CB8D"/>
    <a:srgbClr val="7CB9DE"/>
    <a:srgbClr val="386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2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8BCDE0-2D8E-4C88-AB27-E8B936BF0F0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48D7A5-C298-43FC-BFDA-BB536DCA6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microsoft.com/office/2007/relationships/hdphoto" Target="../media/hdphoto2.wdp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microsoft.com/office/2007/relationships/hdphoto" Target="../media/hdphoto1.wdp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21" Type="http://schemas.openxmlformats.org/officeDocument/2006/relationships/image" Target="../media/image51.png"/><Relationship Id="rId34" Type="http://schemas.openxmlformats.org/officeDocument/2006/relationships/image" Target="../media/image65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4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microsoft.com/office/2007/relationships/hdphoto" Target="../media/hdphoto2.wdp"/><Relationship Id="rId24" Type="http://schemas.openxmlformats.org/officeDocument/2006/relationships/image" Target="../media/image54.png"/><Relationship Id="rId32" Type="http://schemas.openxmlformats.org/officeDocument/2006/relationships/image" Target="../media/image63.png"/><Relationship Id="rId37" Type="http://schemas.openxmlformats.org/officeDocument/2006/relationships/image" Target="../media/image68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2.png"/><Relationship Id="rId28" Type="http://schemas.openxmlformats.org/officeDocument/2006/relationships/image" Target="../media/image58.png"/><Relationship Id="rId36" Type="http://schemas.openxmlformats.org/officeDocument/2006/relationships/image" Target="../media/image67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microsoft.com/office/2007/relationships/hdphoto" Target="../media/hdphoto1.wdp"/><Relationship Id="rId14" Type="http://schemas.openxmlformats.org/officeDocument/2006/relationships/image" Target="../media/image44.png"/><Relationship Id="rId22" Type="http://schemas.openxmlformats.org/officeDocument/2006/relationships/image" Target="../media/image53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Relationship Id="rId35" Type="http://schemas.openxmlformats.org/officeDocument/2006/relationships/image" Target="../media/image66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8786842" cy="1828800"/>
          </a:xfrm>
        </p:spPr>
        <p:txBody>
          <a:bodyPr>
            <a:normAutofit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000108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tx2"/>
                </a:solidFill>
                <a:latin typeface="Georgia" pitchFamily="18" charset="0"/>
              </a:rPr>
              <a:t>Урок компьютерной графики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Georgia" pitchFamily="18" charset="0"/>
              </a:rPr>
              <a:t>4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9322" y="4357694"/>
            <a:ext cx="3214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Georgia" pitchFamily="18" charset="0"/>
              </a:rPr>
              <a:t>преподаватель </a:t>
            </a:r>
          </a:p>
          <a:p>
            <a:r>
              <a:rPr lang="ru-RU" sz="3200" dirty="0">
                <a:solidFill>
                  <a:schemeClr val="tx2"/>
                </a:solidFill>
                <a:latin typeface="Georgia" pitchFamily="18" charset="0"/>
              </a:rPr>
              <a:t>Новосад Елена Георгиевна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768" y="6093296"/>
            <a:ext cx="623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latin typeface="Georgia" pitchFamily="18" charset="0"/>
              </a:rPr>
              <a:t>Графический редактор </a:t>
            </a:r>
            <a:r>
              <a:rPr lang="en-US" sz="2800" i="1" dirty="0">
                <a:latin typeface="Georgia" pitchFamily="18" charset="0"/>
              </a:rPr>
              <a:t>CorelDraw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2" y="173918"/>
            <a:ext cx="667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latin typeface="Georgia" panose="02040502050405020303" pitchFamily="18" charset="0"/>
              </a:rPr>
              <a:t>МАУ «Школа искусств»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40590" y="6105709"/>
            <a:ext cx="6803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512" y="0"/>
            <a:ext cx="67087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00" b="1" dirty="0">
              <a:latin typeface="Georgia" panose="02040502050405020303" pitchFamily="18" charset="0"/>
              <a:ea typeface="Calibri"/>
            </a:endParaRPr>
          </a:p>
          <a:p>
            <a:pPr lvl="0"/>
            <a:r>
              <a:rPr lang="ru-RU" sz="2600" b="1" dirty="0">
                <a:latin typeface="Georgia" panose="02040502050405020303" pitchFamily="18" charset="0"/>
                <a:ea typeface="Calibri"/>
              </a:rPr>
              <a:t>Примеры шрифтовых композиций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8204"/>
            <a:ext cx="3848456" cy="253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0" y="3574187"/>
            <a:ext cx="3813888" cy="236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0983"/>
            <a:ext cx="3843784" cy="247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67583"/>
            <a:ext cx="3843784" cy="236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:\для аттестации\Открытый урок в рамках аттестации\картинки шритофых композиций\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262"/>
            <a:ext cx="4878889" cy="292088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ля аттестации\Открытый урок в рамках аттестации\картинки шритофых композиций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22" y="372262"/>
            <a:ext cx="3421268" cy="528898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ля аттестации\Открытый урок в рамках аттестации\картинки шритофых композиций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6" y="3556113"/>
            <a:ext cx="4878889" cy="203312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09329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219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267043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609329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2" y="6093295"/>
            <a:ext cx="226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  <p:pic>
        <p:nvPicPr>
          <p:cNvPr id="1026" name="Picture 2" descr="F:\для аттестации\Открытый урок в рамках аттестации\картинки шритофых композиций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7" y="931778"/>
            <a:ext cx="2697553" cy="381642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ля аттестации\Открытый урок в рамках аттестации\картинки шритофых композиций\2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31" y="837121"/>
            <a:ext cx="269967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ля аттестации\Открытый урок в рамках аттестации\картинки шритофых композиций\16 - коп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b="3711"/>
          <a:stretch/>
        </p:blipFill>
        <p:spPr bwMode="auto">
          <a:xfrm>
            <a:off x="3233056" y="163090"/>
            <a:ext cx="2709455" cy="265276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ля аттестации\Открытый урок в рамках аттестации\картинки шритофых композиций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55" y="3140968"/>
            <a:ext cx="2709455" cy="244901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2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609329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2" y="6093295"/>
            <a:ext cx="226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46" y="260648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468" y="1988840"/>
            <a:ext cx="925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97" y="1054886"/>
            <a:ext cx="88333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Искусство шрифтовой композиции отличается  от большинства видов декоративного и изобразительного искусства</a:t>
            </a:r>
            <a:r>
              <a:rPr lang="ru-RU" sz="30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</a:p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Между тем эти искусства постоянно сталкиваются, соединяются в композициях синтетического характера, где шрифт, орнамент и предметное изображение оказываются частями одного целого, живут вместе и не мешают друг другу.</a:t>
            </a:r>
          </a:p>
        </p:txBody>
      </p:sp>
    </p:spTree>
    <p:extLst>
      <p:ext uri="{BB962C8B-B14F-4D97-AF65-F5344CB8AC3E}">
        <p14:creationId xmlns:p14="http://schemas.microsoft.com/office/powerpoint/2010/main" val="359680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pic>
        <p:nvPicPr>
          <p:cNvPr id="6146" name="Picture 2" descr="F:\для аттестации\Открытый урок в рамках аттестации\картинки шритофых композиций\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3688429" cy="23161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ля аттестации\Открытый урок в рамках аттестации\картинки шритофых композиций\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85971"/>
            <a:ext cx="2232248" cy="32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ля аттестации\Открытый урок в рамках аттестации\картинки шритофых композиций\слово обра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38"/>
            <a:ext cx="3528392" cy="2290297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для аттестации\Открытый урок в рамках аттестации\картинки шритофых композиций\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5971"/>
            <a:ext cx="2219666" cy="313712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для аттестации\Открытый урок в рамках аттестации\картинки шритофых композиций\6 - копия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253" r="6277" b="9407"/>
          <a:stretch/>
        </p:blipFill>
        <p:spPr bwMode="auto">
          <a:xfrm>
            <a:off x="6012160" y="2647201"/>
            <a:ext cx="2304256" cy="317589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4808" y="6093296"/>
            <a:ext cx="671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6094823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423010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F:\для аттестации\Открытый урок в рамках аттестации\картинки шритофых композиций\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9"/>
          <a:stretch/>
        </p:blipFill>
        <p:spPr bwMode="auto">
          <a:xfrm>
            <a:off x="311964" y="229031"/>
            <a:ext cx="4290921" cy="291193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ля аттестации\Открытый урок в рамках аттестации\картинки шритофых композиций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470"/>
            <a:ext cx="2808312" cy="280831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для аттестации\Открытый урок в рамках аттестации\картинки шритофых композиций\34 художественная типограф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1987"/>
            <a:ext cx="3988410" cy="248918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для аттестации\Открытый урок в рамках аттестации\картинки шритофых композиций\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5"/>
          <a:stretch/>
        </p:blipFill>
        <p:spPr bwMode="auto">
          <a:xfrm>
            <a:off x="427449" y="3344293"/>
            <a:ext cx="3960440" cy="242688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7668" y="6093296"/>
            <a:ext cx="6736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4823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223199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pic>
        <p:nvPicPr>
          <p:cNvPr id="6151" name="Picture 7" descr="F:\для аттестации\Открытый урок в рамках аттестации\картинки шритофых композиций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 b="8265"/>
          <a:stretch/>
        </p:blipFill>
        <p:spPr bwMode="auto">
          <a:xfrm>
            <a:off x="273427" y="188641"/>
            <a:ext cx="2210342" cy="26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:\для аттестации\Открытый урок в рамках аттестации\картинки шритофых композиций\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6" b="6214"/>
          <a:stretch/>
        </p:blipFill>
        <p:spPr bwMode="auto">
          <a:xfrm>
            <a:off x="2699792" y="188642"/>
            <a:ext cx="4332379" cy="19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F:\для аттестации\Открытый урок в рамках аттестации\картинки шритофых композиций\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r="10322"/>
          <a:stretch/>
        </p:blipFill>
        <p:spPr bwMode="auto">
          <a:xfrm>
            <a:off x="3056451" y="2564904"/>
            <a:ext cx="2590801" cy="30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:\для аттестации\Открытый урок в рамках аттестации\картинки шритофых композиций\Симметричная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7" y="3070668"/>
            <a:ext cx="2426365" cy="251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F:\для аттестации\Открытый урок в рамках аттестации\картинки шритофых композиций\32 - копия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5465" r="5976" b="6751"/>
          <a:stretch/>
        </p:blipFill>
        <p:spPr bwMode="auto">
          <a:xfrm>
            <a:off x="7347276" y="188642"/>
            <a:ext cx="1500757" cy="19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F:\для аттестации\Открытый урок в рамках аттестации\картинки шритофых композиций\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79" y="2564903"/>
            <a:ext cx="2852654" cy="305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09329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2" y="6093295"/>
            <a:ext cx="2263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</p:spTree>
    <p:extLst>
      <p:ext uri="{BB962C8B-B14F-4D97-AF65-F5344CB8AC3E}">
        <p14:creationId xmlns:p14="http://schemas.microsoft.com/office/powerpoint/2010/main" val="219669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559775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0648"/>
            <a:ext cx="9144000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Схемы расположения текста</a:t>
            </a:r>
            <a:endParaRPr lang="ru-RU" sz="3200" b="1" u="sng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34506"/>
            <a:ext cx="23042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Симметричная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001" y="1326928"/>
            <a:ext cx="2142660" cy="199568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252" y="1424559"/>
            <a:ext cx="360041" cy="288032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7" y="1842230"/>
            <a:ext cx="1835227" cy="15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/>
        </p:nvSpPr>
        <p:spPr>
          <a:xfrm>
            <a:off x="852219" y="2159460"/>
            <a:ext cx="1361882" cy="283430"/>
          </a:xfrm>
          <a:prstGeom prst="frame">
            <a:avLst/>
          </a:prstGeom>
          <a:solidFill>
            <a:srgbClr val="233D53"/>
          </a:solidFill>
          <a:ln>
            <a:solidFill>
              <a:srgbClr val="233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7" y="2607872"/>
            <a:ext cx="1410417" cy="11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21" y="1416987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2" y="1611302"/>
            <a:ext cx="947118" cy="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9" y="1478648"/>
            <a:ext cx="92075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3" y="2885044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1" y="3555022"/>
            <a:ext cx="210343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597708" y="3649190"/>
            <a:ext cx="1913567" cy="1877981"/>
          </a:xfrm>
          <a:prstGeom prst="ellipse">
            <a:avLst/>
          </a:prstGeom>
          <a:solidFill>
            <a:srgbClr val="386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6767" y="3831422"/>
            <a:ext cx="1491013" cy="15013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429" y="4303411"/>
            <a:ext cx="1960847" cy="6769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2" y="4735413"/>
            <a:ext cx="1788800" cy="1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64228" y="4275702"/>
            <a:ext cx="535785" cy="919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5" y="4435360"/>
            <a:ext cx="1835227" cy="1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64229" y="4219189"/>
            <a:ext cx="522070" cy="464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3" y="4118647"/>
            <a:ext cx="3841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625889" y="734505"/>
            <a:ext cx="14267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Блочная 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63" y="1293063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60" y="3576129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1848" y="1743434"/>
            <a:ext cx="909651" cy="20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0829" y="1410325"/>
            <a:ext cx="106348" cy="2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44270" y="1800038"/>
            <a:ext cx="315006" cy="32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89" y="2331496"/>
            <a:ext cx="433387" cy="8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73" y="2409439"/>
            <a:ext cx="102916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9" y="2301175"/>
            <a:ext cx="17850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12" y="1800038"/>
            <a:ext cx="433387" cy="72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8956" y="2370163"/>
            <a:ext cx="301274" cy="88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2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39" y="1428008"/>
            <a:ext cx="1282207" cy="2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23" y="2002882"/>
            <a:ext cx="653960" cy="2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249521" y="3110051"/>
            <a:ext cx="720080" cy="99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12" y="3723940"/>
            <a:ext cx="814293" cy="2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92" y="4065357"/>
            <a:ext cx="1419788" cy="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92" y="4234942"/>
            <a:ext cx="879440" cy="1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Рамка 21"/>
          <p:cNvSpPr/>
          <p:nvPr/>
        </p:nvSpPr>
        <p:spPr>
          <a:xfrm>
            <a:off x="3413963" y="4510400"/>
            <a:ext cx="1080120" cy="491353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4682313" y="4564810"/>
            <a:ext cx="574575" cy="922863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71" y="5105950"/>
            <a:ext cx="1104535" cy="2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Рамка 23"/>
          <p:cNvSpPr/>
          <p:nvPr/>
        </p:nvSpPr>
        <p:spPr>
          <a:xfrm>
            <a:off x="4785739" y="3724407"/>
            <a:ext cx="431305" cy="720297"/>
          </a:xfrm>
          <a:prstGeom prst="frame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7185" y="734506"/>
            <a:ext cx="1825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Флажковая 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84" y="1272524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818" y="3546428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58212" y="6093296"/>
            <a:ext cx="67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70" name="Рамка 69"/>
          <p:cNvSpPr/>
          <p:nvPr/>
        </p:nvSpPr>
        <p:spPr>
          <a:xfrm>
            <a:off x="3400710" y="3861424"/>
            <a:ext cx="431305" cy="590118"/>
          </a:xfrm>
          <a:prstGeom prst="frame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413963" y="3723939"/>
            <a:ext cx="720080" cy="99174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03" y="1415148"/>
            <a:ext cx="725093" cy="1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85" y="1605582"/>
            <a:ext cx="7254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05" y="1392174"/>
            <a:ext cx="72673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Овал 27"/>
          <p:cNvSpPr/>
          <p:nvPr/>
        </p:nvSpPr>
        <p:spPr>
          <a:xfrm>
            <a:off x="6595501" y="2022482"/>
            <a:ext cx="883265" cy="1007190"/>
          </a:xfrm>
          <a:prstGeom prst="ellipse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32241" y="2159460"/>
            <a:ext cx="777660" cy="72558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0859862">
            <a:off x="7027772" y="1892178"/>
            <a:ext cx="483611" cy="1336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15332" y="1362280"/>
            <a:ext cx="72008" cy="1797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437893" y="1362280"/>
            <a:ext cx="72008" cy="1797358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13" name="Picture 45"/>
          <p:cNvPicPr>
            <a:picLocks noChangeAspect="1" noChangeArrowheads="1"/>
          </p:cNvPicPr>
          <p:nvPr/>
        </p:nvPicPr>
        <p:blipFill>
          <a:blip r:embed="rId2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81" y="1819971"/>
            <a:ext cx="72812" cy="10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4" name="Picture 46"/>
          <p:cNvPicPr>
            <a:picLocks noChangeAspect="1" noChangeArrowheads="1"/>
          </p:cNvPicPr>
          <p:nvPr/>
        </p:nvPicPr>
        <p:blipFill>
          <a:blip r:embed="rId2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10" y="2954462"/>
            <a:ext cx="72548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59" y="2067214"/>
            <a:ext cx="74321" cy="6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ый треугольник 31"/>
          <p:cNvSpPr/>
          <p:nvPr/>
        </p:nvSpPr>
        <p:spPr>
          <a:xfrm rot="5245180">
            <a:off x="6252990" y="3606278"/>
            <a:ext cx="2009087" cy="1845501"/>
          </a:xfrm>
          <a:custGeom>
            <a:avLst/>
            <a:gdLst>
              <a:gd name="connsiteX0" fmla="*/ 0 w 1742633"/>
              <a:gd name="connsiteY0" fmla="*/ 1686880 h 1686880"/>
              <a:gd name="connsiteX1" fmla="*/ 0 w 1742633"/>
              <a:gd name="connsiteY1" fmla="*/ 0 h 1686880"/>
              <a:gd name="connsiteX2" fmla="*/ 1742633 w 1742633"/>
              <a:gd name="connsiteY2" fmla="*/ 1686880 h 1686880"/>
              <a:gd name="connsiteX3" fmla="*/ 0 w 1742633"/>
              <a:gd name="connsiteY3" fmla="*/ 1686880 h 1686880"/>
              <a:gd name="connsiteX0" fmla="*/ 0 w 1742633"/>
              <a:gd name="connsiteY0" fmla="*/ 1597822 h 1597822"/>
              <a:gd name="connsiteX1" fmla="*/ 39351 w 1742633"/>
              <a:gd name="connsiteY1" fmla="*/ 0 h 1597822"/>
              <a:gd name="connsiteX2" fmla="*/ 1742633 w 1742633"/>
              <a:gd name="connsiteY2" fmla="*/ 1597822 h 1597822"/>
              <a:gd name="connsiteX3" fmla="*/ 0 w 1742633"/>
              <a:gd name="connsiteY3" fmla="*/ 1597822 h 1597822"/>
              <a:gd name="connsiteX0" fmla="*/ 0 w 1774217"/>
              <a:gd name="connsiteY0" fmla="*/ 1574522 h 1597822"/>
              <a:gd name="connsiteX1" fmla="*/ 70935 w 1774217"/>
              <a:gd name="connsiteY1" fmla="*/ 0 h 1597822"/>
              <a:gd name="connsiteX2" fmla="*/ 1774217 w 1774217"/>
              <a:gd name="connsiteY2" fmla="*/ 1597822 h 1597822"/>
              <a:gd name="connsiteX3" fmla="*/ 0 w 1774217"/>
              <a:gd name="connsiteY3" fmla="*/ 1574522 h 1597822"/>
              <a:gd name="connsiteX0" fmla="*/ 0 w 2032072"/>
              <a:gd name="connsiteY0" fmla="*/ 1574522 h 1675490"/>
              <a:gd name="connsiteX1" fmla="*/ 70935 w 2032072"/>
              <a:gd name="connsiteY1" fmla="*/ 0 h 1675490"/>
              <a:gd name="connsiteX2" fmla="*/ 2032072 w 2032072"/>
              <a:gd name="connsiteY2" fmla="*/ 1675490 h 1675490"/>
              <a:gd name="connsiteX3" fmla="*/ 0 w 2032072"/>
              <a:gd name="connsiteY3" fmla="*/ 1574522 h 1675490"/>
              <a:gd name="connsiteX0" fmla="*/ 0 w 2032072"/>
              <a:gd name="connsiteY0" fmla="*/ 1651154 h 1752122"/>
              <a:gd name="connsiteX1" fmla="*/ 63686 w 2032072"/>
              <a:gd name="connsiteY1" fmla="*/ 0 h 1752122"/>
              <a:gd name="connsiteX2" fmla="*/ 2032072 w 2032072"/>
              <a:gd name="connsiteY2" fmla="*/ 1752122 h 1752122"/>
              <a:gd name="connsiteX3" fmla="*/ 0 w 2032072"/>
              <a:gd name="connsiteY3" fmla="*/ 1651154 h 1752122"/>
              <a:gd name="connsiteX0" fmla="*/ 0 w 2032072"/>
              <a:gd name="connsiteY0" fmla="*/ 1660475 h 1761443"/>
              <a:gd name="connsiteX1" fmla="*/ 96825 w 2032072"/>
              <a:gd name="connsiteY1" fmla="*/ 0 h 1761443"/>
              <a:gd name="connsiteX2" fmla="*/ 2032072 w 2032072"/>
              <a:gd name="connsiteY2" fmla="*/ 1761443 h 1761443"/>
              <a:gd name="connsiteX3" fmla="*/ 0 w 2032072"/>
              <a:gd name="connsiteY3" fmla="*/ 1660475 h 1761443"/>
              <a:gd name="connsiteX0" fmla="*/ 0 w 2032072"/>
              <a:gd name="connsiteY0" fmla="*/ 1660992 h 1761960"/>
              <a:gd name="connsiteX1" fmla="*/ 85951 w 2032072"/>
              <a:gd name="connsiteY1" fmla="*/ 0 h 1761960"/>
              <a:gd name="connsiteX2" fmla="*/ 2032072 w 2032072"/>
              <a:gd name="connsiteY2" fmla="*/ 1761960 h 1761960"/>
              <a:gd name="connsiteX3" fmla="*/ 0 w 2032072"/>
              <a:gd name="connsiteY3" fmla="*/ 1660992 h 1761960"/>
              <a:gd name="connsiteX0" fmla="*/ 0 w 2032072"/>
              <a:gd name="connsiteY0" fmla="*/ 1716394 h 1817362"/>
              <a:gd name="connsiteX1" fmla="*/ 66794 w 2032072"/>
              <a:gd name="connsiteY1" fmla="*/ 0 h 1817362"/>
              <a:gd name="connsiteX2" fmla="*/ 2032072 w 2032072"/>
              <a:gd name="connsiteY2" fmla="*/ 1817362 h 1817362"/>
              <a:gd name="connsiteX3" fmla="*/ 0 w 2032072"/>
              <a:gd name="connsiteY3" fmla="*/ 1716394 h 1817362"/>
              <a:gd name="connsiteX0" fmla="*/ 0 w 2032072"/>
              <a:gd name="connsiteY0" fmla="*/ 2076770 h 2177738"/>
              <a:gd name="connsiteX1" fmla="*/ 51261 w 2032072"/>
              <a:gd name="connsiteY1" fmla="*/ 0 h 2177738"/>
              <a:gd name="connsiteX2" fmla="*/ 2032072 w 2032072"/>
              <a:gd name="connsiteY2" fmla="*/ 2177738 h 2177738"/>
              <a:gd name="connsiteX3" fmla="*/ 0 w 2032072"/>
              <a:gd name="connsiteY3" fmla="*/ 2076770 h 2177738"/>
              <a:gd name="connsiteX0" fmla="*/ 0 w 2032072"/>
              <a:gd name="connsiteY0" fmla="*/ 1825647 h 1926615"/>
              <a:gd name="connsiteX1" fmla="*/ 61100 w 2032072"/>
              <a:gd name="connsiteY1" fmla="*/ 0 h 1926615"/>
              <a:gd name="connsiteX2" fmla="*/ 2032072 w 2032072"/>
              <a:gd name="connsiteY2" fmla="*/ 1926615 h 1926615"/>
              <a:gd name="connsiteX3" fmla="*/ 0 w 2032072"/>
              <a:gd name="connsiteY3" fmla="*/ 1825647 h 1926615"/>
              <a:gd name="connsiteX0" fmla="*/ 0 w 2032072"/>
              <a:gd name="connsiteY0" fmla="*/ 1871080 h 1972048"/>
              <a:gd name="connsiteX1" fmla="*/ 85081 w 2032072"/>
              <a:gd name="connsiteY1" fmla="*/ -1 h 1972048"/>
              <a:gd name="connsiteX2" fmla="*/ 2032072 w 2032072"/>
              <a:gd name="connsiteY2" fmla="*/ 1972048 h 1972048"/>
              <a:gd name="connsiteX3" fmla="*/ 0 w 2032072"/>
              <a:gd name="connsiteY3" fmla="*/ 1871080 h 197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72" h="1972048">
                <a:moveTo>
                  <a:pt x="0" y="1871080"/>
                </a:moveTo>
                <a:lnTo>
                  <a:pt x="85081" y="-1"/>
                </a:lnTo>
                <a:lnTo>
                  <a:pt x="2032072" y="1972048"/>
                </a:lnTo>
                <a:lnTo>
                  <a:pt x="0" y="1871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785583" flipH="1">
            <a:off x="6928601" y="3373050"/>
            <a:ext cx="47104" cy="1537139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451907">
            <a:off x="7187647" y="4131079"/>
            <a:ext cx="363603" cy="211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8733332">
            <a:off x="6941199" y="4358376"/>
            <a:ext cx="243337" cy="343223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05" y="4556059"/>
            <a:ext cx="400957" cy="39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62" y="4780174"/>
            <a:ext cx="4206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36" y="3823113"/>
            <a:ext cx="4143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33" y="3613191"/>
            <a:ext cx="4143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 rot="18828375">
            <a:off x="7751618" y="4647170"/>
            <a:ext cx="113495" cy="818047"/>
          </a:xfrm>
          <a:prstGeom prst="rect">
            <a:avLst/>
          </a:prstGeom>
          <a:solidFill>
            <a:srgbClr val="233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805">
            <a:off x="6662049" y="4624527"/>
            <a:ext cx="843659" cy="8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7999040">
            <a:off x="7676541" y="4121218"/>
            <a:ext cx="455561" cy="1062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5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89" y="4789995"/>
            <a:ext cx="542584" cy="52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ый треугольник 37"/>
          <p:cNvSpPr/>
          <p:nvPr/>
        </p:nvSpPr>
        <p:spPr>
          <a:xfrm rot="3496026">
            <a:off x="7815767" y="3487869"/>
            <a:ext cx="393538" cy="322642"/>
          </a:xfrm>
          <a:custGeom>
            <a:avLst/>
            <a:gdLst>
              <a:gd name="connsiteX0" fmla="*/ 0 w 289956"/>
              <a:gd name="connsiteY0" fmla="*/ 278093 h 278093"/>
              <a:gd name="connsiteX1" fmla="*/ 0 w 289956"/>
              <a:gd name="connsiteY1" fmla="*/ 0 h 278093"/>
              <a:gd name="connsiteX2" fmla="*/ 289956 w 289956"/>
              <a:gd name="connsiteY2" fmla="*/ 278093 h 278093"/>
              <a:gd name="connsiteX3" fmla="*/ 0 w 289956"/>
              <a:gd name="connsiteY3" fmla="*/ 278093 h 278093"/>
              <a:gd name="connsiteX0" fmla="*/ 0 w 289956"/>
              <a:gd name="connsiteY0" fmla="*/ 287571 h 287571"/>
              <a:gd name="connsiteX1" fmla="*/ 146146 w 289956"/>
              <a:gd name="connsiteY1" fmla="*/ 0 h 287571"/>
              <a:gd name="connsiteX2" fmla="*/ 289956 w 289956"/>
              <a:gd name="connsiteY2" fmla="*/ 287571 h 287571"/>
              <a:gd name="connsiteX3" fmla="*/ 0 w 289956"/>
              <a:gd name="connsiteY3" fmla="*/ 287571 h 287571"/>
              <a:gd name="connsiteX0" fmla="*/ 0 w 332684"/>
              <a:gd name="connsiteY0" fmla="*/ 253855 h 287571"/>
              <a:gd name="connsiteX1" fmla="*/ 188874 w 332684"/>
              <a:gd name="connsiteY1" fmla="*/ 0 h 287571"/>
              <a:gd name="connsiteX2" fmla="*/ 332684 w 332684"/>
              <a:gd name="connsiteY2" fmla="*/ 287571 h 287571"/>
              <a:gd name="connsiteX3" fmla="*/ 0 w 332684"/>
              <a:gd name="connsiteY3" fmla="*/ 253855 h 287571"/>
              <a:gd name="connsiteX0" fmla="*/ 0 w 337625"/>
              <a:gd name="connsiteY0" fmla="*/ 277690 h 287571"/>
              <a:gd name="connsiteX1" fmla="*/ 193815 w 337625"/>
              <a:gd name="connsiteY1" fmla="*/ 0 h 287571"/>
              <a:gd name="connsiteX2" fmla="*/ 337625 w 337625"/>
              <a:gd name="connsiteY2" fmla="*/ 287571 h 287571"/>
              <a:gd name="connsiteX3" fmla="*/ 0 w 337625"/>
              <a:gd name="connsiteY3" fmla="*/ 277690 h 287571"/>
              <a:gd name="connsiteX0" fmla="*/ 0 w 355653"/>
              <a:gd name="connsiteY0" fmla="*/ 277690 h 277690"/>
              <a:gd name="connsiteX1" fmla="*/ 193815 w 355653"/>
              <a:gd name="connsiteY1" fmla="*/ 0 h 277690"/>
              <a:gd name="connsiteX2" fmla="*/ 355653 w 355653"/>
              <a:gd name="connsiteY2" fmla="*/ 196328 h 277690"/>
              <a:gd name="connsiteX3" fmla="*/ 0 w 355653"/>
              <a:gd name="connsiteY3" fmla="*/ 277690 h 277690"/>
              <a:gd name="connsiteX0" fmla="*/ 0 w 355653"/>
              <a:gd name="connsiteY0" fmla="*/ 304125 h 304125"/>
              <a:gd name="connsiteX1" fmla="*/ 171765 w 355653"/>
              <a:gd name="connsiteY1" fmla="*/ 0 h 304125"/>
              <a:gd name="connsiteX2" fmla="*/ 355653 w 355653"/>
              <a:gd name="connsiteY2" fmla="*/ 222763 h 304125"/>
              <a:gd name="connsiteX3" fmla="*/ 0 w 355653"/>
              <a:gd name="connsiteY3" fmla="*/ 304125 h 304125"/>
              <a:gd name="connsiteX0" fmla="*/ 0 w 367104"/>
              <a:gd name="connsiteY0" fmla="*/ 322642 h 322642"/>
              <a:gd name="connsiteX1" fmla="*/ 183216 w 367104"/>
              <a:gd name="connsiteY1" fmla="*/ 0 h 322642"/>
              <a:gd name="connsiteX2" fmla="*/ 367104 w 367104"/>
              <a:gd name="connsiteY2" fmla="*/ 222763 h 322642"/>
              <a:gd name="connsiteX3" fmla="*/ 0 w 367104"/>
              <a:gd name="connsiteY3" fmla="*/ 322642 h 322642"/>
              <a:gd name="connsiteX0" fmla="*/ 0 w 356505"/>
              <a:gd name="connsiteY0" fmla="*/ 322642 h 322642"/>
              <a:gd name="connsiteX1" fmla="*/ 183216 w 356505"/>
              <a:gd name="connsiteY1" fmla="*/ 0 h 322642"/>
              <a:gd name="connsiteX2" fmla="*/ 356505 w 356505"/>
              <a:gd name="connsiteY2" fmla="*/ 177812 h 322642"/>
              <a:gd name="connsiteX3" fmla="*/ 0 w 356505"/>
              <a:gd name="connsiteY3" fmla="*/ 322642 h 322642"/>
              <a:gd name="connsiteX0" fmla="*/ 0 w 393538"/>
              <a:gd name="connsiteY0" fmla="*/ 322642 h 322642"/>
              <a:gd name="connsiteX1" fmla="*/ 183216 w 393538"/>
              <a:gd name="connsiteY1" fmla="*/ 0 h 322642"/>
              <a:gd name="connsiteX2" fmla="*/ 393538 w 393538"/>
              <a:gd name="connsiteY2" fmla="*/ 200714 h 322642"/>
              <a:gd name="connsiteX3" fmla="*/ 0 w 393538"/>
              <a:gd name="connsiteY3" fmla="*/ 322642 h 3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38" h="322642">
                <a:moveTo>
                  <a:pt x="0" y="322642"/>
                </a:moveTo>
                <a:lnTo>
                  <a:pt x="183216" y="0"/>
                </a:lnTo>
                <a:lnTo>
                  <a:pt x="393538" y="200714"/>
                </a:lnTo>
                <a:lnTo>
                  <a:pt x="0" y="3226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16" y="1415148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833235" y="2607872"/>
            <a:ext cx="1380866" cy="118772"/>
          </a:xfrm>
          <a:prstGeom prst="rect">
            <a:avLst/>
          </a:prstGeom>
          <a:solidFill>
            <a:srgbClr val="233D53"/>
          </a:solidFill>
          <a:ln>
            <a:solidFill>
              <a:srgbClr val="233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33">
            <a:duotone>
              <a:prstClr val="black"/>
              <a:srgbClr val="2E3F5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00" y="4129760"/>
            <a:ext cx="360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5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00" y="4123374"/>
            <a:ext cx="360363" cy="47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86" y="4701818"/>
            <a:ext cx="3603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49" y="3723939"/>
            <a:ext cx="829255" cy="27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73" y="5380283"/>
            <a:ext cx="1123113" cy="4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70" y="1404906"/>
            <a:ext cx="71552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58" y="1393539"/>
            <a:ext cx="270679" cy="9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4" name="Picture 6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66" y="1921259"/>
            <a:ext cx="638417" cy="3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5" name="Picture 6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74" y="1533916"/>
            <a:ext cx="112712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9" y="1800038"/>
            <a:ext cx="263460" cy="14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7" name="Picture 6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49" y="2799039"/>
            <a:ext cx="112712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13" y="2002882"/>
            <a:ext cx="534733" cy="15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-17195" y="6105709"/>
            <a:ext cx="223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pic>
        <p:nvPicPr>
          <p:cNvPr id="7238" name="Picture 70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586" y="4573403"/>
            <a:ext cx="857732" cy="80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8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  <a:spcAft>
                <a:spcPts val="0"/>
              </a:spcAft>
            </a:pPr>
            <a:endParaRPr lang="ru-RU" sz="28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составлении шрифтовой композиции</a:t>
            </a:r>
          </a:p>
          <a:p>
            <a:pPr algn="ctr">
              <a:lnSpc>
                <a:spcPts val="1875"/>
              </a:lnSpc>
              <a:spcAft>
                <a:spcPts val="0"/>
              </a:spcAft>
            </a:pPr>
            <a:endParaRPr lang="ru-RU" sz="28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28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учитывается:</a:t>
            </a:r>
            <a:endParaRPr lang="ru-RU" sz="2800" b="1" u="sng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8212" y="6093296"/>
            <a:ext cx="67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17195" y="6105709"/>
            <a:ext cx="223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764" y="1407449"/>
            <a:ext cx="8892480" cy="284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Шрифт</a:t>
            </a:r>
            <a:r>
              <a:rPr lang="ru-RU" sz="26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(выбирается от характера оформляемого объекта);</a:t>
            </a:r>
          </a:p>
          <a:p>
            <a:pPr marL="457200" lvl="0" indent="-4572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Масштабность</a:t>
            </a:r>
            <a:r>
              <a:rPr lang="ru-RU" sz="28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(в зависимости от места расположения текста);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Насыщенность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 (светлый, полужирный, жирный);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/>
                <a:ea typeface="Times New Roman"/>
              </a:rPr>
              <a:t>Художественный облик 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Times New Roman"/>
              </a:rPr>
              <a:t>(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Times New Roman"/>
              </a:rPr>
              <a:t>цветовое решение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Times New Roman"/>
              </a:rPr>
              <a:t>);</a:t>
            </a:r>
            <a:endParaRPr lang="ru-RU" sz="2400" dirty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6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7196" y="3617217"/>
            <a:ext cx="9161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EBDDC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Рекомендации 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221088"/>
            <a:ext cx="8424936" cy="84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87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Не используйте более двух шрифтов из разных групп;</a:t>
            </a:r>
          </a:p>
          <a:p>
            <a:pPr lvl="0">
              <a:lnSpc>
                <a:spcPts val="1875"/>
              </a:lnSpc>
              <a:spcAft>
                <a:spcPts val="0"/>
              </a:spcAft>
            </a:pPr>
            <a:endParaRPr lang="ru-RU" sz="2400" dirty="0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285750" lvl="0" indent="-285750">
              <a:lnSpc>
                <a:spcPts val="1875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Выделяйте, </a:t>
            </a:r>
            <a:r>
              <a:rPr lang="ru-RU" sz="2400" dirty="0">
                <a:solidFill>
                  <a:srgbClr val="EBDDC3"/>
                </a:solidFill>
                <a:latin typeface="Times New Roman"/>
                <a:ea typeface="Calibri"/>
                <a:cs typeface="Times New Roman"/>
              </a:rPr>
              <a:t>акцентируйте </a:t>
            </a:r>
            <a:r>
              <a:rPr lang="ru-RU" sz="2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более значимое (насыщенность)</a:t>
            </a: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31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559775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0648"/>
            <a:ext cx="912872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Схемы расположения текста для практикума</a:t>
            </a:r>
            <a:endParaRPr lang="ru-RU" sz="800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(раздаточный материал)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34506"/>
            <a:ext cx="23042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Симметричная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001" y="1326928"/>
            <a:ext cx="2142660" cy="199568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252" y="1424559"/>
            <a:ext cx="360041" cy="288032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7" y="1842230"/>
            <a:ext cx="1835227" cy="15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Рамка 7"/>
          <p:cNvSpPr/>
          <p:nvPr/>
        </p:nvSpPr>
        <p:spPr>
          <a:xfrm>
            <a:off x="852219" y="2159460"/>
            <a:ext cx="1361882" cy="283430"/>
          </a:xfrm>
          <a:prstGeom prst="frame">
            <a:avLst/>
          </a:prstGeom>
          <a:solidFill>
            <a:srgbClr val="233D53"/>
          </a:solidFill>
          <a:ln>
            <a:solidFill>
              <a:srgbClr val="233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7" y="2607872"/>
            <a:ext cx="1410417" cy="11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21" y="1416987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72" y="1611302"/>
            <a:ext cx="947118" cy="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0" y="1455674"/>
            <a:ext cx="92075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73" y="2885044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1" y="3450910"/>
            <a:ext cx="214266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628851" y="3518439"/>
            <a:ext cx="1882425" cy="1877981"/>
          </a:xfrm>
          <a:prstGeom prst="ellipse">
            <a:avLst/>
          </a:prstGeom>
          <a:solidFill>
            <a:srgbClr val="386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4843" y="3722547"/>
            <a:ext cx="1491013" cy="150137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7240" y="4249710"/>
            <a:ext cx="1960847" cy="6769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5" y="4679235"/>
            <a:ext cx="1788800" cy="14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64230" y="4230281"/>
            <a:ext cx="558154" cy="919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7" y="4360319"/>
            <a:ext cx="1835227" cy="15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20634" y="4187579"/>
            <a:ext cx="522070" cy="464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25889" y="734505"/>
            <a:ext cx="14267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Блочная 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63" y="1293063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52" y="3450908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21848" y="1743434"/>
            <a:ext cx="909651" cy="20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20829" y="1410325"/>
            <a:ext cx="106348" cy="28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744270" y="1800038"/>
            <a:ext cx="315006" cy="32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89" y="2331496"/>
            <a:ext cx="433387" cy="87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73" y="2409439"/>
            <a:ext cx="102916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9" y="2301175"/>
            <a:ext cx="17850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12" y="1800038"/>
            <a:ext cx="433387" cy="72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8956" y="2370163"/>
            <a:ext cx="301274" cy="88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39" y="1428008"/>
            <a:ext cx="1282207" cy="2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23" y="2002882"/>
            <a:ext cx="653960" cy="2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249521" y="3110051"/>
            <a:ext cx="720080" cy="991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06" y="3947262"/>
            <a:ext cx="1419788" cy="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33" y="4085769"/>
            <a:ext cx="879440" cy="16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Рамка 21"/>
          <p:cNvSpPr/>
          <p:nvPr/>
        </p:nvSpPr>
        <p:spPr>
          <a:xfrm>
            <a:off x="3400710" y="4399641"/>
            <a:ext cx="1080120" cy="491353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4644815" y="4446348"/>
            <a:ext cx="574575" cy="922863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204" name="Picture 36"/>
          <p:cNvPicPr>
            <a:picLocks noChangeAspect="1" noChangeArrowheads="1"/>
          </p:cNvPicPr>
          <p:nvPr/>
        </p:nvPicPr>
        <p:blipFill>
          <a:blip r:embed="rId2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58" y="4967071"/>
            <a:ext cx="1104535" cy="20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Рамка 23"/>
          <p:cNvSpPr/>
          <p:nvPr/>
        </p:nvSpPr>
        <p:spPr>
          <a:xfrm>
            <a:off x="4774410" y="3570867"/>
            <a:ext cx="431305" cy="720297"/>
          </a:xfrm>
          <a:prstGeom prst="frame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7185" y="702953"/>
            <a:ext cx="1825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Флажковая 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pic>
        <p:nvPicPr>
          <p:cNvPr id="7205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84" y="1272524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6" name="Picture 3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95" y="3454851"/>
            <a:ext cx="21097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58212" y="6093296"/>
            <a:ext cx="67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70" name="Рамка 69"/>
          <p:cNvSpPr/>
          <p:nvPr/>
        </p:nvSpPr>
        <p:spPr>
          <a:xfrm>
            <a:off x="3400710" y="3742792"/>
            <a:ext cx="431305" cy="590118"/>
          </a:xfrm>
          <a:prstGeom prst="frame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78617" y="3570867"/>
            <a:ext cx="720080" cy="99174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09" name="Picture 4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03" y="1415148"/>
            <a:ext cx="725093" cy="1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85" y="1605582"/>
            <a:ext cx="72548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05" y="1392174"/>
            <a:ext cx="72673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Овал 27"/>
          <p:cNvSpPr/>
          <p:nvPr/>
        </p:nvSpPr>
        <p:spPr>
          <a:xfrm>
            <a:off x="6595501" y="2022482"/>
            <a:ext cx="883265" cy="1007190"/>
          </a:xfrm>
          <a:prstGeom prst="ellipse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732241" y="2159460"/>
            <a:ext cx="777660" cy="72558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20859862">
            <a:off x="7027772" y="1892178"/>
            <a:ext cx="483611" cy="1336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15332" y="1362280"/>
            <a:ext cx="72008" cy="1797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437893" y="1362280"/>
            <a:ext cx="72008" cy="1797358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13" name="Picture 45"/>
          <p:cNvPicPr>
            <a:picLocks noChangeAspect="1" noChangeArrowheads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81" y="1819971"/>
            <a:ext cx="72812" cy="10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4" name="Picture 46"/>
          <p:cNvPicPr>
            <a:picLocks noChangeAspect="1" noChangeArrowheads="1"/>
          </p:cNvPicPr>
          <p:nvPr/>
        </p:nvPicPr>
        <p:blipFill>
          <a:blip r:embed="rId2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10" y="2954462"/>
            <a:ext cx="725487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4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59" y="2067214"/>
            <a:ext cx="74321" cy="6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ый треугольник 31"/>
          <p:cNvSpPr/>
          <p:nvPr/>
        </p:nvSpPr>
        <p:spPr>
          <a:xfrm rot="5245180">
            <a:off x="6225742" y="3519856"/>
            <a:ext cx="2009087" cy="1845501"/>
          </a:xfrm>
          <a:custGeom>
            <a:avLst/>
            <a:gdLst>
              <a:gd name="connsiteX0" fmla="*/ 0 w 1742633"/>
              <a:gd name="connsiteY0" fmla="*/ 1686880 h 1686880"/>
              <a:gd name="connsiteX1" fmla="*/ 0 w 1742633"/>
              <a:gd name="connsiteY1" fmla="*/ 0 h 1686880"/>
              <a:gd name="connsiteX2" fmla="*/ 1742633 w 1742633"/>
              <a:gd name="connsiteY2" fmla="*/ 1686880 h 1686880"/>
              <a:gd name="connsiteX3" fmla="*/ 0 w 1742633"/>
              <a:gd name="connsiteY3" fmla="*/ 1686880 h 1686880"/>
              <a:gd name="connsiteX0" fmla="*/ 0 w 1742633"/>
              <a:gd name="connsiteY0" fmla="*/ 1597822 h 1597822"/>
              <a:gd name="connsiteX1" fmla="*/ 39351 w 1742633"/>
              <a:gd name="connsiteY1" fmla="*/ 0 h 1597822"/>
              <a:gd name="connsiteX2" fmla="*/ 1742633 w 1742633"/>
              <a:gd name="connsiteY2" fmla="*/ 1597822 h 1597822"/>
              <a:gd name="connsiteX3" fmla="*/ 0 w 1742633"/>
              <a:gd name="connsiteY3" fmla="*/ 1597822 h 1597822"/>
              <a:gd name="connsiteX0" fmla="*/ 0 w 1774217"/>
              <a:gd name="connsiteY0" fmla="*/ 1574522 h 1597822"/>
              <a:gd name="connsiteX1" fmla="*/ 70935 w 1774217"/>
              <a:gd name="connsiteY1" fmla="*/ 0 h 1597822"/>
              <a:gd name="connsiteX2" fmla="*/ 1774217 w 1774217"/>
              <a:gd name="connsiteY2" fmla="*/ 1597822 h 1597822"/>
              <a:gd name="connsiteX3" fmla="*/ 0 w 1774217"/>
              <a:gd name="connsiteY3" fmla="*/ 1574522 h 1597822"/>
              <a:gd name="connsiteX0" fmla="*/ 0 w 2032072"/>
              <a:gd name="connsiteY0" fmla="*/ 1574522 h 1675490"/>
              <a:gd name="connsiteX1" fmla="*/ 70935 w 2032072"/>
              <a:gd name="connsiteY1" fmla="*/ 0 h 1675490"/>
              <a:gd name="connsiteX2" fmla="*/ 2032072 w 2032072"/>
              <a:gd name="connsiteY2" fmla="*/ 1675490 h 1675490"/>
              <a:gd name="connsiteX3" fmla="*/ 0 w 2032072"/>
              <a:gd name="connsiteY3" fmla="*/ 1574522 h 1675490"/>
              <a:gd name="connsiteX0" fmla="*/ 0 w 2032072"/>
              <a:gd name="connsiteY0" fmla="*/ 1651154 h 1752122"/>
              <a:gd name="connsiteX1" fmla="*/ 63686 w 2032072"/>
              <a:gd name="connsiteY1" fmla="*/ 0 h 1752122"/>
              <a:gd name="connsiteX2" fmla="*/ 2032072 w 2032072"/>
              <a:gd name="connsiteY2" fmla="*/ 1752122 h 1752122"/>
              <a:gd name="connsiteX3" fmla="*/ 0 w 2032072"/>
              <a:gd name="connsiteY3" fmla="*/ 1651154 h 1752122"/>
              <a:gd name="connsiteX0" fmla="*/ 0 w 2032072"/>
              <a:gd name="connsiteY0" fmla="*/ 1660475 h 1761443"/>
              <a:gd name="connsiteX1" fmla="*/ 96825 w 2032072"/>
              <a:gd name="connsiteY1" fmla="*/ 0 h 1761443"/>
              <a:gd name="connsiteX2" fmla="*/ 2032072 w 2032072"/>
              <a:gd name="connsiteY2" fmla="*/ 1761443 h 1761443"/>
              <a:gd name="connsiteX3" fmla="*/ 0 w 2032072"/>
              <a:gd name="connsiteY3" fmla="*/ 1660475 h 1761443"/>
              <a:gd name="connsiteX0" fmla="*/ 0 w 2032072"/>
              <a:gd name="connsiteY0" fmla="*/ 1660992 h 1761960"/>
              <a:gd name="connsiteX1" fmla="*/ 85951 w 2032072"/>
              <a:gd name="connsiteY1" fmla="*/ 0 h 1761960"/>
              <a:gd name="connsiteX2" fmla="*/ 2032072 w 2032072"/>
              <a:gd name="connsiteY2" fmla="*/ 1761960 h 1761960"/>
              <a:gd name="connsiteX3" fmla="*/ 0 w 2032072"/>
              <a:gd name="connsiteY3" fmla="*/ 1660992 h 1761960"/>
              <a:gd name="connsiteX0" fmla="*/ 0 w 2032072"/>
              <a:gd name="connsiteY0" fmla="*/ 1716394 h 1817362"/>
              <a:gd name="connsiteX1" fmla="*/ 66794 w 2032072"/>
              <a:gd name="connsiteY1" fmla="*/ 0 h 1817362"/>
              <a:gd name="connsiteX2" fmla="*/ 2032072 w 2032072"/>
              <a:gd name="connsiteY2" fmla="*/ 1817362 h 1817362"/>
              <a:gd name="connsiteX3" fmla="*/ 0 w 2032072"/>
              <a:gd name="connsiteY3" fmla="*/ 1716394 h 1817362"/>
              <a:gd name="connsiteX0" fmla="*/ 0 w 2032072"/>
              <a:gd name="connsiteY0" fmla="*/ 2076770 h 2177738"/>
              <a:gd name="connsiteX1" fmla="*/ 51261 w 2032072"/>
              <a:gd name="connsiteY1" fmla="*/ 0 h 2177738"/>
              <a:gd name="connsiteX2" fmla="*/ 2032072 w 2032072"/>
              <a:gd name="connsiteY2" fmla="*/ 2177738 h 2177738"/>
              <a:gd name="connsiteX3" fmla="*/ 0 w 2032072"/>
              <a:gd name="connsiteY3" fmla="*/ 2076770 h 2177738"/>
              <a:gd name="connsiteX0" fmla="*/ 0 w 2032072"/>
              <a:gd name="connsiteY0" fmla="*/ 1825647 h 1926615"/>
              <a:gd name="connsiteX1" fmla="*/ 61100 w 2032072"/>
              <a:gd name="connsiteY1" fmla="*/ 0 h 1926615"/>
              <a:gd name="connsiteX2" fmla="*/ 2032072 w 2032072"/>
              <a:gd name="connsiteY2" fmla="*/ 1926615 h 1926615"/>
              <a:gd name="connsiteX3" fmla="*/ 0 w 2032072"/>
              <a:gd name="connsiteY3" fmla="*/ 1825647 h 1926615"/>
              <a:gd name="connsiteX0" fmla="*/ 0 w 2032072"/>
              <a:gd name="connsiteY0" fmla="*/ 1871080 h 1972048"/>
              <a:gd name="connsiteX1" fmla="*/ 85081 w 2032072"/>
              <a:gd name="connsiteY1" fmla="*/ -1 h 1972048"/>
              <a:gd name="connsiteX2" fmla="*/ 2032072 w 2032072"/>
              <a:gd name="connsiteY2" fmla="*/ 1972048 h 1972048"/>
              <a:gd name="connsiteX3" fmla="*/ 0 w 2032072"/>
              <a:gd name="connsiteY3" fmla="*/ 1871080 h 197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72" h="1972048">
                <a:moveTo>
                  <a:pt x="0" y="1871080"/>
                </a:moveTo>
                <a:lnTo>
                  <a:pt x="85081" y="-1"/>
                </a:lnTo>
                <a:lnTo>
                  <a:pt x="2032072" y="1972048"/>
                </a:lnTo>
                <a:lnTo>
                  <a:pt x="0" y="1871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8785583" flipH="1">
            <a:off x="6928601" y="3373050"/>
            <a:ext cx="47104" cy="1537139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451907">
            <a:off x="7155975" y="4105970"/>
            <a:ext cx="363603" cy="2110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8733332">
            <a:off x="6899770" y="4324978"/>
            <a:ext cx="243337" cy="343223"/>
          </a:xfrm>
          <a:prstGeom prst="rect">
            <a:avLst/>
          </a:prstGeom>
          <a:solidFill>
            <a:srgbClr val="23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76" y="4503106"/>
            <a:ext cx="400957" cy="39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26" y="4735413"/>
            <a:ext cx="4206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43" y="3787214"/>
            <a:ext cx="41433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89" y="3545625"/>
            <a:ext cx="449382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 rot="18828375">
            <a:off x="7674796" y="4633403"/>
            <a:ext cx="160297" cy="818047"/>
          </a:xfrm>
          <a:prstGeom prst="rect">
            <a:avLst/>
          </a:prstGeom>
          <a:solidFill>
            <a:srgbClr val="233D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7805">
            <a:off x="6601868" y="4561590"/>
            <a:ext cx="843659" cy="8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 rot="7999040">
            <a:off x="7662151" y="4112764"/>
            <a:ext cx="455561" cy="10621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589" y="4789995"/>
            <a:ext cx="542584" cy="52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Прямоугольный треугольник 37"/>
          <p:cNvSpPr/>
          <p:nvPr/>
        </p:nvSpPr>
        <p:spPr>
          <a:xfrm rot="3496026">
            <a:off x="7815766" y="3412065"/>
            <a:ext cx="393538" cy="322642"/>
          </a:xfrm>
          <a:custGeom>
            <a:avLst/>
            <a:gdLst>
              <a:gd name="connsiteX0" fmla="*/ 0 w 289956"/>
              <a:gd name="connsiteY0" fmla="*/ 278093 h 278093"/>
              <a:gd name="connsiteX1" fmla="*/ 0 w 289956"/>
              <a:gd name="connsiteY1" fmla="*/ 0 h 278093"/>
              <a:gd name="connsiteX2" fmla="*/ 289956 w 289956"/>
              <a:gd name="connsiteY2" fmla="*/ 278093 h 278093"/>
              <a:gd name="connsiteX3" fmla="*/ 0 w 289956"/>
              <a:gd name="connsiteY3" fmla="*/ 278093 h 278093"/>
              <a:gd name="connsiteX0" fmla="*/ 0 w 289956"/>
              <a:gd name="connsiteY0" fmla="*/ 287571 h 287571"/>
              <a:gd name="connsiteX1" fmla="*/ 146146 w 289956"/>
              <a:gd name="connsiteY1" fmla="*/ 0 h 287571"/>
              <a:gd name="connsiteX2" fmla="*/ 289956 w 289956"/>
              <a:gd name="connsiteY2" fmla="*/ 287571 h 287571"/>
              <a:gd name="connsiteX3" fmla="*/ 0 w 289956"/>
              <a:gd name="connsiteY3" fmla="*/ 287571 h 287571"/>
              <a:gd name="connsiteX0" fmla="*/ 0 w 332684"/>
              <a:gd name="connsiteY0" fmla="*/ 253855 h 287571"/>
              <a:gd name="connsiteX1" fmla="*/ 188874 w 332684"/>
              <a:gd name="connsiteY1" fmla="*/ 0 h 287571"/>
              <a:gd name="connsiteX2" fmla="*/ 332684 w 332684"/>
              <a:gd name="connsiteY2" fmla="*/ 287571 h 287571"/>
              <a:gd name="connsiteX3" fmla="*/ 0 w 332684"/>
              <a:gd name="connsiteY3" fmla="*/ 253855 h 287571"/>
              <a:gd name="connsiteX0" fmla="*/ 0 w 337625"/>
              <a:gd name="connsiteY0" fmla="*/ 277690 h 287571"/>
              <a:gd name="connsiteX1" fmla="*/ 193815 w 337625"/>
              <a:gd name="connsiteY1" fmla="*/ 0 h 287571"/>
              <a:gd name="connsiteX2" fmla="*/ 337625 w 337625"/>
              <a:gd name="connsiteY2" fmla="*/ 287571 h 287571"/>
              <a:gd name="connsiteX3" fmla="*/ 0 w 337625"/>
              <a:gd name="connsiteY3" fmla="*/ 277690 h 287571"/>
              <a:gd name="connsiteX0" fmla="*/ 0 w 355653"/>
              <a:gd name="connsiteY0" fmla="*/ 277690 h 277690"/>
              <a:gd name="connsiteX1" fmla="*/ 193815 w 355653"/>
              <a:gd name="connsiteY1" fmla="*/ 0 h 277690"/>
              <a:gd name="connsiteX2" fmla="*/ 355653 w 355653"/>
              <a:gd name="connsiteY2" fmla="*/ 196328 h 277690"/>
              <a:gd name="connsiteX3" fmla="*/ 0 w 355653"/>
              <a:gd name="connsiteY3" fmla="*/ 277690 h 277690"/>
              <a:gd name="connsiteX0" fmla="*/ 0 w 355653"/>
              <a:gd name="connsiteY0" fmla="*/ 304125 h 304125"/>
              <a:gd name="connsiteX1" fmla="*/ 171765 w 355653"/>
              <a:gd name="connsiteY1" fmla="*/ 0 h 304125"/>
              <a:gd name="connsiteX2" fmla="*/ 355653 w 355653"/>
              <a:gd name="connsiteY2" fmla="*/ 222763 h 304125"/>
              <a:gd name="connsiteX3" fmla="*/ 0 w 355653"/>
              <a:gd name="connsiteY3" fmla="*/ 304125 h 304125"/>
              <a:gd name="connsiteX0" fmla="*/ 0 w 367104"/>
              <a:gd name="connsiteY0" fmla="*/ 322642 h 322642"/>
              <a:gd name="connsiteX1" fmla="*/ 183216 w 367104"/>
              <a:gd name="connsiteY1" fmla="*/ 0 h 322642"/>
              <a:gd name="connsiteX2" fmla="*/ 367104 w 367104"/>
              <a:gd name="connsiteY2" fmla="*/ 222763 h 322642"/>
              <a:gd name="connsiteX3" fmla="*/ 0 w 367104"/>
              <a:gd name="connsiteY3" fmla="*/ 322642 h 322642"/>
              <a:gd name="connsiteX0" fmla="*/ 0 w 356505"/>
              <a:gd name="connsiteY0" fmla="*/ 322642 h 322642"/>
              <a:gd name="connsiteX1" fmla="*/ 183216 w 356505"/>
              <a:gd name="connsiteY1" fmla="*/ 0 h 322642"/>
              <a:gd name="connsiteX2" fmla="*/ 356505 w 356505"/>
              <a:gd name="connsiteY2" fmla="*/ 177812 h 322642"/>
              <a:gd name="connsiteX3" fmla="*/ 0 w 356505"/>
              <a:gd name="connsiteY3" fmla="*/ 322642 h 322642"/>
              <a:gd name="connsiteX0" fmla="*/ 0 w 393538"/>
              <a:gd name="connsiteY0" fmla="*/ 322642 h 322642"/>
              <a:gd name="connsiteX1" fmla="*/ 183216 w 393538"/>
              <a:gd name="connsiteY1" fmla="*/ 0 h 322642"/>
              <a:gd name="connsiteX2" fmla="*/ 393538 w 393538"/>
              <a:gd name="connsiteY2" fmla="*/ 200714 h 322642"/>
              <a:gd name="connsiteX3" fmla="*/ 0 w 393538"/>
              <a:gd name="connsiteY3" fmla="*/ 322642 h 32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538" h="322642">
                <a:moveTo>
                  <a:pt x="0" y="322642"/>
                </a:moveTo>
                <a:lnTo>
                  <a:pt x="183216" y="0"/>
                </a:lnTo>
                <a:lnTo>
                  <a:pt x="393538" y="200714"/>
                </a:lnTo>
                <a:lnTo>
                  <a:pt x="0" y="32264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16" y="1415148"/>
            <a:ext cx="3603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833235" y="2607872"/>
            <a:ext cx="1380866" cy="118772"/>
          </a:xfrm>
          <a:prstGeom prst="rect">
            <a:avLst/>
          </a:prstGeom>
          <a:solidFill>
            <a:srgbClr val="233D53"/>
          </a:solidFill>
          <a:ln>
            <a:solidFill>
              <a:srgbClr val="233D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1" name="Picture 5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9" y="3981144"/>
            <a:ext cx="360363" cy="47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8" y="4577180"/>
            <a:ext cx="36036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00" y="3570867"/>
            <a:ext cx="829255" cy="27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87" y="5292833"/>
            <a:ext cx="1123113" cy="4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70" y="1404906"/>
            <a:ext cx="71552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58" y="1393539"/>
            <a:ext cx="270679" cy="93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4" name="Picture 6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66" y="1921259"/>
            <a:ext cx="638417" cy="36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5" name="Picture 6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74" y="1533916"/>
            <a:ext cx="112712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9" y="1800038"/>
            <a:ext cx="263460" cy="14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37" name="Picture 6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49" y="2799039"/>
            <a:ext cx="1127125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13" y="2002882"/>
            <a:ext cx="534733" cy="15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-17195" y="6105709"/>
            <a:ext cx="223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  <p:pic>
        <p:nvPicPr>
          <p:cNvPr id="7238" name="Picture 70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54" y="4525244"/>
            <a:ext cx="857732" cy="80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537" y="5487673"/>
            <a:ext cx="210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«Золотая осень»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2800" y="5514830"/>
            <a:ext cx="2432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«Зимняя сказка»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8724" y="5504220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«Туристический слёт»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2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736"/>
            <a:ext cx="8786842" cy="1828800"/>
          </a:xfrm>
        </p:spPr>
        <p:txBody>
          <a:bodyPr>
            <a:normAutofit fontScale="90000"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Тема :</a:t>
            </a:r>
            <a:r>
              <a:rPr lang="ru-RU" sz="5300" i="1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cap="none" dirty="0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3300" b="1" dirty="0">
                <a:latin typeface="Georgia" pitchFamily="18" charset="0"/>
              </a:rPr>
              <a:t>Ш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рифтовая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композиция</a:t>
            </a:r>
            <a:r>
              <a:rPr lang="ru-RU" sz="4800" dirty="0">
                <a:solidFill>
                  <a:schemeClr val="tx2"/>
                </a:solidFill>
              </a:rPr>
              <a:t>»</a:t>
            </a: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571876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 </a:t>
            </a:r>
            <a:r>
              <a:rPr lang="ru-RU" sz="2800" i="1" u="sng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Цель урока:</a:t>
            </a:r>
            <a:r>
              <a:rPr lang="ru-RU" sz="2800" i="1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    </a:t>
            </a:r>
            <a:r>
              <a:rPr lang="ru-RU" sz="2800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Знакомство с  видами  шрифтов,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		       их  художественными  обликами,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  с  понятием  шрифтовой  композицией  текста,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2"/>
                </a:solidFill>
                <a:latin typeface="Georgia" pitchFamily="18" charset="0"/>
                <a:ea typeface="Kozuka Gothic Pro M" pitchFamily="34" charset="-128"/>
                <a:cs typeface="Times New Roman" pitchFamily="18" charset="0"/>
              </a:rPr>
              <a:t>  её  особенностями   и  правилами  составления.</a:t>
            </a:r>
            <a:endParaRPr lang="ru-RU" sz="2800" dirty="0">
              <a:solidFill>
                <a:schemeClr val="tx2"/>
              </a:solidFill>
              <a:latin typeface="Georgia" pitchFamily="18" charset="0"/>
              <a:ea typeface="Kozuka Gothic Pro M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3559775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7195" y="428642"/>
            <a:ext cx="9144000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75"/>
              </a:lnSpc>
              <a:spcAft>
                <a:spcPts val="0"/>
              </a:spcAft>
            </a:pPr>
            <a:r>
              <a:rPr lang="ru-RU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Примеры выполнения шрифтовой композиции</a:t>
            </a:r>
            <a:endParaRPr lang="ru-RU" sz="3200" b="1" u="sng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023" y="948010"/>
            <a:ext cx="23042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Симметричная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8630" y="980727"/>
            <a:ext cx="14267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Блочная 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5096" y="980728"/>
            <a:ext cx="1825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u="sng" dirty="0">
                <a:solidFill>
                  <a:schemeClr val="tx2"/>
                </a:solidFill>
                <a:latin typeface="Times New Roman"/>
                <a:ea typeface="Times New Roman"/>
              </a:rPr>
              <a:t>Флажковая </a:t>
            </a:r>
            <a:endParaRPr lang="ru-RU" sz="2600" u="sng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58212" y="6093296"/>
            <a:ext cx="678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17195" y="6105709"/>
            <a:ext cx="223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60" y="5117550"/>
            <a:ext cx="210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«Золотая осень»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3940" y="5117550"/>
            <a:ext cx="2532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«Зимняя сказка»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64451" y="5117550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</a:rPr>
              <a:t>«Туристический слёт»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212" name="TextBox 7211"/>
          <p:cNvSpPr txBox="1"/>
          <p:nvPr/>
        </p:nvSpPr>
        <p:spPr>
          <a:xfrm rot="18914228">
            <a:off x="7578722" y="1657347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1031" name="Picture 7" descr="F:\для аттестации\Открытый урок в рамках аттестации\примеры шрифт комп мо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5" y="1588977"/>
            <a:ext cx="2677033" cy="3513606"/>
          </a:xfrm>
          <a:prstGeom prst="rect">
            <a:avLst/>
          </a:prstGeom>
          <a:ln w="38100" cap="sq">
            <a:solidFill>
              <a:srgbClr val="FADC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для аттестации\Открытый урок в рамках аттестации\примеры шрифт комп мои - коп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1736" y="1553585"/>
            <a:ext cx="2720524" cy="35357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для аттестации\Открытый урок в рамках аттестации\примеры шрифт комп мои - копия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1554859"/>
            <a:ext cx="2620677" cy="356269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/>
          <p:cNvSpPr/>
          <p:nvPr/>
        </p:nvSpPr>
        <p:spPr>
          <a:xfrm>
            <a:off x="7982152" y="1969983"/>
            <a:ext cx="72008" cy="105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59" y="1844839"/>
            <a:ext cx="730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6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428736"/>
            <a:ext cx="5072098" cy="1828800"/>
          </a:xfrm>
        </p:spPr>
        <p:txBody>
          <a:bodyPr>
            <a:normAutofit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" y="184666"/>
            <a:ext cx="674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Творческие работы учащихся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Georgia" pitchFamily="18" charset="0"/>
              </a:rPr>
              <a:t>4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450" y="6093295"/>
            <a:ext cx="672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pic>
        <p:nvPicPr>
          <p:cNvPr id="7" name="Picture 2" descr="F:\шрифтовая 3 класс\2 33\Землянск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2" y="1119945"/>
            <a:ext cx="2991342" cy="420969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2144" y="5449018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Землянская Вероника</a:t>
            </a:r>
          </a:p>
        </p:txBody>
      </p:sp>
      <p:pic>
        <p:nvPicPr>
          <p:cNvPr id="1027" name="Picture 3" descr="F:\шрифтовая 3 класс\2 33\Ивлева гото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24" y="1140424"/>
            <a:ext cx="2952032" cy="416873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10232" y="5465913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Ивлева Александра</a:t>
            </a:r>
          </a:p>
        </p:txBody>
      </p:sp>
    </p:spTree>
    <p:extLst>
      <p:ext uri="{BB962C8B-B14F-4D97-AF65-F5344CB8AC3E}">
        <p14:creationId xmlns:p14="http://schemas.microsoft.com/office/powerpoint/2010/main" val="1627608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428736"/>
            <a:ext cx="5072098" cy="1828800"/>
          </a:xfrm>
        </p:spPr>
        <p:txBody>
          <a:bodyPr>
            <a:normAutofit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95286"/>
            <a:ext cx="657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Работы учащихся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Georgia" pitchFamily="18" charset="0"/>
              </a:rPr>
              <a:t>4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450" y="6093295"/>
            <a:ext cx="672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144" y="544901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Хара Анна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19502" y="5477158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Манохина Елена</a:t>
            </a:r>
          </a:p>
        </p:txBody>
      </p:sp>
      <p:pic>
        <p:nvPicPr>
          <p:cNvPr id="2050" name="Picture 2" descr="F:\шрифтовая 3 класс\2 33\Хара и Прокопенк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8" y="1128914"/>
            <a:ext cx="3097601" cy="428947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шрифтовая 3 класс\2 четверть\Елена манохин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7292" r="6665" b="6887"/>
          <a:stretch/>
        </p:blipFill>
        <p:spPr bwMode="auto">
          <a:xfrm>
            <a:off x="5019156" y="1128914"/>
            <a:ext cx="3225252" cy="428947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8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428736"/>
            <a:ext cx="5072098" cy="1828800"/>
          </a:xfrm>
        </p:spPr>
        <p:txBody>
          <a:bodyPr>
            <a:normAutofit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Georgia" pitchFamily="18" charset="0"/>
              </a:rPr>
              <a:t>4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450" y="6093295"/>
            <a:ext cx="672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144" y="5449018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Батыршина Снежана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0232" y="5465913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Артамонова Анастасия</a:t>
            </a:r>
          </a:p>
        </p:txBody>
      </p:sp>
      <p:pic>
        <p:nvPicPr>
          <p:cNvPr id="3074" name="Picture 2" descr="F:\шрифтовая 3 класс\2 четверть\снежана батырш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2" y="1106227"/>
            <a:ext cx="3054640" cy="428914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шрифтовая 3 класс\2 четверть 31\Артамонов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5"/>
          <a:stretch/>
        </p:blipFill>
        <p:spPr bwMode="auto">
          <a:xfrm>
            <a:off x="5236259" y="1130022"/>
            <a:ext cx="3034176" cy="43189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84666"/>
            <a:ext cx="6753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Работы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214321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428736"/>
            <a:ext cx="5072098" cy="1828800"/>
          </a:xfrm>
        </p:spPr>
        <p:txBody>
          <a:bodyPr>
            <a:normAutofit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Georgia" pitchFamily="18" charset="0"/>
              </a:rPr>
              <a:t>4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450" y="6093295"/>
            <a:ext cx="672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Шрифтовая композиция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144" y="5449018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Усатый Даниил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0232" y="5465913"/>
            <a:ext cx="2616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Олейникова Кристина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3072" y="174142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Работы учащихся </a:t>
            </a:r>
          </a:p>
        </p:txBody>
      </p:sp>
      <p:pic>
        <p:nvPicPr>
          <p:cNvPr id="4098" name="Picture 2" descr="F:\шрифтовая 3 класс\2 четверть 31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7" y="1146627"/>
            <a:ext cx="3019049" cy="424418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шрифтовая 3 класс\2 четверть 31\олейник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41" y="1073096"/>
            <a:ext cx="3052550" cy="436389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5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1428736"/>
            <a:ext cx="5072098" cy="1828800"/>
          </a:xfrm>
        </p:spPr>
        <p:txBody>
          <a:bodyPr>
            <a:normAutofit/>
          </a:bodyPr>
          <a:lstStyle/>
          <a:p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357298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311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pic>
        <p:nvPicPr>
          <p:cNvPr id="1026" name="Picture 2" descr="E:\для аттестации\Открытый урок в рамках аттестации\Тема для презентации.jpg"/>
          <p:cNvPicPr>
            <a:picLocks noChangeAspect="1" noChangeArrowheads="1"/>
          </p:cNvPicPr>
          <p:nvPr/>
        </p:nvPicPr>
        <p:blipFill>
          <a:blip r:embed="rId2"/>
          <a:srcRect t="85416"/>
          <a:stretch>
            <a:fillRect/>
          </a:stretch>
        </p:blipFill>
        <p:spPr bwMode="auto">
          <a:xfrm rot="10800000">
            <a:off x="0" y="0"/>
            <a:ext cx="9144000" cy="10001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16" y="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Georgia" pitchFamily="18" charset="0"/>
              </a:rPr>
              <a:t>4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2450" y="6093295"/>
            <a:ext cx="6721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912" y="5485695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Georgia" pitchFamily="18" charset="0"/>
              </a:rPr>
              <a:t>Лобанова Валерия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0232" y="5465913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Georgia" pitchFamily="18" charset="0"/>
              </a:rPr>
              <a:t>Кузьменкина Елизавета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2166" y="184666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  <a:latin typeface="Georgia" pitchFamily="18" charset="0"/>
              </a:rPr>
              <a:t>Работы учащихся </a:t>
            </a:r>
          </a:p>
        </p:txBody>
      </p:sp>
      <p:pic>
        <p:nvPicPr>
          <p:cNvPr id="5122" name="Picture 2" descr="F:\шрифтовая 3 класс\2 четверть 31\Лобано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85" y="1209753"/>
            <a:ext cx="3008235" cy="423646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шрифтовая 3 класс\2 четверть 31\Кузьменки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29" y="1088939"/>
            <a:ext cx="3031750" cy="428389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0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792000"/>
          </a:xfrm>
        </p:spPr>
        <p:txBody>
          <a:bodyPr>
            <a:normAutofit/>
          </a:bodyPr>
          <a:lstStyle/>
          <a:p>
            <a:pPr algn="ctr"/>
            <a:r>
              <a:rPr lang="ru-RU" i="1" cap="non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28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Шрифт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графический рисунок начертания букв </a:t>
            </a:r>
          </a:p>
          <a:p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 знаков, составляющих единую стилистическую и композиционную систему, набор символов определенного размера и рисунка.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429000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Шрифтовая композиция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гармоническое  сочетание пропорций отдельных букв,  слов и всего предложения по отношению к заданному формату 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0672" y="6093296"/>
            <a:ext cx="6753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85857"/>
            <a:ext cx="2195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9042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5836" y="3645024"/>
            <a:ext cx="9144000" cy="373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i="0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10" y="174398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шрифтов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35836" y="796640"/>
            <a:ext cx="40317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Шрифт с засечками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1" y="6093296"/>
            <a:ext cx="6804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2584" y="6083938"/>
            <a:ext cx="2218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42059" y="1384493"/>
            <a:ext cx="4746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следует из его названия, характеризуется    тем, что его символы имеют на концах маленькие засечки.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3" y="987577"/>
            <a:ext cx="2608745" cy="30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9398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мелкого текста шрифт с засечками считается удобнее, так как глазам человека быстрее и проще распознавать символы с засечками. </a:t>
            </a:r>
          </a:p>
          <a:p>
            <a:pPr lvl="0" algn="just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Поэтому, для обычного текста (газетного или книжного) больше подходят шрифты с засечками.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92" y="850694"/>
            <a:ext cx="9144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Рубленый шрифт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1" y="6093296"/>
            <a:ext cx="6804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2584" y="6083938"/>
            <a:ext cx="2218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93846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8764" y="116632"/>
            <a:ext cx="3949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u="sng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шрифтов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0128" y="1887994"/>
            <a:ext cx="5782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рубленом шрифте нет «завершающих маленьких засечек».</a:t>
            </a:r>
          </a:p>
          <a:p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055" y="3789040"/>
            <a:ext cx="8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Рубленые шрифты чаще используются  при оформлении заголовков, табличных материалов , </a:t>
            </a:r>
          </a:p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рекламной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87510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103343"/>
            <a:ext cx="9144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</a:t>
            </a:r>
            <a:endParaRPr lang="ru-RU" sz="3200" b="1" u="sng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751" y="6093296"/>
            <a:ext cx="6804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2584" y="6083938"/>
            <a:ext cx="2218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051700"/>
            <a:ext cx="4572000" cy="6194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srgbClr val="EBDDC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EBDDC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EBD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20" y="2132856"/>
            <a:ext cx="89644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EBDDC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шрифтов разных видов и кеглей (размеров),</a:t>
            </a: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EBDDC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EBDDC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имеющих одинаковое начертание, единый стиль и</a:t>
            </a: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EBDDC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EBDDC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оформление, называется </a:t>
            </a:r>
            <a:r>
              <a:rPr lang="ru-RU" sz="2800" u="sng" dirty="0">
                <a:solidFill>
                  <a:srgbClr val="EBDDC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sz="2800" b="1" u="sng" dirty="0">
              <a:solidFill>
                <a:srgbClr val="EBDDC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u="sng" dirty="0">
                <a:solidFill>
                  <a:srgbClr val="EBDDC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гарнитурой</a:t>
            </a:r>
            <a:endParaRPr lang="ru-RU" sz="4400" b="1" dirty="0">
              <a:solidFill>
                <a:srgbClr val="EBDDC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3773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u="sng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шрифты отличаются гарнитурой. </a:t>
            </a:r>
          </a:p>
        </p:txBody>
      </p:sp>
    </p:spTree>
    <p:extLst>
      <p:ext uri="{BB962C8B-B14F-4D97-AF65-F5344CB8AC3E}">
        <p14:creationId xmlns:p14="http://schemas.microsoft.com/office/powerpoint/2010/main" val="320240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490" y="1463120"/>
            <a:ext cx="85725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>
                <a:solidFill>
                  <a:schemeClr val="tx2"/>
                </a:solidFill>
                <a:latin typeface="Georgia" pitchFamily="18" charset="0"/>
              </a:rPr>
              <a:t>Характеристики шрифтов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470" y="2492896"/>
            <a:ext cx="86478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начертание: прямой, курсивный;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насыщенность: светлый, полужирный, жирный (отношение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толщины штриха к ширине внутри буквенного просвета);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ширина: нормальный, узкий, широкий, шрифт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фиксированной ширины;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размер (кегль) в пунктах (1 пункт = 1/72 дюйма);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6093296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40590" y="6105709"/>
            <a:ext cx="6803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66" y="332656"/>
            <a:ext cx="9144000" cy="5381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u="sng" dirty="0">
                <a:solidFill>
                  <a:srgbClr val="EBDD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 облик шрифтов</a:t>
            </a:r>
          </a:p>
          <a:p>
            <a:pPr lvl="0" algn="ctr"/>
            <a:endParaRPr lang="ru-RU" sz="3000" b="1" u="sng" dirty="0">
              <a:solidFill>
                <a:srgbClr val="EBDD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</a:rPr>
              <a:t>	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Декоративный.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Динамичный. </a:t>
            </a:r>
            <a:r>
              <a:rPr lang="ru-RU" sz="2000" dirty="0">
                <a:solidFill>
                  <a:srgbClr val="EBDDC3"/>
                </a:solidFill>
                <a:latin typeface="Times New Roman"/>
                <a:ea typeface="Times New Roman"/>
                <a:cs typeface="Times New Roman"/>
              </a:rPr>
              <a:t>Используют для оформления объявлений о спортивных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EBDDC3"/>
                </a:solidFill>
                <a:latin typeface="Times New Roman"/>
                <a:ea typeface="Times New Roman"/>
                <a:cs typeface="Times New Roman"/>
              </a:rPr>
              <a:t>               соревнованиях, о туристических походах, приглашениях на вечер.</a:t>
            </a:r>
            <a:endParaRPr lang="ru-RU" sz="2000" dirty="0">
              <a:solidFill>
                <a:srgbClr val="EBDDC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Изящный. Римский капитальный, антиква, академический шрифты (используются для литературных и искусствоведческих текстов, оформления архитектурных проектов, написания текстов на мемориальных досках).</a:t>
            </a:r>
          </a:p>
          <a:p>
            <a:pPr lvl="1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Курсив. Применяется для написания текстов почётных грамот, поздравительных адресов, поздравлений и приглашений.</a:t>
            </a:r>
          </a:p>
          <a:p>
            <a:pPr lvl="1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Монументальный. Рубленый плакатный, брусковый шрифт и гротеск (применяется для написания лозунгов, плакатов, транспарантов).</a:t>
            </a:r>
          </a:p>
          <a:p>
            <a:pPr lvl="1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Свободный.</a:t>
            </a:r>
          </a:p>
          <a:p>
            <a:pPr lvl="1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Строгий. Применяется на диаграммах, схемах, графиках, технических и производственных плакатах, указателях.</a:t>
            </a:r>
          </a:p>
          <a:p>
            <a:pPr lvl="1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	Фольклорный (украинский, арабский и т. д.).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3937" y="609329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5160" y="6093295"/>
            <a:ext cx="23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6182" y="2285992"/>
            <a:ext cx="57150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857496"/>
            <a:ext cx="5286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3937" y="6093296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«Шрифтовая композиция»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5160" y="6093295"/>
            <a:ext cx="23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white"/>
                </a:solidFill>
                <a:latin typeface="Monotype Corsiva" panose="03010101010201010101" pitchFamily="66" charset="0"/>
                <a:ea typeface="GungsuhChe" panose="02030609000101010101" pitchFamily="49" charset="-127"/>
              </a:rPr>
              <a:t>Тема: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4766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Включение шрифта в изобразительную  композицию - очень частая и совсем непростая задача.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5160" y="18251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Шрифт</a:t>
            </a:r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это очень своеобразное искусство.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4671" y="2708920"/>
            <a:ext cx="89586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Любая надпись имеет определенную динамику и последовательность. </a:t>
            </a:r>
          </a:p>
          <a:p>
            <a:pPr lvl="0"/>
            <a:r>
              <a:rPr lang="ru-RU" sz="2800" dirty="0">
                <a:solidFill>
                  <a:srgbClr val="EBDDC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Это делает композицию шрифта с изображением очень специфичной.</a:t>
            </a:r>
            <a:endParaRPr lang="ru-RU" sz="3000" dirty="0">
              <a:solidFill>
                <a:srgbClr val="EBDDC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10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1166</TotalTime>
  <Words>817</Words>
  <Application>Microsoft Office PowerPoint</Application>
  <PresentationFormat>Экран (4:3)</PresentationFormat>
  <Paragraphs>209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Georgia</vt:lpstr>
      <vt:lpstr>Monotype Corsiva</vt:lpstr>
      <vt:lpstr>Times New Roman</vt:lpstr>
      <vt:lpstr>Tw Cen MT</vt:lpstr>
      <vt:lpstr>Wingdings</vt:lpstr>
      <vt:lpstr>Wingdings 2</vt:lpstr>
      <vt:lpstr>Обычная</vt:lpstr>
      <vt:lpstr> </vt:lpstr>
      <vt:lpstr> Тема : «Ш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«Ш</dc:title>
  <dc:creator>Администрация</dc:creator>
  <cp:lastModifiedBy>Кашина Юлия Юрьевна</cp:lastModifiedBy>
  <cp:revision>95</cp:revision>
  <dcterms:created xsi:type="dcterms:W3CDTF">2014-11-05T05:17:07Z</dcterms:created>
  <dcterms:modified xsi:type="dcterms:W3CDTF">2020-11-17T13:30:11Z</dcterms:modified>
</cp:coreProperties>
</file>