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70"/>
            <a:ext cx="8064896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МИНИСТЕРСТВО ОБРАЗОВАНИЯ КИРОВСКОЙ ОБЛАСТИ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КИРОВСКОЕ ОБЛАСТНОЕ ГОСУДАРСТВЕННОЕ ПРОФЕССИОНАЛЬНОЕ 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ОБРАЗОВАТЕЛЬНОЕ АВТОНОМНОЕ УЧРЕЖДЕНИЕ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  <a:cs typeface="Times New Roman"/>
              </a:rPr>
              <a:t>«ТЕХНИКУМ ПРОМЫШЛЕННОСТИ И НАРОДНЫХ ПРОМЫСЛОВ Г. СОВЕТСКА»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359950"/>
            <a:ext cx="4293740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ea typeface="Calibri"/>
                <a:cs typeface="Times New Roman"/>
              </a:rPr>
              <a:t>Методическая разработка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2204864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Тема.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Обгон, опережение, встречный разъезд.</a:t>
            </a:r>
            <a:endParaRPr lang="ru-RU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3968" y="3793715"/>
            <a:ext cx="3851920" cy="1211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875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Преподаватель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: Глазырин Владимир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Анатольевич</a:t>
            </a:r>
          </a:p>
          <a:p>
            <a:pPr indent="15875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2023г. </a:t>
            </a:r>
            <a:endParaRPr lang="ru-RU" sz="2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1581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60" y="639261"/>
            <a:ext cx="871296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полоса, на которую он выезжает для обгона, должна быть свободной на достаточном (безопасном) расстоянии; </a:t>
            </a:r>
            <a:endParaRPr lang="ru-RU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водитель обгоняемого транспортного средства не предпринимает никаких действий, связанных с планируемым выездом из занимаемой полосы;</a:t>
            </a:r>
            <a:endParaRPr lang="ru-RU" sz="1600" b="1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водитель транспортного средства, двигающегося сзади, сам не приступил к выполнению маневра, связанного с обгоном;</a:t>
            </a:r>
            <a:endParaRPr lang="ru-RU" sz="16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есть твердая убежденность в благополучном возвращении на занимаемую полосу после завершения обгона.</a:t>
            </a:r>
            <a:endParaRPr lang="ru-RU" sz="1600" b="1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788" y="188640"/>
            <a:ext cx="8460432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Основные условия, составляющие безопасность обгона:</a:t>
            </a:r>
            <a:endParaRPr lang="ru-RU" sz="16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56" y="4077072"/>
            <a:ext cx="828092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0" indent="-342900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Приступить к обгону разрешается только в том случае, если в процессе обгона не возникнет ни малейшей угрозы, ни для встречного, ни для обгоняемого!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103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5146" y="92656"/>
            <a:ext cx="6639626" cy="49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432171"/>
            <a:ext cx="2227085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Общие запрещения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0654" y="908720"/>
            <a:ext cx="8208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К общим правилам, запрещающим обгон, следует отнести требования знаков, разметки и принципов расположения транспортных средств на проезжей части.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847770"/>
            <a:ext cx="1393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Например: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2994" y="2241936"/>
            <a:ext cx="1320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</a:rPr>
              <a:t>Разметка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&amp;ocy;&amp;bcy;&amp;gcy;&amp;ocy;&amp;ncy; &amp;chcy;&amp;iecy;&amp;rcy;&amp;iecy;&amp;zcy; &amp;scy;&amp;pcy;&amp;lcy;&amp;ocy;&amp;shcy;&amp;ncy;&amp;ucy;&amp;yucy; &amp;lcy;&amp;icy;&amp;ncy;&amp;icy;&amp;yu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72" y="1550744"/>
            <a:ext cx="5603825" cy="2182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E:\ПДД  (изм. и доп.)\для урока по ПДД\Обгон(рис.)\завершение обгона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43127"/>
            <a:ext cx="5273675" cy="25208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5559679" y="3839609"/>
            <a:ext cx="2915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обгоне нужно внимательно следить за разметкой: за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100-150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метров до начала сплошной появится длинная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прерывистая «линия приближения»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3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3603" y="735088"/>
            <a:ext cx="849694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latin typeface="Times New Roman"/>
                <a:ea typeface="Calibri"/>
                <a:cs typeface="Times New Roman"/>
              </a:rPr>
              <a:t>Требования раздела «Расположение на проезжей части»: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188640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&amp;Ocy;&amp;bcy;&amp;gcy;&amp;ocy;&amp;ncy; &amp;ncy;&amp;acy; &amp;mcy;&amp;ncy;&amp;ocy;&amp;gcy;&amp;ocy;&amp;pcy;&amp;ocy;&amp;lcy;&amp;ocy;&amp;scy;&amp;ncy;&amp;ocy;&amp;jcy; &amp;dcy;&amp;ocy;&amp;rcy;&amp;ocy;&amp;gcy;&amp;iecy; &amp;zcy;&amp;acy;&amp;pcy;&amp;rcy;&amp;iecy;&amp;shchcy;&amp;iecy;&amp;n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012121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Ocy;&amp;bcy;&amp;gcy;&amp;ocy;&amp;ncy; &amp;ncy;&amp;acy; &amp;tcy;&amp;rcy;&amp;iecy;&amp;khcy;&amp;pcy;&amp;ocy;&amp;lcy;&amp;ocy;&amp;scy;&amp;ncy;&amp;ocy;&amp;jcy; &amp;dcy;&amp;ocy;&amp;rcy;&amp;ocy;&amp;gcy;&amp;ie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75" y="1296296"/>
            <a:ext cx="3960440" cy="2132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56250" y="3717032"/>
            <a:ext cx="2734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latin typeface="Times New Roman"/>
                <a:ea typeface="Times New Roman"/>
              </a:rPr>
              <a:t>Знак «Обгон запрещен» </a:t>
            </a:r>
            <a:endParaRPr lang="ru-RU" dirty="0"/>
          </a:p>
        </p:txBody>
      </p:sp>
      <p:pic>
        <p:nvPicPr>
          <p:cNvPr id="7" name="Рисунок 6" descr="&amp;Zcy;&amp;ncy;&amp;acy;&amp;kcy; 3.20 &amp;ocy;&amp;bcy;&amp;gcy;&amp;ocy;&amp;ncy; &amp;zcy;&amp;acy;&amp;pcy;&amp;rcy;&amp;iecy;&amp;shchcy;&amp;iecy;&amp;n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46516"/>
            <a:ext cx="4896544" cy="2064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81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52736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Специальные запрещения :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пункт 11.4 ПДД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2715" y="332656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29117"/>
            <a:ext cx="75608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1. Обгон запрещен </a:t>
            </a:r>
            <a:r>
              <a:rPr lang="ru-RU" sz="28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регулируемых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перекрестках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5" name="Рисунок 4" descr="&amp;ocy;&amp;bcy;&amp;gcy;&amp;ocy;&amp;ncy; &amp;ncy;&amp;acy; &amp;rcy;&amp;iecy;&amp;gcy;&amp;ucy;&amp;lcy;&amp;icy;&amp;rcy;&amp;ucy;&amp;iecy;&amp;mcy;&amp;ocy;&amp;mcy; &amp;pcy;&amp;iecy;&amp;rcy;&amp;iecy;&amp;kcy;&amp;rcy;&amp;iecy;&amp;scy;&amp;tcy;&amp;k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7" y="2276872"/>
            <a:ext cx="6955459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88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640960" cy="9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Обгон запрещен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нерегулируемых перекрестках при движении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u="sng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главной дороге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88640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&amp;Ocy;&amp;bcy;&amp;gcy;&amp;ocy;&amp;ncy; &amp;ncy;&amp;acy; &amp;ncy;&amp;iecy;&amp;rcy;&amp;iecy;&amp;gcy;&amp;ucy;&amp;lcy;&amp;icy;&amp;rcy;&amp;ucy;&amp;iecy;&amp;mcy;&amp;ocy;&amp;mcy; &amp;pcy;&amp;iecy;&amp;rcy;&amp;iecy;&amp;kcy;&amp;rcy;&amp;iecy;&amp;scy;&amp;tcy;&amp;kcy;&amp;iecy; &amp;ncy;&amp;iecy; &amp;pcy;&amp;ocy; &amp;gcy;&amp;lcy;&amp;acy;&amp;vcy;&amp;ncy;&amp;ocy;&amp;jcy; &amp;dcy;&amp;ocy;&amp;rcy;&amp;ocy;&amp;g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" y="1988839"/>
            <a:ext cx="4030844" cy="2304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Vcy;&amp;ycy;&amp;iecy;&amp;zcy;&amp;dcy; &amp;scy;&amp;ocy; &amp;vcy;&amp;tcy;&amp;ocy;&amp;rcy;&amp;ocy;&amp;scy;&amp;tcy;&amp;iecy;&amp;pcy;&amp;iecy;&amp;ncy;&amp;ncy;&amp;ocy;&amp;jcy; &amp;dcy;&amp;ocy;&amp;rcy;&amp;ocy;&amp;gcy;&amp;icy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39"/>
            <a:ext cx="4014326" cy="23042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54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04664"/>
            <a:ext cx="7992888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Обгон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по главной дороге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на перекрёстке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РАЗРЕШЁН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3" name="Рисунок 2" descr="&amp;Ocy;&amp;bcy;&amp;gcy;&amp;ocy;&amp;ncy; &amp;ncy;&amp;acy; &amp;ncy;&amp;iecy;&amp;rcy;&amp;iecy;&amp;gcy;&amp;ucy;&amp;lcy;&amp;icy;&amp;rcy;&amp;ucy;&amp;iecy;&amp;mcy;&amp;ocy;&amp;mcy; &amp;pcy;&amp;iecy;&amp;rcy;&amp;iecy;&amp;kcy;&amp;rcy;&amp;iecy;&amp;scy;&amp;tcy;&amp;kcy;&amp;iecy; &amp;pcy;&amp;ocy; &amp;gcy;&amp;lcy;&amp;acy;&amp;vcy;&amp;ncy;&amp;ocy;&amp;jcy; &amp;dcy;&amp;ocy;&amp;rcy;&amp;ocy;&amp;g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992888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1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51720" y="260648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777713"/>
            <a:ext cx="8712968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3. Обгон запрещен на пешеходных переходах(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независимо от наличия пешеходов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7" name="Рисунок 6" descr="&amp;Ocy;&amp;bcy;&amp;gcy;&amp;ocy;&amp;ncy; &amp;ncy;&amp;acy; &amp;pcy;&amp;iecy;&amp;shcy;&amp;iecy;&amp;khcy;&amp;ocy;&amp;dcy;&amp;ncy;&amp;ocy;&amp;mcy; &amp;pcy;&amp;iecy;&amp;rcy;&amp;iecy;&amp;khcy;&amp;ocy;&amp;d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369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112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9535" y="83506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8697" y="600571"/>
            <a:ext cx="8712968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4. Обгон запрещен на железнодорожных переездах </a:t>
            </a:r>
            <a:endParaRPr lang="ru-RU" sz="2000" b="1" dirty="0" smtClean="0">
              <a:solidFill>
                <a:srgbClr val="FF0000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10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и ближе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100 метров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до них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3" descr="&amp;Ocy;&amp;bcy;&amp;gcy;&amp;ocy;&amp;ncy; &amp;ncy;&amp;acy; &amp;zhcy;&amp;iecy;&amp;lcy;&amp;iecy;&amp;zcy;&amp;ncy;&amp;ocy;&amp;dcy;&amp;ocy;&amp;rcy;&amp;ocy;&amp;zhcy;&amp;ncy;&amp;ocy;&amp;mcy; &amp;pcy;&amp;iecy;&amp;rcy;&amp;iecy;&amp;iecy;&amp;zcy;&amp;dcy;&amp;ie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36697"/>
            <a:ext cx="4320480" cy="2064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ПДД  (изм. и доп.)\для урока по ПДД\Обгон(рис.)\обгон у ж.д.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63453"/>
            <a:ext cx="4320480" cy="203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E:\ПДД  (изм. и доп.)\для урока по ПДД\Обгон(рис.)\обгон у ж.д.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6984776" cy="2873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4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260648"/>
            <a:ext cx="427982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обгона:</a:t>
            </a:r>
            <a:endParaRPr lang="ru-RU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908720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5. Обгон запрещен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на мостах, на путепроводах,                                                                       на эстакадах и под ними.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sz="2000" dirty="0"/>
          </a:p>
        </p:txBody>
      </p:sp>
      <p:pic>
        <p:nvPicPr>
          <p:cNvPr id="4" name="Рисунок 3" descr="&amp;Ocy;&amp;bcy;&amp;gcy;&amp;ocy;&amp;ncy; &amp;ncy;&amp;acy; &amp;mcy;&amp;ocy;&amp;scy;&amp;tcy;&amp;u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67" y="697084"/>
            <a:ext cx="4941632" cy="25330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855708"/>
            <a:ext cx="3985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2000" b="1" dirty="0">
                <a:latin typeface="Times New Roman"/>
                <a:ea typeface="Calibri"/>
              </a:rPr>
              <a:t>6. Обгон запрещен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в тоннелях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6" name="Рисунок 5" descr="&amp;Ocy;&amp;bcy;&amp;gcy;&amp;ocy;&amp;ncy; &amp;vcy; &amp;tcy;&amp;ocy;&amp;ncy;&amp;ncy;&amp;iecy;&amp;lcy;&amp;iecy; &amp;zcy;&amp;acy;&amp;pcy;&amp;rcy;&amp;iecy;&amp;shchcy;&amp;iecy;&amp;ncy;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5" y="3429000"/>
            <a:ext cx="3937031" cy="2762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4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177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Правила запрещения обгона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47129"/>
            <a:ext cx="8568952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7. Обгон запрещен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участках с ограниченной видимостью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(менее 100 метров хотя бы в одном направлении).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 descr="&amp;Ocy;&amp;bcy;&amp;gcy;&amp;ocy;&amp;ncy; &amp;ncy;&amp;acy; &amp;ucy;&amp;chcy;&amp;acy;&amp;scy;&amp;tcy;&amp;kcy;&amp;iecy; &amp;dcy;&amp;ocy;&amp;rcy;&amp;ocy;&amp;gcy;&amp;icy; &amp;scy; &amp;ocy;&amp;gcy;&amp;rcy;&amp;acy;&amp;ncy;&amp;icy;&amp;chcy;&amp;iecy;&amp;ncy;&amp;ncy;&amp;ocy;&amp;jcy; &amp;vcy;&amp;icy;&amp;dcy;&amp;icy;&amp;mcy;&amp;ocy;&amp;scy;&amp;tcy;&amp;softcy;&amp;yucy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0039"/>
            <a:ext cx="4680520" cy="2086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ПДД  (изм. и доп.)\для урока по ПДД\Обгон(рис.)\огран. видимость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168" y="3861048"/>
            <a:ext cx="5128207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171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8640"/>
            <a:ext cx="813690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Тема 11. Обгон, опережение, встречный разъезд.</a:t>
            </a:r>
            <a:endParaRPr lang="ru-RU" sz="14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79324"/>
            <a:ext cx="8424936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«Обгон» –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опережение одного или нескольких транспортных средств, 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связанное с выездом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 полосу встречного движения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, и последующим возвращением на ранее занимаемую полосу.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655168"/>
            <a:ext cx="729896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+mj-lt"/>
              </a:rPr>
              <a:t>«</a:t>
            </a: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Опережение»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средства со скоростью, большей скорости попутного транспортного средства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s://ds05.infourok.ru/uploads/ex/12d9/00176b68-bcfdc782/img4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6872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441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8"/>
            <a:ext cx="582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rgbClr val="C00000"/>
                </a:solidFill>
                <a:latin typeface="Times New Roman"/>
                <a:ea typeface="Calibri"/>
              </a:rPr>
              <a:t>Наказание за нарушение правил обгона 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27610"/>
            <a:ext cx="2119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статья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12.15 КоАП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1633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50"/>
              </a:spcBef>
              <a:spcAft>
                <a:spcPts val="1125"/>
              </a:spcAft>
            </a:pPr>
            <a:r>
              <a:rPr lang="ru-RU" sz="2000" u="sng" dirty="0">
                <a:solidFill>
                  <a:srgbClr val="000000"/>
                </a:solidFill>
                <a:latin typeface="Times New Roman"/>
                <a:ea typeface="Times New Roman"/>
              </a:rPr>
              <a:t>согласно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части 4,</a:t>
            </a:r>
            <a:r>
              <a:rPr lang="ru-RU" sz="2000" u="sng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выезд в нарушение ПДД на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полосу, предназначенную для встречного движения, либо на трамвайные пути встречного направления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за исключением случаев, связанных с объездом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препятствия(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1 до 1,5 тысяч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рублей)</a:t>
            </a:r>
            <a:r>
              <a:rPr lang="ru-RU" sz="20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влечет наложение административного </a:t>
            </a:r>
            <a:r>
              <a:rPr lang="ru-RU" sz="2000" b="1" u="sng" dirty="0">
                <a:solidFill>
                  <a:srgbClr val="C00000"/>
                </a:solidFill>
                <a:latin typeface="Times New Roman"/>
                <a:ea typeface="Times New Roman"/>
              </a:rPr>
              <a:t>штрафа в размере 5 000 рублей или лишение права управления транспортными средствами на срок от 4 до 6 месяцев</a:t>
            </a:r>
            <a:r>
              <a:rPr lang="ru-RU" sz="2000" u="sng" dirty="0">
                <a:solidFill>
                  <a:srgbClr val="C00000"/>
                </a:solidFill>
                <a:latin typeface="Times New Roman"/>
                <a:ea typeface="Times New Roman"/>
              </a:rPr>
              <a:t>.</a:t>
            </a:r>
            <a:endParaRPr lang="ru-RU" u="sng" dirty="0">
              <a:solidFill>
                <a:srgbClr val="C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284984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наказание </a:t>
            </a:r>
            <a:r>
              <a:rPr lang="ru-RU" sz="2000" b="1" u="sng" dirty="0">
                <a:solidFill>
                  <a:srgbClr val="000000"/>
                </a:solidFill>
                <a:latin typeface="Times New Roman"/>
                <a:ea typeface="Calibri"/>
              </a:rPr>
              <a:t>за повторное нарушение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: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</a:rPr>
              <a:t>лишение права управления транспортными средствами на срок 1 год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, а в случае фиксации нарушения средствами автоматического контроля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 – наложение административного 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</a:rPr>
              <a:t>штрафа в размере 5 000 рублей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581128"/>
            <a:ext cx="8352928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Единственная ситуация, в которой обгоняющий водитель может </a:t>
            </a:r>
            <a:r>
              <a:rPr lang="ru-RU" sz="2000" b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оказаться </a:t>
            </a:r>
            <a:r>
              <a:rPr lang="ru-RU" sz="2000" b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невиновным </a:t>
            </a:r>
            <a:r>
              <a:rPr lang="ru-RU" sz="2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в ДТП – это нарушение водителем, которого он обгоняет, пункта 11.3 ПДД, который запрещает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«препятствовать обгону посредством повышения скорости движения или иными действиями».</a:t>
            </a:r>
            <a:endParaRPr lang="ru-RU" sz="16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264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13690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Обгон разрешён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Правилами только в следующих трёх случаях.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3" name="Рисунок 2" descr="E:\ПДД  (изм. и доп.)\для урока по ПДД\Обгон(рис.)\разрешённые обгон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84976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1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7831"/>
            <a:ext cx="8280920" cy="423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Общие принципы безопасности при выполнении обгона.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603694"/>
            <a:ext cx="8285678" cy="2189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/>
                <a:ea typeface="Calibri"/>
                <a:cs typeface="Times New Roman"/>
              </a:rPr>
              <a:t>Прежде, чем начать обгон, водитель обязан убедиться в том, что полоса движения, на которую он собирается выехать, свободна на достаточном для обгона расстоянии и в процессе обгона он не создаст опасности для движения и помех другим участникам дорожного движения.</a:t>
            </a:r>
            <a:endParaRPr lang="ru-RU" dirty="0">
              <a:ea typeface="Calibri"/>
              <a:cs typeface="Times New Roman"/>
            </a:endParaRPr>
          </a:p>
        </p:txBody>
      </p:sp>
      <p:pic>
        <p:nvPicPr>
          <p:cNvPr id="7" name="Picture 2" descr="https://avtoshkolyexpert.ru/wp-content/uploads/2020/10/02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11263"/>
            <a:ext cx="6292871" cy="333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9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7249"/>
            <a:ext cx="7704856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Общие принципы безопасности при выполнении обгона.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52772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atin typeface="Times New Roman"/>
                <a:ea typeface="Times New Roman"/>
              </a:rPr>
              <a:t>1. Необходимо оценить скорость обгоняемого автомобиля.</a:t>
            </a:r>
            <a:endParaRPr lang="ru-RU" sz="2000" b="1" dirty="0">
              <a:latin typeface="Times New Roman"/>
              <a:ea typeface="Times New Roman"/>
            </a:endParaRPr>
          </a:p>
          <a:p>
            <a:pPr lvl="0"/>
            <a:r>
              <a:rPr lang="ru-RU" sz="2400" b="1" dirty="0">
                <a:latin typeface="Times New Roman"/>
                <a:ea typeface="Times New Roman"/>
              </a:rPr>
              <a:t>2. Необходимо оценить скорость встречного автомобиля и расстояние до него</a:t>
            </a:r>
            <a:r>
              <a:rPr lang="ru-RU" sz="2400" b="1" dirty="0" smtClean="0">
                <a:latin typeface="Times New Roman"/>
                <a:ea typeface="Times New Roman"/>
              </a:rPr>
              <a:t>.</a:t>
            </a: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3. </a:t>
            </a: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</a:rPr>
              <a:t>Необходимо учитывать  реальные динамические возможности собственного автомобиля (насколько чутко он реагирует на педаль акселератора и способность быстро увеличивать скорость</a:t>
            </a:r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).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lvl="0"/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. При обгоне запрещается превышать разрешённую максимальную скорость движения, установленную </a:t>
            </a:r>
            <a:r>
              <a:rPr lang="ru-RU" sz="2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в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соответствии ПДД !!!</a:t>
            </a:r>
            <a:endParaRPr lang="ru-RU" sz="2000" b="1" u="sng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2400" b="1" dirty="0" smtClean="0">
                <a:latin typeface="Times New Roman"/>
                <a:ea typeface="Times New Roman"/>
              </a:rPr>
              <a:t>5. </a:t>
            </a:r>
            <a:r>
              <a:rPr lang="ru-RU" sz="2400" b="1" dirty="0">
                <a:latin typeface="Times New Roman"/>
                <a:ea typeface="Times New Roman"/>
              </a:rPr>
              <a:t>Необходимо </a:t>
            </a:r>
            <a:r>
              <a:rPr lang="ru-RU" sz="2400" b="1" dirty="0" smtClean="0">
                <a:latin typeface="Times New Roman"/>
                <a:ea typeface="Times New Roman"/>
              </a:rPr>
              <a:t>учитывать </a:t>
            </a:r>
            <a:r>
              <a:rPr lang="ru-RU" sz="2400" b="1" dirty="0">
                <a:latin typeface="Times New Roman"/>
                <a:ea typeface="Times New Roman"/>
              </a:rPr>
              <a:t>состояние </a:t>
            </a:r>
            <a:r>
              <a:rPr lang="ru-RU" sz="2400" b="1" dirty="0" smtClean="0">
                <a:latin typeface="Times New Roman"/>
                <a:ea typeface="Times New Roman"/>
              </a:rPr>
              <a:t>покрытия </a:t>
            </a:r>
            <a:r>
              <a:rPr lang="ru-RU" sz="2400" b="1" dirty="0">
                <a:latin typeface="Times New Roman"/>
                <a:ea typeface="Times New Roman"/>
              </a:rPr>
              <a:t>(сухое, влажное, скользкое</a:t>
            </a:r>
            <a:r>
              <a:rPr lang="ru-RU" sz="2400" b="1" dirty="0" smtClean="0">
                <a:latin typeface="Times New Roman"/>
                <a:ea typeface="Times New Roman"/>
              </a:rPr>
              <a:t>), интенсивность движения, условия видимости и другие </a:t>
            </a:r>
            <a:r>
              <a:rPr lang="ru-RU" sz="2400" b="1" smtClean="0">
                <a:latin typeface="Times New Roman"/>
                <a:ea typeface="Times New Roman"/>
              </a:rPr>
              <a:t>дорожные условия.</a:t>
            </a:r>
            <a:endParaRPr lang="ru-RU" sz="20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268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280920" cy="14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Обгон – один из самых опасных манёвров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Поэтому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Правила содержат ряд жёстких ограничений, которым должен следовать водитель, совершающий или только намеревающийся совершить обгон.</a:t>
            </a:r>
            <a:endParaRPr lang="ru-RU" sz="1400" b="1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844824"/>
            <a:ext cx="7560840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Водителю запрещается выполнять обгон в случаях, если транспортное средство, движущееся впереди, производит обгон или объезд препятствия.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4" name="Рисунок 3" descr="E:\ПДД  (изм. и доп.)\для урока по ПДД\Обгон(рис.)\обгон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76544"/>
            <a:ext cx="8568952" cy="31887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42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568952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Водителю запрещается выполнять обгон в случаях, если транспортное средство, движущееся впереди по той же полосе, подало сигнал поворота налево.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E:\ПДД  (изм. и доп.)\для урока по ПДД\Обгон(рис.)\обгон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988840"/>
            <a:ext cx="8352928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347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Водителю запрещается выполнять обгон в случаях, если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на движущемся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Calibri"/>
              </a:rPr>
              <a:t>за ним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транспортном средстве включен левый указатель поворота или водитель этого автомобиля уже приступил к  обгону.</a:t>
            </a:r>
            <a:endParaRPr lang="ru-RU" sz="2400" dirty="0"/>
          </a:p>
        </p:txBody>
      </p:sp>
      <p:pic>
        <p:nvPicPr>
          <p:cNvPr id="3" name="Рисунок 2" descr="E:\ПДД  (изм. и доп.)\для урока по ПДД\Обгон(рис.)\обгон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8246671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424936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Водителю запрещается выполнять обгон в случаях, если при выполнении и(или) при завершении обгона будут созданы помехи водителю обгоняемого транспортного средства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ea typeface="Calibri"/>
              <a:cs typeface="Times New Roman"/>
            </a:endParaRPr>
          </a:p>
        </p:txBody>
      </p:sp>
      <p:pic>
        <p:nvPicPr>
          <p:cNvPr id="3" name="Рисунок 2" descr="&amp;Ncy;&amp;iecy; &amp;scy;&amp;ocy;&amp;zcy;&amp;dcy;&amp;acy;&amp;vcy;&amp;acy;&amp;tcy;&amp;softcy; &amp;pcy;&amp;ocy;&amp;mcy;&amp;iecy;&amp;khcy; &amp;dcy;&amp;rcy;&amp;ucy;&amp;gcy;&amp;icy;&amp;mcy; &amp;vcy;&amp;ocy; &amp;vcy;&amp;rcy;&amp;iecy;&amp;mcy;&amp;yacy; &amp;ocy;&amp;bcy;&amp;gcy;&amp;ocy;&amp;ncy;&amp;acy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10044"/>
            <a:ext cx="7200800" cy="29138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4725144"/>
            <a:ext cx="7848872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Водителю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обгоняемого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транспортного средства запрещается препятствовать обгону посредством повышения скорости или иными действиями.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9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219</TotalTime>
  <Words>763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</dc:creator>
  <cp:lastModifiedBy>клвасс ПДД</cp:lastModifiedBy>
  <cp:revision>19</cp:revision>
  <dcterms:created xsi:type="dcterms:W3CDTF">2021-10-20T16:28:28Z</dcterms:created>
  <dcterms:modified xsi:type="dcterms:W3CDTF">2023-11-30T09:22:56Z</dcterms:modified>
</cp:coreProperties>
</file>