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1" r:id="rId2"/>
    <p:sldMasterId id="2147483844" r:id="rId3"/>
    <p:sldMasterId id="2147483857" r:id="rId4"/>
    <p:sldMasterId id="2147483883" r:id="rId5"/>
    <p:sldMasterId id="2147483909" r:id="rId6"/>
    <p:sldMasterId id="2147483935" r:id="rId7"/>
    <p:sldMasterId id="2147483961" r:id="rId8"/>
    <p:sldMasterId id="2147483974" r:id="rId9"/>
    <p:sldMasterId id="2147483987" r:id="rId10"/>
    <p:sldMasterId id="2147484000" r:id="rId11"/>
    <p:sldMasterId id="2147484026" r:id="rId12"/>
    <p:sldMasterId id="2147484039" r:id="rId13"/>
    <p:sldMasterId id="2147484052" r:id="rId14"/>
    <p:sldMasterId id="2147484065" r:id="rId15"/>
    <p:sldMasterId id="2147484078" r:id="rId16"/>
    <p:sldMasterId id="2147484091" r:id="rId17"/>
    <p:sldMasterId id="2147484104" r:id="rId18"/>
    <p:sldMasterId id="2147484143" r:id="rId19"/>
  </p:sldMasterIdLst>
  <p:notesMasterIdLst>
    <p:notesMasterId r:id="rId62"/>
  </p:notesMasterIdLst>
  <p:sldIdLst>
    <p:sldId id="256" r:id="rId20"/>
    <p:sldId id="423" r:id="rId21"/>
    <p:sldId id="422" r:id="rId22"/>
    <p:sldId id="453" r:id="rId23"/>
    <p:sldId id="451" r:id="rId24"/>
    <p:sldId id="496" r:id="rId25"/>
    <p:sldId id="464" r:id="rId26"/>
    <p:sldId id="462" r:id="rId27"/>
    <p:sldId id="500" r:id="rId28"/>
    <p:sldId id="493" r:id="rId29"/>
    <p:sldId id="455" r:id="rId30"/>
    <p:sldId id="473" r:id="rId31"/>
    <p:sldId id="472" r:id="rId32"/>
    <p:sldId id="488" r:id="rId33"/>
    <p:sldId id="489" r:id="rId34"/>
    <p:sldId id="495" r:id="rId35"/>
    <p:sldId id="461" r:id="rId36"/>
    <p:sldId id="498" r:id="rId37"/>
    <p:sldId id="480" r:id="rId38"/>
    <p:sldId id="459" r:id="rId39"/>
    <p:sldId id="466" r:id="rId40"/>
    <p:sldId id="499" r:id="rId41"/>
    <p:sldId id="432" r:id="rId42"/>
    <p:sldId id="471" r:id="rId43"/>
    <p:sldId id="501" r:id="rId44"/>
    <p:sldId id="476" r:id="rId45"/>
    <p:sldId id="469" r:id="rId46"/>
    <p:sldId id="467" r:id="rId47"/>
    <p:sldId id="485" r:id="rId48"/>
    <p:sldId id="483" r:id="rId49"/>
    <p:sldId id="486" r:id="rId50"/>
    <p:sldId id="468" r:id="rId51"/>
    <p:sldId id="474" r:id="rId52"/>
    <p:sldId id="502" r:id="rId53"/>
    <p:sldId id="487" r:id="rId54"/>
    <p:sldId id="418" r:id="rId55"/>
    <p:sldId id="503" r:id="rId56"/>
    <p:sldId id="481" r:id="rId57"/>
    <p:sldId id="477" r:id="rId58"/>
    <p:sldId id="494" r:id="rId59"/>
    <p:sldId id="448" r:id="rId60"/>
    <p:sldId id="490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FF9"/>
    <a:srgbClr val="066C45"/>
    <a:srgbClr val="E5EBF7"/>
    <a:srgbClr val="DEE7F6"/>
    <a:srgbClr val="267034"/>
    <a:srgbClr val="FFFFFF"/>
    <a:srgbClr val="62CA76"/>
    <a:srgbClr val="DCEBD6"/>
    <a:srgbClr val="00A19C"/>
    <a:srgbClr val="5FC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94660"/>
  </p:normalViewPr>
  <p:slideViewPr>
    <p:cSldViewPr>
      <p:cViewPr varScale="1">
        <p:scale>
          <a:sx n="87" d="100"/>
          <a:sy n="87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03E8-1498-4CFE-B1D5-A78ACE61EC2B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7E8E5-2E9B-4F3A-B7BD-ABB0AB5A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3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44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022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337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52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263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5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220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82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7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758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5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3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14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55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056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302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589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357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737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807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53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5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2475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87750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95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7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02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891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82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924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065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298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0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19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043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06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27099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57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981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210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488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930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006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495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219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767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665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58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999618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361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61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338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800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01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64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38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377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919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450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89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28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9959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776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369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45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51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667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52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78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092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315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073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532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62791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2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630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468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75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23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68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06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18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631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498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470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0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161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73423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63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414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694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920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843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180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980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9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9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617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00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376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1588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18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303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461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41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746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2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2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0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226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815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327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214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835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0808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49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641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985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4607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0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876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986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647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33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407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524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215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88268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450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6270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3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47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222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797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863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913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270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135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73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368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849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20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6478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1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1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7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2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84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8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9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1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30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9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36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97197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7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73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7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74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12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3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31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56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18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25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3547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40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6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94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55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6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20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69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85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53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8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1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1274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66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7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865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3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45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71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3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7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7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06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8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5317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06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55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59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6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85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599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285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400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48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67564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8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135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28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70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57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7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77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8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3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74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876490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309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083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1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4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9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9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9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8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4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7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8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90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0.png"/><Relationship Id="rId3" Type="http://schemas.openxmlformats.org/officeDocument/2006/relationships/image" Target="../media/image4.png"/><Relationship Id="rId7" Type="http://schemas.openxmlformats.org/officeDocument/2006/relationships/image" Target="../media/image90.png"/><Relationship Id="rId12" Type="http://schemas.openxmlformats.org/officeDocument/2006/relationships/image" Target="../media/image22.JPG"/><Relationship Id="rId2" Type="http://schemas.openxmlformats.org/officeDocument/2006/relationships/image" Target="../media/image3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80.png"/><Relationship Id="rId11" Type="http://schemas.openxmlformats.org/officeDocument/2006/relationships/image" Target="../media/image131.png"/><Relationship Id="rId5" Type="http://schemas.openxmlformats.org/officeDocument/2006/relationships/image" Target="../media/image70.png"/><Relationship Id="rId15" Type="http://schemas.openxmlformats.org/officeDocument/2006/relationships/image" Target="../media/image170.png"/><Relationship Id="rId10" Type="http://schemas.openxmlformats.org/officeDocument/2006/relationships/image" Target="../media/image120.png"/><Relationship Id="rId4" Type="http://schemas.openxmlformats.org/officeDocument/2006/relationships/image" Target="../media/image20.JPG"/><Relationship Id="rId9" Type="http://schemas.openxmlformats.org/officeDocument/2006/relationships/image" Target="../media/image21.JPG"/><Relationship Id="rId1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8.gif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.png"/><Relationship Id="rId7" Type="http://schemas.openxmlformats.org/officeDocument/2006/relationships/image" Target="../media/image2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26.JPG"/><Relationship Id="rId9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JP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8.gif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gif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6055" y="5517232"/>
            <a:ext cx="9144000" cy="1202813"/>
            <a:chOff x="0" y="2773627"/>
            <a:chExt cx="9144000" cy="1202813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2773627"/>
              <a:ext cx="9144000" cy="1195397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err="1" smtClean="0">
                  <a:solidFill>
                    <a:schemeClr val="bg2">
                      <a:lumMod val="25000"/>
                    </a:schemeClr>
                  </a:solidFill>
                </a:rPr>
                <a:t>Муранец</a:t>
              </a:r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</a:rPr>
                <a:t> Ольга Ивановна,</a:t>
              </a:r>
            </a:p>
            <a:p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</a:rPr>
                <a:t>МБОУСОШ №28 г. Уссурийск</a:t>
              </a:r>
              <a:endParaRPr lang="ru-RU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4"/>
          <p:cNvSpPr txBox="1"/>
          <p:nvPr/>
        </p:nvSpPr>
        <p:spPr>
          <a:xfrm>
            <a:off x="165736" y="792000"/>
            <a:ext cx="897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Arial Black" pitchFamily="34" charset="0"/>
              </a:rPr>
              <a:t>СЛОЖЕНИЕ </a:t>
            </a:r>
            <a:r>
              <a:rPr lang="ru-RU" sz="2800" dirty="0">
                <a:latin typeface="Arial Black" pitchFamily="34" charset="0"/>
              </a:rPr>
              <a:t>И ВЫЧИТАНИЕ </a:t>
            </a:r>
            <a:r>
              <a:rPr lang="ru-RU" sz="2800" dirty="0" smtClean="0">
                <a:latin typeface="Arial Black" pitchFamily="34" charset="0"/>
              </a:rPr>
              <a:t>СМЕШАННЫХ ЧИСЕЛ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ПОДГОТОВКА К КОНТРОЛЬНОЙ РАБОТЕ</a:t>
            </a:r>
          </a:p>
          <a:p>
            <a:r>
              <a:rPr lang="ru-RU" sz="2800" dirty="0" smtClean="0">
                <a:latin typeface="Arial Black" pitchFamily="34" charset="0"/>
              </a:rPr>
              <a:t>КОНТРОЛЬНАЯ РАБОТА №3</a:t>
            </a:r>
          </a:p>
          <a:p>
            <a:endParaRPr lang="ru-RU" sz="3200" dirty="0" smtClean="0">
              <a:latin typeface="Arial Black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7200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64" y="2800698"/>
            <a:ext cx="4524554" cy="405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подведение итогов. рефлексия. домашнее задание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949280"/>
            <a:ext cx="87849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Домашнее задание: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2, п.11 № 2.254 – 2.256.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000" y="72000"/>
            <a:ext cx="86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Итоги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576A24C-0477-4CF6-AB31-F0F6FE9F18DF}"/>
              </a:ext>
            </a:extLst>
          </p:cNvPr>
          <p:cNvGrpSpPr/>
          <p:nvPr/>
        </p:nvGrpSpPr>
        <p:grpSpPr>
          <a:xfrm>
            <a:off x="89406" y="80679"/>
            <a:ext cx="523948" cy="419159"/>
            <a:chOff x="349997" y="4608000"/>
            <a:chExt cx="523948" cy="419159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349A674B-7526-4196-8149-B3B69985D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15D3231-B720-4F3A-BEDA-FD4C0D376E80}"/>
                </a:ext>
              </a:extLst>
            </p:cNvPr>
            <p:cNvSpPr txBox="1"/>
            <p:nvPr/>
          </p:nvSpPr>
          <p:spPr>
            <a:xfrm>
              <a:off x="414000" y="4608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40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12CB449-4B2F-4C4C-A9D0-313EFB2CD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5627"/>
            <a:ext cx="7565780" cy="410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BFF4061-12E6-4182-9D07-C3CA76546782}"/>
              </a:ext>
            </a:extLst>
          </p:cNvPr>
          <p:cNvSpPr/>
          <p:nvPr/>
        </p:nvSpPr>
        <p:spPr>
          <a:xfrm>
            <a:off x="2771800" y="692696"/>
            <a:ext cx="58326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</a:rPr>
              <a:t>На каких свойствах сложения основано сложение смешанных чисел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</a:rPr>
              <a:t>Расскажите алгоритм сложения смешанных чисел.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</a:rPr>
              <a:t>Какие у вас были затруднения на этом уроке?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</a:rPr>
              <a:t>Нашли ли вы выход из затруднения?</a:t>
            </a:r>
          </a:p>
        </p:txBody>
      </p:sp>
    </p:spTree>
    <p:extLst>
      <p:ext uri="{BB962C8B-B14F-4D97-AF65-F5344CB8AC3E}">
        <p14:creationId xmlns:p14="http://schemas.microsoft.com/office/powerpoint/2010/main" val="28548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">
            <a:extLst>
              <a:ext uri="{FF2B5EF4-FFF2-40B4-BE49-F238E27FC236}">
                <a16:creationId xmlns="" xmlns:a16="http://schemas.microsoft.com/office/drawing/2014/main" id="{71FFF53A-2269-4617-B8BB-92A19A8103D6}"/>
              </a:ext>
            </a:extLst>
          </p:cNvPr>
          <p:cNvSpPr/>
          <p:nvPr/>
        </p:nvSpPr>
        <p:spPr>
          <a:xfrm>
            <a:off x="107579" y="988050"/>
            <a:ext cx="8928420" cy="15048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33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вхождение в тему урока и создание условий для осознанного восприятия нового материала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3459356"/>
            <a:ext cx="2095500" cy="2381250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72000"/>
            <a:ext cx="8388000" cy="39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4000" y="72000"/>
            <a:ext cx="3362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Математическая разминка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000" y="72000"/>
            <a:ext cx="581709" cy="419159"/>
            <a:chOff x="360000" y="5688000"/>
            <a:chExt cx="581709" cy="4191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4000" y="5688000"/>
              <a:ext cx="527709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41. 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7FB9DD-3380-491C-A69F-D20F2AD72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3" y="1307580"/>
            <a:ext cx="4486275" cy="3057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57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264696" cy="61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Практическая работа по теме «Смешанные числа»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3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2728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10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20079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44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5930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Повторим. Действия с обыкновенными дробями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19134DA3-06FB-4594-9CFC-E8BBD22F2513}"/>
              </a:ext>
            </a:extLst>
          </p:cNvPr>
          <p:cNvGrpSpPr/>
          <p:nvPr/>
        </p:nvGrpSpPr>
        <p:grpSpPr>
          <a:xfrm>
            <a:off x="108000" y="69140"/>
            <a:ext cx="523948" cy="419159"/>
            <a:chOff x="360085" y="5148000"/>
            <a:chExt cx="523948" cy="419159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686BC15-2529-4BFD-9493-C8D61343C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5148000"/>
              <a:ext cx="523948" cy="41915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8062F9B-C98B-4006-9BBE-40E8889CC9C9}"/>
                </a:ext>
              </a:extLst>
            </p:cNvPr>
            <p:cNvSpPr txBox="1"/>
            <p:nvPr/>
          </p:nvSpPr>
          <p:spPr>
            <a:xfrm>
              <a:off x="414000" y="5148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41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2075282-B57D-4FA6-9A03-E486383257AE}"/>
                  </a:ext>
                </a:extLst>
              </p:cNvPr>
              <p:cNvSpPr txBox="1"/>
              <p:nvPr/>
            </p:nvSpPr>
            <p:spPr>
              <a:xfrm>
                <a:off x="134957" y="1628800"/>
                <a:ext cx="8874085" cy="22550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2.241 Вычислите:</a:t>
                </a:r>
              </a:p>
              <a:p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а) 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д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0+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ж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ru-RU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55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б) 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г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е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з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ru-RU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к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075282-B57D-4FA6-9A03-E48638325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7" y="1628800"/>
                <a:ext cx="8874085" cy="2255041"/>
              </a:xfrm>
              <a:prstGeom prst="rect">
                <a:avLst/>
              </a:prstGeom>
              <a:blipFill rotWithShape="1">
                <a:blip r:embed="rId4"/>
                <a:stretch>
                  <a:fillRect l="-480" t="-1075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4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82444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2000" y="72000"/>
            <a:ext cx="523948" cy="419159"/>
            <a:chOff x="349997" y="4608000"/>
            <a:chExt cx="523948" cy="4191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4000" y="4608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41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81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7772400" cy="1362075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Найти пропущенные числа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88640"/>
            <a:ext cx="6408712" cy="504056"/>
          </a:xfrm>
          <a:solidFill>
            <a:srgbClr val="11FFF9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42. Вычитание смешанных чисел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0605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42868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34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/slide/t/tsdV4cqRa6GmJN8BAXC2rkhfo71bzPe3QHgvyl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05063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8974" y="184473"/>
            <a:ext cx="515026" cy="584398"/>
          </a:xfrm>
          <a:prstGeom prst="roundRect">
            <a:avLst>
              <a:gd name="adj" fmla="val 2300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1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72000"/>
            <a:ext cx="8388000" cy="396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4000" y="72000"/>
            <a:ext cx="2388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Работаем с книгой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8974" y="0"/>
            <a:ext cx="515026" cy="584398"/>
          </a:xfrm>
          <a:prstGeom prst="roundRect">
            <a:avLst>
              <a:gd name="adj" fmla="val 2300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FC3865FC-2BC5-45BE-9DE5-B1FFF9B940E6}"/>
              </a:ext>
            </a:extLst>
          </p:cNvPr>
          <p:cNvGrpSpPr/>
          <p:nvPr/>
        </p:nvGrpSpPr>
        <p:grpSpPr>
          <a:xfrm>
            <a:off x="2483767" y="2485486"/>
            <a:ext cx="6588232" cy="3637464"/>
            <a:chOff x="7151935" y="942601"/>
            <a:chExt cx="6197954" cy="6257386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65158CD8-BC2D-4E85-8680-E636F4D073DE}"/>
                </a:ext>
              </a:extLst>
            </p:cNvPr>
            <p:cNvSpPr/>
            <p:nvPr/>
          </p:nvSpPr>
          <p:spPr>
            <a:xfrm>
              <a:off x="7151935" y="942601"/>
              <a:ext cx="6197954" cy="62573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Скругленный прямоугольник 16">
              <a:extLst>
                <a:ext uri="{FF2B5EF4-FFF2-40B4-BE49-F238E27FC236}">
                  <a16:creationId xmlns="" xmlns:a16="http://schemas.microsoft.com/office/drawing/2014/main" id="{2D736129-4421-4B54-85E6-F2FCE057B2F4}"/>
                </a:ext>
              </a:extLst>
            </p:cNvPr>
            <p:cNvSpPr/>
            <p:nvPr/>
          </p:nvSpPr>
          <p:spPr>
            <a:xfrm>
              <a:off x="7253645" y="1033073"/>
              <a:ext cx="312213" cy="5992027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17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5B56670-EE47-419C-B943-17C1BB1F68F5}"/>
              </a:ext>
            </a:extLst>
          </p:cNvPr>
          <p:cNvSpPr txBox="1"/>
          <p:nvPr/>
        </p:nvSpPr>
        <p:spPr>
          <a:xfrm>
            <a:off x="2842647" y="2485486"/>
            <a:ext cx="62293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Чтобы найти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разность смешанных чисел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надо: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1)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дробные части этих чисел привести к наименьшему общему знаменателю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2) если дробная часть уменьшаемого больше дробной части вычитаемого, то надо отдельно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вычесть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целые и отдельно дробные части и результаты сложить.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3)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если дробная часть уменьшаемого меньше дробной части вычитаемого, то надо представить дробную часть уменьшаемого в виде неправильной дроби, уменьшив на единицу целую часть, и выполнить вычитание по пункту 2.</a:t>
            </a:r>
          </a:p>
          <a:p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При необходимости сократить дробь.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3B0D17E3-50DB-4C65-97E6-786E0B0388F3}"/>
                  </a:ext>
                </a:extLst>
              </p:cNvPr>
              <p:cNvSpPr txBox="1"/>
              <p:nvPr/>
            </p:nvSpPr>
            <p:spPr>
              <a:xfrm>
                <a:off x="141424" y="1474930"/>
                <a:ext cx="8751056" cy="62222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i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Пример3.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Вычислим разность 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=4+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−2−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0D17E3-50DB-4C65-97E6-786E0B038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4" y="1474930"/>
                <a:ext cx="8751056" cy="622222"/>
              </a:xfrm>
              <a:prstGeom prst="rect">
                <a:avLst/>
              </a:prstGeom>
              <a:blipFill rotWithShape="1">
                <a:blip r:embed="rId5"/>
                <a:stretch>
                  <a:fillRect l="-48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C1E22E-4F3A-4F75-B9BF-8BCDC1E72EBE}"/>
              </a:ext>
            </a:extLst>
          </p:cNvPr>
          <p:cNvSpPr txBox="1"/>
          <p:nvPr/>
        </p:nvSpPr>
        <p:spPr>
          <a:xfrm>
            <a:off x="227680" y="2380027"/>
            <a:ext cx="2388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алгоритм </a:t>
            </a:r>
          </a:p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вычитания</a:t>
            </a:r>
          </a:p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смешанных чисел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A0F5E38A-40A1-4878-954E-DC7612AA31D3}"/>
              </a:ext>
            </a:extLst>
          </p:cNvPr>
          <p:cNvCxnSpPr/>
          <p:nvPr/>
        </p:nvCxnSpPr>
        <p:spPr>
          <a:xfrm>
            <a:off x="168974" y="2437936"/>
            <a:ext cx="2565558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91C290-EA1F-4396-842E-85D91CC2D85C}"/>
              </a:ext>
            </a:extLst>
          </p:cNvPr>
          <p:cNvSpPr txBox="1"/>
          <p:nvPr/>
        </p:nvSpPr>
        <p:spPr>
          <a:xfrm>
            <a:off x="72000" y="735050"/>
            <a:ext cx="90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Вычитание смешанных чисел выполняют аналогично сложению с помощью свойств вычитания числа из суммы и суммы из числа.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slide.ru/documents_4/11ce015badca63810a611298f85a0fcc/img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9" y="306624"/>
            <a:ext cx="7725157" cy="62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8974" y="188640"/>
            <a:ext cx="515026" cy="395758"/>
          </a:xfrm>
          <a:prstGeom prst="roundRect">
            <a:avLst>
              <a:gd name="adj" fmla="val 2300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3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18186"/>
            <a:ext cx="6120680" cy="614040"/>
          </a:xfrm>
        </p:spPr>
        <p:txBody>
          <a:bodyPr/>
          <a:lstStyle/>
          <a:p>
            <a:pPr algn="ctr"/>
            <a:r>
              <a:rPr lang="ru-RU" dirty="0" smtClean="0"/>
              <a:t>Работа на уроке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71803" y="1196752"/>
                <a:ext cx="8496944" cy="5559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разность: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а) 1−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б) 2−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</m:t>
                    </m:r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в)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7−</m:t>
                    </m:r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г) 6−1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д) 9−3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е) 5−4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buAutoNum type="arabicPeriod" startAt="2"/>
                </a:pPr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Выполните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вычитание: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а) 5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=5+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=5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;  </m:t>
                    </m:r>
                  </m:oMath>
                </a14:m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б) 4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    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6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г) 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е) 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Выполните действие: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а) 1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19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76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51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25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ru-RU" sz="2000" dirty="0" smtClean="0">
                    <a:solidFill>
                      <a:prstClr val="black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б) 7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=7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45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=6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57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=6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r>
                  <a:rPr lang="ru-RU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в) 2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г) 11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д) 9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е) 2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ж) 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                        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з) 12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3" y="1196752"/>
                <a:ext cx="8496944" cy="5559022"/>
              </a:xfrm>
              <a:prstGeom prst="rect">
                <a:avLst/>
              </a:prstGeom>
              <a:blipFill rotWithShape="1">
                <a:blip r:embed="rId2"/>
                <a:stretch>
                  <a:fillRect l="-574" t="-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3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1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Федеральная рабочая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dirty="0" smtClean="0"/>
              <a:t>Предметные результаты </a:t>
            </a:r>
            <a:r>
              <a:rPr lang="ru-RU" sz="4000" dirty="0" smtClean="0"/>
              <a:t>освоения программы учебного курса к концу обучения </a:t>
            </a:r>
            <a:r>
              <a:rPr lang="ru-RU" sz="4000" b="1" dirty="0" smtClean="0"/>
              <a:t>в 6 классе</a:t>
            </a:r>
            <a:r>
              <a:rPr lang="ru-RU" sz="4000" dirty="0" smtClean="0"/>
              <a:t>: </a:t>
            </a:r>
          </a:p>
          <a:p>
            <a:pPr marL="0" indent="0" algn="just">
              <a:buNone/>
            </a:pPr>
            <a:r>
              <a:rPr lang="ru-RU" sz="4000" b="1" i="1" dirty="0" smtClean="0"/>
              <a:t>Числа и вычисления </a:t>
            </a:r>
            <a:r>
              <a:rPr lang="ru-RU" sz="4000" dirty="0" smtClean="0"/>
              <a:t>Знать и понимать термины, связанные с различными видами чисел и способами их записи, переходить (если это возможно) от одной формы записи числа к другой. Сравнивать и упорядочивать целые числа, обыкновенные и десятичные дроби, сравнивать числа одного и разных знаков. </a:t>
            </a:r>
            <a:r>
              <a:rPr lang="ru-RU" sz="4000" u="sng" dirty="0" smtClean="0"/>
              <a:t>Выполнять, сочетая устные и письменные приёмы</a:t>
            </a:r>
            <a:r>
              <a:rPr lang="ru-RU" sz="4000" dirty="0" smtClean="0"/>
              <a:t>, </a:t>
            </a:r>
            <a:r>
              <a:rPr lang="ru-RU" sz="4000" u="sng" dirty="0" smtClean="0"/>
              <a:t>арифметические действия </a:t>
            </a:r>
            <a:r>
              <a:rPr lang="ru-RU" sz="4000" dirty="0" smtClean="0"/>
              <a:t>с натуральными и целыми числами, </a:t>
            </a:r>
            <a:r>
              <a:rPr lang="ru-RU" sz="4000" u="sng" dirty="0" smtClean="0"/>
              <a:t>обыкновенными и десятичными дробями</a:t>
            </a:r>
            <a:r>
              <a:rPr lang="ru-RU" sz="4000" dirty="0" smtClean="0"/>
              <a:t>, положительными и отрицательными числами. Вычислять значения числовых выражений, выполнять прикидку и оценку результата вычислений, выполнять преобразования числовых выражений на основе свойств арифметических действий.</a:t>
            </a:r>
          </a:p>
          <a:p>
            <a:pPr marL="0" indent="0" algn="just">
              <a:buNone/>
            </a:pPr>
            <a:r>
              <a:rPr lang="ru-RU" sz="4000" b="1" i="1" dirty="0" smtClean="0"/>
              <a:t>Решение текстовых задач </a:t>
            </a:r>
            <a:r>
              <a:rPr lang="ru-RU" sz="4000" u="sng" dirty="0" smtClean="0"/>
              <a:t>Решать многошаговые текстовые задачи арифметическим способом. </a:t>
            </a:r>
            <a:r>
              <a:rPr lang="ru-RU" sz="4000" dirty="0" smtClean="0"/>
              <a:t>Решать задачи, связанные с отношением, пропорциональностью величин, процентами, </a:t>
            </a:r>
            <a:r>
              <a:rPr lang="ru-RU" sz="4000" u="sng" dirty="0" smtClean="0"/>
              <a:t>решать три основные задачи на дроби</a:t>
            </a:r>
            <a:r>
              <a:rPr lang="ru-RU" sz="4000" dirty="0" smtClean="0"/>
              <a:t> и проценты. Решать задачи, содержащие зависимости, связывающие величины: скорость, время, расстояние, цена, количество, стоимость, производительность, время, объёма работы, используя арифметические действия, оценку, прикидку, пользоваться единицами измерения соответствующих величин.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691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390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задачи (работа в классе)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4700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43.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898450E-8EDF-4842-BDEC-1E7A944746E7}"/>
                  </a:ext>
                </a:extLst>
              </p:cNvPr>
              <p:cNvSpPr txBox="1"/>
              <p:nvPr/>
            </p:nvSpPr>
            <p:spPr>
              <a:xfrm>
                <a:off x="92594" y="692696"/>
                <a:ext cx="8943405" cy="4377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2.209 Вычислите: 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а)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б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  <a:endParaRPr lang="ru-RU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в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г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2.210 Вычислите значение выражения:</a:t>
                </a:r>
                <a:endParaRPr lang="ru-RU" sz="2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а)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f>
                          <m:fPr>
                            <m:ctrlP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ru-RU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14−9</m:t>
                        </m:r>
                        <m:f>
                          <m:fPr>
                            <m:ctrlP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в)</m:t>
                    </m:r>
                    <m:d>
                      <m:d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ru-RU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ru-RU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ru-RU" sz="20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б) </m:t>
                    </m:r>
                    <m:d>
                      <m:dPr>
                        <m:ctrlP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15−12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ru-RU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г)</m:t>
                    </m:r>
                    <m:d>
                      <m:d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e>
                    </m:d>
                    <m:r>
                      <a:rPr lang="ru-RU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30−29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ru-RU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ru-RU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a:rPr lang="ru-RU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</m:den>
                        </m:f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2.211 Вычислите: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а) 2</m:t>
                    </m:r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+3,4;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б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в) 7,2−6</m:t>
                    </m:r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г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98450E-8EDF-4842-BDEC-1E7A94474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" y="692696"/>
                <a:ext cx="8943405" cy="4377032"/>
              </a:xfrm>
              <a:prstGeom prst="rect">
                <a:avLst/>
              </a:prstGeom>
              <a:blipFill>
                <a:blip r:embed="rId4"/>
                <a:stretch>
                  <a:fillRect l="-477" t="-69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0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6945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Сложение и вычитание смешанных чисел. Наши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44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98450E-8EDF-4842-BDEC-1E7A944746E7}"/>
              </a:ext>
            </a:extLst>
          </p:cNvPr>
          <p:cNvSpPr txBox="1"/>
          <p:nvPr/>
        </p:nvSpPr>
        <p:spPr>
          <a:xfrm>
            <a:off x="0" y="692696"/>
            <a:ext cx="9144000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1. Выполните действие: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2. Решите уравнение: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3. Найдите значение выражения: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4CD32F-3C5A-4BA1-B5B5-793FD03E7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080000"/>
            <a:ext cx="8886825" cy="647700"/>
          </a:xfrm>
          <a:prstGeom prst="rect">
            <a:avLst/>
          </a:prstGeom>
        </p:spPr>
      </p:pic>
      <p:sp>
        <p:nvSpPr>
          <p:cNvPr id="12" name="Скругленный прямоугольник 2">
            <a:extLst>
              <a:ext uri="{FF2B5EF4-FFF2-40B4-BE49-F238E27FC236}">
                <a16:creationId xmlns="" xmlns:a16="http://schemas.microsoft.com/office/drawing/2014/main" id="{B76FF898-CD44-4D82-BBC0-7A7A126B6A32}"/>
              </a:ext>
            </a:extLst>
          </p:cNvPr>
          <p:cNvSpPr/>
          <p:nvPr/>
        </p:nvSpPr>
        <p:spPr>
          <a:xfrm>
            <a:off x="1840920" y="1692000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76E418E-B0E5-4584-A4DE-C48FB47C712E}"/>
                  </a:ext>
                </a:extLst>
              </p:cNvPr>
              <p:cNvSpPr txBox="1"/>
              <p:nvPr/>
            </p:nvSpPr>
            <p:spPr>
              <a:xfrm>
                <a:off x="1008643" y="1692000"/>
                <a:ext cx="713144" cy="666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6E418E-B0E5-4584-A4DE-C48FB47C7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43" y="1692000"/>
                <a:ext cx="713144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ый прямоугольник 2">
            <a:extLst>
              <a:ext uri="{FF2B5EF4-FFF2-40B4-BE49-F238E27FC236}">
                <a16:creationId xmlns="" xmlns:a16="http://schemas.microsoft.com/office/drawing/2014/main" id="{A9BCA7F4-6CD9-4824-BE92-A047E507A149}"/>
              </a:ext>
            </a:extLst>
          </p:cNvPr>
          <p:cNvSpPr/>
          <p:nvPr/>
        </p:nvSpPr>
        <p:spPr>
          <a:xfrm>
            <a:off x="4139952" y="1692000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750CA7A0-C6C8-4FD1-9BDE-043A60A9BC4B}"/>
                  </a:ext>
                </a:extLst>
              </p:cNvPr>
              <p:cNvSpPr txBox="1"/>
              <p:nvPr/>
            </p:nvSpPr>
            <p:spPr>
              <a:xfrm>
                <a:off x="3307675" y="1692000"/>
                <a:ext cx="713144" cy="695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0CA7A0-C6C8-4FD1-9BDE-043A60A9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75" y="1692000"/>
                <a:ext cx="713144" cy="695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кругленный прямоугольник 2">
            <a:extLst>
              <a:ext uri="{FF2B5EF4-FFF2-40B4-BE49-F238E27FC236}">
                <a16:creationId xmlns="" xmlns:a16="http://schemas.microsoft.com/office/drawing/2014/main" id="{85410CB7-61AC-4B66-9A69-CDF3E525198F}"/>
              </a:ext>
            </a:extLst>
          </p:cNvPr>
          <p:cNvSpPr/>
          <p:nvPr/>
        </p:nvSpPr>
        <p:spPr>
          <a:xfrm>
            <a:off x="6456882" y="1697248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C05FC405-0C12-4259-B016-3A770E6FD7A3}"/>
                  </a:ext>
                </a:extLst>
              </p:cNvPr>
              <p:cNvSpPr txBox="1"/>
              <p:nvPr/>
            </p:nvSpPr>
            <p:spPr>
              <a:xfrm>
                <a:off x="5624605" y="1697248"/>
                <a:ext cx="713144" cy="6685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5FC405-0C12-4259-B016-3A770E6FD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05" y="1697248"/>
                <a:ext cx="713144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кругленный прямоугольник 2">
            <a:extLst>
              <a:ext uri="{FF2B5EF4-FFF2-40B4-BE49-F238E27FC236}">
                <a16:creationId xmlns="" xmlns:a16="http://schemas.microsoft.com/office/drawing/2014/main" id="{F58689C5-D240-4B37-9989-EB83ECF56D99}"/>
              </a:ext>
            </a:extLst>
          </p:cNvPr>
          <p:cNvSpPr/>
          <p:nvPr/>
        </p:nvSpPr>
        <p:spPr>
          <a:xfrm>
            <a:off x="8499428" y="1727700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CCAB1F68-4AD1-46C9-9C9E-976B2D0ADB23}"/>
                  </a:ext>
                </a:extLst>
              </p:cNvPr>
              <p:cNvSpPr txBox="1"/>
              <p:nvPr/>
            </p:nvSpPr>
            <p:spPr>
              <a:xfrm>
                <a:off x="7667151" y="1727700"/>
                <a:ext cx="713144" cy="695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AB1F68-4AD1-46C9-9C9E-976B2D0A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151" y="1727700"/>
                <a:ext cx="713144" cy="6950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6F0A20-C389-4E59-B75B-2A9FB6BE0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20" y="2777804"/>
            <a:ext cx="5210175" cy="647700"/>
          </a:xfrm>
          <a:prstGeom prst="rect">
            <a:avLst/>
          </a:prstGeom>
        </p:spPr>
      </p:pic>
      <p:sp>
        <p:nvSpPr>
          <p:cNvPr id="26" name="Скругленный прямоугольник 2">
            <a:extLst>
              <a:ext uri="{FF2B5EF4-FFF2-40B4-BE49-F238E27FC236}">
                <a16:creationId xmlns="" xmlns:a16="http://schemas.microsoft.com/office/drawing/2014/main" id="{06DB9D8F-993E-4ACD-BA25-F4E7BD67F854}"/>
              </a:ext>
            </a:extLst>
          </p:cNvPr>
          <p:cNvSpPr/>
          <p:nvPr/>
        </p:nvSpPr>
        <p:spPr>
          <a:xfrm>
            <a:off x="5265909" y="3411646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237C1FC-89F1-49DD-9A7F-09588539A9F1}"/>
                  </a:ext>
                </a:extLst>
              </p:cNvPr>
              <p:cNvSpPr txBox="1"/>
              <p:nvPr/>
            </p:nvSpPr>
            <p:spPr>
              <a:xfrm>
                <a:off x="3786893" y="3411646"/>
                <a:ext cx="1320490" cy="695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у=10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37C1FC-89F1-49DD-9A7F-09588539A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93" y="3411646"/>
                <a:ext cx="1320490" cy="695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Скругленный прямоугольник 2">
            <a:extLst>
              <a:ext uri="{FF2B5EF4-FFF2-40B4-BE49-F238E27FC236}">
                <a16:creationId xmlns="" xmlns:a16="http://schemas.microsoft.com/office/drawing/2014/main" id="{ECD5D829-FCD3-416F-9EF7-60EB5C8BFF74}"/>
              </a:ext>
            </a:extLst>
          </p:cNvPr>
          <p:cNvSpPr/>
          <p:nvPr/>
        </p:nvSpPr>
        <p:spPr>
          <a:xfrm>
            <a:off x="7735723" y="3411646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FA74C4B4-126D-4FE4-B421-DE62FE8CD22A}"/>
                  </a:ext>
                </a:extLst>
              </p:cNvPr>
              <p:cNvSpPr txBox="1"/>
              <p:nvPr/>
            </p:nvSpPr>
            <p:spPr>
              <a:xfrm>
                <a:off x="6430148" y="3433242"/>
                <a:ext cx="1171411" cy="695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х=9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74C4B4-126D-4FE4-B421-DE62FE8C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148" y="3433242"/>
                <a:ext cx="1171411" cy="695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B1CE5AA-D340-4AD9-A82E-54744F2C99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943040"/>
            <a:ext cx="7239000" cy="619125"/>
          </a:xfrm>
          <a:prstGeom prst="rect">
            <a:avLst/>
          </a:prstGeom>
        </p:spPr>
      </p:pic>
      <p:sp>
        <p:nvSpPr>
          <p:cNvPr id="31" name="Скругленный прямоугольник 2">
            <a:extLst>
              <a:ext uri="{FF2B5EF4-FFF2-40B4-BE49-F238E27FC236}">
                <a16:creationId xmlns="" xmlns:a16="http://schemas.microsoft.com/office/drawing/2014/main" id="{03CAFFAF-6F69-4DC7-A70C-D7FF886F719D}"/>
              </a:ext>
            </a:extLst>
          </p:cNvPr>
          <p:cNvSpPr/>
          <p:nvPr/>
        </p:nvSpPr>
        <p:spPr>
          <a:xfrm>
            <a:off x="1274501" y="5557027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7802C456-A85D-4162-97BC-C1544BE40DAA}"/>
                  </a:ext>
                </a:extLst>
              </p:cNvPr>
              <p:cNvSpPr txBox="1"/>
              <p:nvPr/>
            </p:nvSpPr>
            <p:spPr>
              <a:xfrm>
                <a:off x="805034" y="5557027"/>
                <a:ext cx="385042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02C456-A85D-4162-97BC-C1544BE40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4" y="5557027"/>
                <a:ext cx="385042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Скругленный прямоугольник 2">
            <a:extLst>
              <a:ext uri="{FF2B5EF4-FFF2-40B4-BE49-F238E27FC236}">
                <a16:creationId xmlns="" xmlns:a16="http://schemas.microsoft.com/office/drawing/2014/main" id="{2E3CCC27-2399-4753-AB24-28657DDAFAC1}"/>
              </a:ext>
            </a:extLst>
          </p:cNvPr>
          <p:cNvSpPr/>
          <p:nvPr/>
        </p:nvSpPr>
        <p:spPr>
          <a:xfrm>
            <a:off x="3227841" y="5566609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BC9CBDF8-38D5-4652-9F10-EB5FC66420A7}"/>
                  </a:ext>
                </a:extLst>
              </p:cNvPr>
              <p:cNvSpPr txBox="1"/>
              <p:nvPr/>
            </p:nvSpPr>
            <p:spPr>
              <a:xfrm>
                <a:off x="2395564" y="5566609"/>
                <a:ext cx="713144" cy="676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9CBDF8-38D5-4652-9F10-EB5FC6642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564" y="5566609"/>
                <a:ext cx="713144" cy="6768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Скругленный прямоугольник 2">
            <a:extLst>
              <a:ext uri="{FF2B5EF4-FFF2-40B4-BE49-F238E27FC236}">
                <a16:creationId xmlns="" xmlns:a16="http://schemas.microsoft.com/office/drawing/2014/main" id="{4DD17E26-725D-4148-AF16-014AD1619501}"/>
              </a:ext>
            </a:extLst>
          </p:cNvPr>
          <p:cNvSpPr/>
          <p:nvPr/>
        </p:nvSpPr>
        <p:spPr>
          <a:xfrm>
            <a:off x="4963383" y="5570885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8BA2598C-842A-4229-B405-DC3029A5E774}"/>
                  </a:ext>
                </a:extLst>
              </p:cNvPr>
              <p:cNvSpPr txBox="1"/>
              <p:nvPr/>
            </p:nvSpPr>
            <p:spPr>
              <a:xfrm>
                <a:off x="4131106" y="5570885"/>
                <a:ext cx="713144" cy="6665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A2598C-842A-4229-B405-DC3029A5E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06" y="5570885"/>
                <a:ext cx="713144" cy="6665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Скругленный прямоугольник 2">
            <a:extLst>
              <a:ext uri="{FF2B5EF4-FFF2-40B4-BE49-F238E27FC236}">
                <a16:creationId xmlns="" xmlns:a16="http://schemas.microsoft.com/office/drawing/2014/main" id="{84ACF789-BDAD-400C-B623-0BCA0CA14DE2}"/>
              </a:ext>
            </a:extLst>
          </p:cNvPr>
          <p:cNvSpPr/>
          <p:nvPr/>
        </p:nvSpPr>
        <p:spPr>
          <a:xfrm>
            <a:off x="6637553" y="5558959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C6388902-49BD-4FEC-B784-306DE4315C90}"/>
                  </a:ext>
                </a:extLst>
              </p:cNvPr>
              <p:cNvSpPr txBox="1"/>
              <p:nvPr/>
            </p:nvSpPr>
            <p:spPr>
              <a:xfrm>
                <a:off x="5963282" y="5557027"/>
                <a:ext cx="570477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388902-49BD-4FEC-B784-306DE431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82" y="5557027"/>
                <a:ext cx="570477" cy="6705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3" grpId="0" animBg="1"/>
      <p:bldP spid="25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7440860" cy="61404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Урок 44. Самостоятельная работа </a:t>
            </a:r>
            <a:endParaRPr lang="ru-RU" sz="1600" dirty="0"/>
          </a:p>
        </p:txBody>
      </p:sp>
      <p:pic>
        <p:nvPicPr>
          <p:cNvPr id="6146" name="Picture 2" descr="https://all-mongolia.ru/wp-content/uploads/4/1/1/411e6d32efe23491639cab381c07afc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00801" cy="54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2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6633"/>
            <a:ext cx="6908304" cy="50405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45. Действия со смешанными числами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19"/>
            <a:ext cx="20605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7431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D2CC3F-BD3B-45CD-B41A-314E7319EA5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38" y="3717032"/>
            <a:ext cx="209500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проверка полученных результатов. коррекция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9999" y="72000"/>
            <a:ext cx="8172679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2000" y="72000"/>
            <a:ext cx="523948" cy="419159"/>
            <a:chOff x="349997" y="4608000"/>
            <a:chExt cx="523948" cy="4191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4000" y="4608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45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FAA9DD7-E0FA-403A-84CC-F361C1ADCDE7}"/>
                  </a:ext>
                </a:extLst>
              </p:cNvPr>
              <p:cNvSpPr txBox="1"/>
              <p:nvPr/>
            </p:nvSpPr>
            <p:spPr>
              <a:xfrm>
                <a:off x="147696" y="634681"/>
                <a:ext cx="8172678" cy="43125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Запишите выражение и найдите его значение:</a:t>
                </a:r>
              </a:p>
              <a:p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а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к разности чисел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прибавить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б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из суммы чисел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вычесть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Решите уравнение и сделайте проверку:</a:t>
                </a:r>
              </a:p>
              <a:p>
                <a:r>
                  <a:rPr lang="ru-RU" sz="22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а</a:t>
                </a:r>
                <a:r>
                  <a:rPr lang="en-US" sz="2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</a:t>
                </a:r>
                <a:r>
                  <a:rPr lang="ru-RU" sz="22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б</a:t>
                </a:r>
                <a:r>
                  <a:rPr lang="en-US" sz="2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)</a:t>
                </a:r>
                <a:r>
                  <a:rPr lang="ru-RU" sz="2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f>
                      <m:f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f>
                      <m:f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ru-RU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С поля площадью 25 га собрали 1052 ц пшеницы, а с поля площадью </a:t>
                </a:r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30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га собрали 1463 ц пшеницы.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Найдите урожайность пшеницы на каждом поле.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На каком поле урожайность пшеницы выше? На сколько?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AA9DD7-E0FA-403A-84CC-F361C1ADC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6" y="634681"/>
                <a:ext cx="8172678" cy="4312527"/>
              </a:xfrm>
              <a:prstGeom prst="rect">
                <a:avLst/>
              </a:prstGeom>
              <a:blipFill rotWithShape="1">
                <a:blip r:embed="rId4"/>
                <a:stretch>
                  <a:fillRect l="-521" t="-56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D2CC3F-BD3B-45CD-B41A-314E7319EA5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5275" y="72000"/>
            <a:ext cx="18003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048672" cy="346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64704"/>
                <a:ext cx="8712968" cy="5760640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 smtClean="0"/>
                  <a:t>1)  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/>
                          </a:rPr>
                          <m:t>6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ru-RU" sz="2000" b="0" i="1" smtClean="0">
                            <a:latin typeface="Cambria Math"/>
                          </a:rPr>
                          <m:t>−2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ru-RU" sz="2000" b="0" i="1" smtClean="0">
                        <a:latin typeface="Cambria Math"/>
                      </a:rPr>
                      <m:t>+3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/>
                          </a:rPr>
                          <m:t>6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a:rPr lang="ru-RU" sz="2000" b="0" i="1" smtClean="0">
                            <a:latin typeface="Cambria Math"/>
                          </a:rPr>
                          <m:t>−2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ru-RU" sz="2000" b="0" i="1" smtClean="0">
                        <a:latin typeface="Cambria Math"/>
                      </a:rPr>
                      <m:t>+3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=4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+3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=7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  </a:t>
                </a:r>
                <a:r>
                  <a:rPr lang="ru-RU" sz="2000" dirty="0" smtClean="0"/>
                  <a:t>б)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0" i="1" smtClean="0">
                            <a:latin typeface="Cambria Math"/>
                          </a:rPr>
                          <m:t>1</m:t>
                        </m:r>
                        <m:f>
                          <m:fPr>
                            <m:ctrlPr>
                              <a:rPr lang="ru-RU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8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ru-RU" sz="1800" b="0" i="1" smtClean="0">
                                <a:latin typeface="Cambria Math"/>
                              </a:rPr>
                              <m:t>15</m:t>
                            </m:r>
                          </m:den>
                        </m:f>
                        <m:r>
                          <a:rPr lang="ru-RU" sz="1800" b="0" i="1" smtClean="0">
                            <a:latin typeface="Cambria Math"/>
                          </a:rPr>
                          <m:t>+5</m:t>
                        </m:r>
                        <m:f>
                          <m:fPr>
                            <m:ctrlPr>
                              <a:rPr lang="ru-RU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800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ru-RU" sz="1800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e>
                    </m:d>
                    <m:r>
                      <a:rPr lang="ru-RU" sz="1800" b="0" i="1" smtClean="0">
                        <a:latin typeface="Cambria Math"/>
                      </a:rPr>
                      <m:t>−5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=5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−5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+1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+1+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=1++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sz="1800" b="0" i="1" smtClean="0"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2400" b="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2) </a:t>
                </a:r>
                <a:r>
                  <a:rPr lang="ru-RU" sz="2000" dirty="0" smtClean="0"/>
                  <a:t>а) х+3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=6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              б</a:t>
                </a:r>
                <a:r>
                  <a:rPr lang="en-US" sz="2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)</a:t>
                </a:r>
                <a:r>
                  <a:rPr lang="ru-RU" sz="2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         х=6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−3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000" dirty="0" smtClean="0"/>
                  <a:t>                          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</a:rPr>
                  <a:t>х=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     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х=6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    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х=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48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−5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sz="2000" dirty="0" smtClean="0"/>
                  <a:t> </a:t>
                </a:r>
              </a:p>
              <a:p>
                <a:pPr marL="0" lvl="0" indent="0">
                  <a:buNone/>
                </a:pPr>
                <a:r>
                  <a:rPr lang="ru-RU" sz="2000" dirty="0" smtClean="0">
                    <a:solidFill>
                      <a:prstClr val="black"/>
                    </a:solidFill>
                  </a:rPr>
                  <a:t>         х=5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000" dirty="0" smtClean="0"/>
                  <a:t>                            </a:t>
                </a:r>
                <a:r>
                  <a:rPr lang="ru-RU" sz="2000" dirty="0">
                    <a:solidFill>
                      <a:prstClr val="black"/>
                    </a:solidFill>
                  </a:rPr>
                  <a:t>х=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63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48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−5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ru-RU" sz="2000" dirty="0" smtClean="0"/>
                  <a:t>         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х=2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000" dirty="0" smtClean="0"/>
                  <a:t>.</a:t>
                </a:r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</a:rPr>
                  <a:t>                                     х=2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800" b="1" dirty="0" smtClean="0"/>
                  <a:t>3) </a:t>
                </a:r>
                <a:r>
                  <a:rPr lang="ru-RU" sz="2000" dirty="0" smtClean="0"/>
                  <a:t>1)1052:25=42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  <m:d>
                      <m:dPr>
                        <m:ctrlP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ц</m:t>
                        </m:r>
                      </m:e>
                    </m:d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− урожайность первого поля</m:t>
                    </m:r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 2) 1463:30=48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23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  <m:d>
                      <m:dPr>
                        <m:ctrlP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ц</m:t>
                        </m:r>
                      </m:e>
                    </m:d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−урожайность со второго поля</m:t>
                    </m:r>
                  </m:oMath>
                </a14:m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ru-RU" sz="2000" dirty="0" smtClean="0"/>
                  <a:t>     3) 48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23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 smtClean="0"/>
                  <a:t>-42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ru-RU" sz="2000" dirty="0" smtClean="0"/>
                  <a:t>=6+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115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150</m:t>
                        </m:r>
                      </m:den>
                    </m:f>
                  </m:oMath>
                </a14:m>
                <a:r>
                  <a:rPr lang="ru-RU" sz="2000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=6</m:t>
                    </m:r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103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150</m:t>
                        </m:r>
                      </m:den>
                    </m:f>
                  </m:oMath>
                </a14:m>
                <a:r>
                  <a:rPr lang="ru-RU" sz="2000" dirty="0" smtClean="0"/>
                  <a:t>(ц) – урожайность второго поля больше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 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Ответ: на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103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150</m:t>
                        </m:r>
                      </m:den>
                    </m:f>
                  </m:oMath>
                </a14:m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ц.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64704"/>
                <a:ext cx="8712968" cy="5760640"/>
              </a:xfrm>
              <a:blipFill rotWithShape="1">
                <a:blip r:embed="rId2"/>
                <a:stretch>
                  <a:fillRect l="-1120" b="-1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38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631" y="6085"/>
            <a:ext cx="6696744" cy="61404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29610" y="245579"/>
            <a:ext cx="595948" cy="491159"/>
            <a:chOff x="360085" y="4030565"/>
            <a:chExt cx="523948" cy="41915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4000" y="4032000"/>
              <a:ext cx="362481" cy="288925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45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996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4298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 уравнений. Наши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46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898450E-8EDF-4842-BDEC-1E7A944746E7}"/>
                  </a:ext>
                </a:extLst>
              </p:cNvPr>
              <p:cNvSpPr txBox="1"/>
              <p:nvPr/>
            </p:nvSpPr>
            <p:spPr>
              <a:xfrm>
                <a:off x="80762" y="572840"/>
                <a:ext cx="8943405" cy="3521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2.212 Найдите корень уравнения:</a:t>
                </a:r>
                <a:endParaRPr lang="ru-RU" sz="2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а)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в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д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б)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</m:t>
                    </m:r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=23;          г) 12</m:t>
                    </m:r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е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2.213 По формуле </a:t>
                </a:r>
                <a:r>
                  <a:rPr lang="ru-RU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= </a:t>
                </a:r>
                <a:r>
                  <a:rPr lang="ru-RU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0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f>
                      <m:fPr>
                        <m:ctrlPr>
                          <a:rPr lang="ru-RU" sz="2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значение:</a:t>
                </a:r>
                <a:endParaRPr lang="ru-RU" sz="2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при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=6;     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   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при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        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98450E-8EDF-4842-BDEC-1E7A94474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2" y="572840"/>
                <a:ext cx="8943405" cy="3521733"/>
              </a:xfrm>
              <a:prstGeom prst="rect">
                <a:avLst/>
              </a:prstGeom>
              <a:blipFill>
                <a:blip r:embed="rId4"/>
                <a:stretch>
                  <a:fillRect l="-477" t="-862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6532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задачи. Для самостоятельной работы на уроке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46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98450E-8EDF-4842-BDEC-1E7A944746E7}"/>
              </a:ext>
            </a:extLst>
          </p:cNvPr>
          <p:cNvSpPr txBox="1"/>
          <p:nvPr/>
        </p:nvSpPr>
        <p:spPr>
          <a:xfrm>
            <a:off x="0" y="692696"/>
            <a:ext cx="9144000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4. Выполните действие: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5. Решите уравнение: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84281F8-6899-45C2-9BCE-52F8B2FBA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6" y="1030808"/>
            <a:ext cx="7918244" cy="2181225"/>
          </a:xfrm>
          <a:prstGeom prst="rect">
            <a:avLst/>
          </a:prstGeom>
        </p:spPr>
      </p:pic>
      <p:sp>
        <p:nvSpPr>
          <p:cNvPr id="39" name="Скругленный прямоугольник 2">
            <a:extLst>
              <a:ext uri="{FF2B5EF4-FFF2-40B4-BE49-F238E27FC236}">
                <a16:creationId xmlns="" xmlns:a16="http://schemas.microsoft.com/office/drawing/2014/main" id="{66195A66-07DC-4094-BB48-DCE8B86B80E7}"/>
              </a:ext>
            </a:extLst>
          </p:cNvPr>
          <p:cNvSpPr/>
          <p:nvPr/>
        </p:nvSpPr>
        <p:spPr>
          <a:xfrm>
            <a:off x="1942947" y="1700211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09F7DF5-E1E7-45AA-8BA7-5CA5F1ACDF4B}"/>
                  </a:ext>
                </a:extLst>
              </p:cNvPr>
              <p:cNvSpPr txBox="1"/>
              <p:nvPr/>
            </p:nvSpPr>
            <p:spPr>
              <a:xfrm>
                <a:off x="1101215" y="1700211"/>
                <a:ext cx="713144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9F7DF5-E1E7-45AA-8BA7-5CA5F1ACD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15" y="1700211"/>
                <a:ext cx="713144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Скругленный прямоугольник 2">
            <a:extLst>
              <a:ext uri="{FF2B5EF4-FFF2-40B4-BE49-F238E27FC236}">
                <a16:creationId xmlns="" xmlns:a16="http://schemas.microsoft.com/office/drawing/2014/main" id="{5A4BA6FC-47F7-496F-8475-FBBC40BB8B9A}"/>
              </a:ext>
            </a:extLst>
          </p:cNvPr>
          <p:cNvSpPr/>
          <p:nvPr/>
        </p:nvSpPr>
        <p:spPr>
          <a:xfrm>
            <a:off x="4334620" y="1705965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CE0486AE-567C-4665-9637-4F6A7DB6BE30}"/>
                  </a:ext>
                </a:extLst>
              </p:cNvPr>
              <p:cNvSpPr txBox="1"/>
              <p:nvPr/>
            </p:nvSpPr>
            <p:spPr>
              <a:xfrm>
                <a:off x="3500760" y="1700211"/>
                <a:ext cx="713144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0486AE-567C-4665-9637-4F6A7DB6B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760" y="1700211"/>
                <a:ext cx="713144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Скругленный прямоугольник 2">
            <a:extLst>
              <a:ext uri="{FF2B5EF4-FFF2-40B4-BE49-F238E27FC236}">
                <a16:creationId xmlns="" xmlns:a16="http://schemas.microsoft.com/office/drawing/2014/main" id="{2708CFC3-36D6-4780-8B84-241B1C32868F}"/>
              </a:ext>
            </a:extLst>
          </p:cNvPr>
          <p:cNvSpPr/>
          <p:nvPr/>
        </p:nvSpPr>
        <p:spPr>
          <a:xfrm>
            <a:off x="2086947" y="3125064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BA1C03F1-9B74-4631-A3E8-0461CDFC06AB}"/>
                  </a:ext>
                </a:extLst>
              </p:cNvPr>
              <p:cNvSpPr txBox="1"/>
              <p:nvPr/>
            </p:nvSpPr>
            <p:spPr>
              <a:xfrm>
                <a:off x="1229803" y="3123132"/>
                <a:ext cx="713144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1C03F1-9B74-4631-A3E8-0461CDFC0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803" y="3123132"/>
                <a:ext cx="71314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Скругленный прямоугольник 2">
            <a:extLst>
              <a:ext uri="{FF2B5EF4-FFF2-40B4-BE49-F238E27FC236}">
                <a16:creationId xmlns="" xmlns:a16="http://schemas.microsoft.com/office/drawing/2014/main" id="{14D353EC-E276-42C6-93E8-FEB244A6509D}"/>
              </a:ext>
            </a:extLst>
          </p:cNvPr>
          <p:cNvSpPr/>
          <p:nvPr/>
        </p:nvSpPr>
        <p:spPr>
          <a:xfrm>
            <a:off x="4284000" y="3125064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E70108-CB9B-4BA1-BA59-382B2F3D7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63" y="3816000"/>
            <a:ext cx="5686425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12471640-08BC-4FCB-876D-1A6EBD155069}"/>
                  </a:ext>
                </a:extLst>
              </p:cNvPr>
              <p:cNvSpPr txBox="1"/>
              <p:nvPr/>
            </p:nvSpPr>
            <p:spPr>
              <a:xfrm>
                <a:off x="3609729" y="3123132"/>
                <a:ext cx="385042" cy="676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2471640-08BC-4FCB-876D-1A6EBD155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729" y="3123132"/>
                <a:ext cx="385042" cy="676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Скругленный прямоугольник 2">
            <a:extLst>
              <a:ext uri="{FF2B5EF4-FFF2-40B4-BE49-F238E27FC236}">
                <a16:creationId xmlns="" xmlns:a16="http://schemas.microsoft.com/office/drawing/2014/main" id="{DE56F0C2-6D88-478B-9016-82F24F05EDF0}"/>
              </a:ext>
            </a:extLst>
          </p:cNvPr>
          <p:cNvSpPr/>
          <p:nvPr/>
        </p:nvSpPr>
        <p:spPr>
          <a:xfrm>
            <a:off x="4915990" y="4449697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4EC6302B-5CF8-492B-9C11-EFB8D79227D9}"/>
                  </a:ext>
                </a:extLst>
              </p:cNvPr>
              <p:cNvSpPr txBox="1"/>
              <p:nvPr/>
            </p:nvSpPr>
            <p:spPr>
              <a:xfrm>
                <a:off x="3610415" y="4471293"/>
                <a:ext cx="1028743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х=3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C6302B-5CF8-492B-9C11-EFB8D7922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415" y="4471293"/>
                <a:ext cx="1028743" cy="670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Скругленный прямоугольник 2">
            <a:extLst>
              <a:ext uri="{FF2B5EF4-FFF2-40B4-BE49-F238E27FC236}">
                <a16:creationId xmlns="" xmlns:a16="http://schemas.microsoft.com/office/drawing/2014/main" id="{BAE4F793-D821-4582-A9FB-89975F8A4043}"/>
              </a:ext>
            </a:extLst>
          </p:cNvPr>
          <p:cNvSpPr/>
          <p:nvPr/>
        </p:nvSpPr>
        <p:spPr>
          <a:xfrm>
            <a:off x="7825989" y="4471228"/>
            <a:ext cx="288000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63DF7072-8133-43BF-BDEE-E14F3419F0DE}"/>
                  </a:ext>
                </a:extLst>
              </p:cNvPr>
              <p:cNvSpPr txBox="1"/>
              <p:nvPr/>
            </p:nvSpPr>
            <p:spPr>
              <a:xfrm>
                <a:off x="6520414" y="4492824"/>
                <a:ext cx="1035155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у=1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DF7072-8133-43BF-BDEE-E14F3419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14" y="4492824"/>
                <a:ext cx="1035155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6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61404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Урок47. Решение текстовых задач со смешанными числами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0605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51693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7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уроков в планировании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28489"/>
              </p:ext>
            </p:extLst>
          </p:nvPr>
        </p:nvGraphicFramePr>
        <p:xfrm>
          <a:off x="899592" y="1484784"/>
          <a:ext cx="7200800" cy="3986752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5472608"/>
                <a:gridCol w="9361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Сложение смешанных чисел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Сложение смешанных чисел 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Вычитание смешанных чисел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Способы вычитания смешанных чисел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Действия сложения и вычитания смешанных чисел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Действия сложения и вычитания смешанных чисел 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уравнений  со смешанными числами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задач  со смешанными числами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контрольной работе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работа №3 по теме «Смешанные числа и действия с ними»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4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06" y="116632"/>
            <a:ext cx="742884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47. Решение задач со смешанными числами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9144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98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s://yandex-images.clstorage.net/DAsG47241/0f4bf9ty3w/0mCG-A9dgr2Gc8sKPX1jfoALc_zHsBnDp8zl5yix4Qiv9Tny4hTcqgnCNnbAjNYD7-pfho_8xbnWK9_f6LU3opUwxatPA8W9g2eAAHFnb26VR26_0vIAx6CV6eUS1sYriJ5BxsljpdwWxjpxncPLFavTNpOv2bH74FPh5tPVQ-HxVZ7NHn3-uKNUoh4JamRMi1V89ff1EaSJwoyVJ-LpPaeLf_HpUp_7OMg4cZXDlgOI9gjWlteS6cNh_9r0_kTz4Uuj-BhI6pumQ4wVG39RdYpXRczm2DeardueuSHT3z6pgk_Z1la_0CzrNXK06Is0vOA_0YDXpvHYe-vI5856685GhcsFWtuzoXKXJhlwUWG5X2z31f0_u4bYooYH-MAfpJNo_eZ1osAZ0QBvlO6dHZXlDOO71bjl2lTr6efqacTKaL31PmLUo5hxsRkVYnFculNT_erMIYuc6qyTLtjTBqe4TP_Ya5blFuYxUIDylwac4j7AjNyx7_ZA4NjOz1Xjzk-bzDVv-6KQdqEeKlRUTqhSW_f5yje-t9m9ryTL5CaNk0rN1GC45BbxNmWx0IIzpPkO1qb0meXPSerL98ha29JKlP4TSM2gjFScEARGTGyRTEzt3d0Cm4bZiaYc3v8sradp1slvhMss6AR_kO-wFYfCIOO8xYfM2Unzyu3Re8TldLr4Fmj_tolPkjYmZk12n0JKy8PKJq-f75yXL9j3ELuFdsLPUJXXIMUSXqDsrQyy2zv1vO6u3e1N78ft7Wzewkaa9xdAw7eAcKwSO2BETbJfWt_L9TaVqeGIoCnj3TOOlXTgyVai6hr3JnG9_ZcVv84I5Z7Tu8TuS_3V1MhP_NVroOM5T8-nt2WnBg5fUHS0X3HSws4BlIr4m580wMMvm6pgxsldjf4-8jZmu_SfKJzWCOWK74XPwVX4-ObubvnGR4buH0Hvg5ZEpjs9fm5riU5e6_zVPaaryqy-Av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4" descr="https://yandex-images.clstorage.net/DAsG47241/0f4bf9ty3w/0mCG-A9dgr2Gc8sKPX1jfoALc_zHsBnDp8zl5yix4Qiv9Tny4hTcqgnCNnbAjNYD7-pfho_8xbnWK9_f6LU3opUwxatPA8W9g2eAAHFnb26VR26_0vIAx6CV6eUS1sYriJ5BxsljpdwWxjpxncPLFavTNpOv2bH74FPh5tPVQ-HxVZ7NHn3-uKNUoh4JamRMi1V89ff1EaSJwoyVJ-LpPaeLf_HpUp_7OMg4cZXDlgOI9gjWlteS6cNh_9r0_kTz4Uuj-BhI6pumQ4wVG39RdYpXRczm2DeardueuSHT3z6pgk_Z1la_0CzrNXK06Is0vOA_0YDXpvHYe-vI5856685GhcsFWtuzoXKXJhlwUWG5X2z31f0_u4bYooYH-MAfpJNo_eZ1osAZ0QBvlO6dHZXlDOO71bjl2lTr6efqacTKaL31PmLUo5hxsRkVYnFculNT_erMIYuc6qyTLtjTBqe4TP_Ya5blFuYxUIDylwac4j7AjNyx7_ZA4NjOz1Xjzk-bzDVv-6KQdqEeKlRUTqhSW_f5yje-t9m9ryTL5CaNk0rN1GC45BbxNmWx0IIzpPkO1qb0meXPSerL98ha29JKlP4TSM2gjFScEARGTGyRTEzt3d0Cm4bZiaYc3v8sradp1slvhMss6AR_kO-wFYfCIOO8xYfM2Unzyu3Re8TldLr4Fmj_tolPkjYmZk12n0JKy8PKJq-f75yXL9j3ELuFdsLPUJXXIMUSXqDsrQyy2zv1vO6u3e1N78ft7Wzewkaa9xdAw7eAcKwSO2BETbJfWt_L9TaVqeGIoCnj3TOOlXTgyVai6hr3JnG9_ZcVv84I5Z7Tu8TuS_3V1MhP_NVroOM5T8-nt2WnBg5fUHS0X3HSws4BlIr4m580wMMvm6pgxsldjf4-8jZmu_SfKJzWCOWK74XPwVX4-ObubvnGR4buH0Hvg5ZEpjs9fm5riU5e6_zVPaaryqy-Av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2000" y="72000"/>
            <a:ext cx="523948" cy="419159"/>
            <a:chOff x="349997" y="4608000"/>
            <a:chExt cx="523948" cy="4191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4000" y="4608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47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936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1753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задачи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47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98450E-8EDF-4842-BDEC-1E7A944746E7}"/>
              </a:ext>
            </a:extLst>
          </p:cNvPr>
          <p:cNvSpPr txBox="1"/>
          <p:nvPr/>
        </p:nvSpPr>
        <p:spPr>
          <a:xfrm>
            <a:off x="0" y="692696"/>
            <a:ext cx="9144000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9. 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10.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27B2AA-99DE-4D4A-8239-9BE24A3633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8886825" cy="1533525"/>
          </a:xfrm>
          <a:prstGeom prst="rect">
            <a:avLst/>
          </a:prstGeom>
        </p:spPr>
      </p:pic>
      <p:sp>
        <p:nvSpPr>
          <p:cNvPr id="39" name="Скругленный прямоугольник 2">
            <a:extLst>
              <a:ext uri="{FF2B5EF4-FFF2-40B4-BE49-F238E27FC236}">
                <a16:creationId xmlns="" xmlns:a16="http://schemas.microsoft.com/office/drawing/2014/main" id="{23464465-F606-4223-9E16-1F0503EB1C76}"/>
              </a:ext>
            </a:extLst>
          </p:cNvPr>
          <p:cNvSpPr/>
          <p:nvPr/>
        </p:nvSpPr>
        <p:spPr>
          <a:xfrm>
            <a:off x="1296000" y="2477800"/>
            <a:ext cx="1032942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Саша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D20FC71A-C9CE-4FB2-BF62-4B51401DFF40}"/>
                  </a:ext>
                </a:extLst>
              </p:cNvPr>
              <p:cNvSpPr txBox="1"/>
              <p:nvPr/>
            </p:nvSpPr>
            <p:spPr>
              <a:xfrm>
                <a:off x="226346" y="2477800"/>
                <a:ext cx="898579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л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0FC71A-C9CE-4FB2-BF62-4B51401DF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46" y="2477800"/>
                <a:ext cx="898579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Скругленный прямоугольник 2">
            <a:extLst>
              <a:ext uri="{FF2B5EF4-FFF2-40B4-BE49-F238E27FC236}">
                <a16:creationId xmlns="" xmlns:a16="http://schemas.microsoft.com/office/drawing/2014/main" id="{791C84C1-E075-447C-BE69-B5C5BD9A41A7}"/>
              </a:ext>
            </a:extLst>
          </p:cNvPr>
          <p:cNvSpPr/>
          <p:nvPr/>
        </p:nvSpPr>
        <p:spPr>
          <a:xfrm>
            <a:off x="3923928" y="2477800"/>
            <a:ext cx="1032942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Лена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432FC2F-BC15-4D83-B3B9-46DB2D335554}"/>
                  </a:ext>
                </a:extLst>
              </p:cNvPr>
              <p:cNvSpPr txBox="1"/>
              <p:nvPr/>
            </p:nvSpPr>
            <p:spPr>
              <a:xfrm>
                <a:off x="2736000" y="2477800"/>
                <a:ext cx="1041247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л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32FC2F-BC15-4D83-B3B9-46DB2D335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0" y="2477800"/>
                <a:ext cx="1041247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Скругленный прямоугольник 2">
            <a:extLst>
              <a:ext uri="{FF2B5EF4-FFF2-40B4-BE49-F238E27FC236}">
                <a16:creationId xmlns="" xmlns:a16="http://schemas.microsoft.com/office/drawing/2014/main" id="{210613EC-6DBA-40F2-88FE-B171EC935856}"/>
              </a:ext>
            </a:extLst>
          </p:cNvPr>
          <p:cNvSpPr/>
          <p:nvPr/>
        </p:nvSpPr>
        <p:spPr>
          <a:xfrm>
            <a:off x="6815058" y="2433525"/>
            <a:ext cx="1032942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Наташа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6DFC323-BF3D-4A56-85A6-EAAE2D840716}"/>
                  </a:ext>
                </a:extLst>
              </p:cNvPr>
              <p:cNvSpPr txBox="1"/>
              <p:nvPr/>
            </p:nvSpPr>
            <p:spPr>
              <a:xfrm>
                <a:off x="5745404" y="2433525"/>
                <a:ext cx="898579" cy="6685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л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DFC323-BF3D-4A56-85A6-EAAE2D840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404" y="2433525"/>
                <a:ext cx="898579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E0B8D72-AFB5-4A2C-B45F-122432F1714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000"/>
            <a:ext cx="8382000" cy="1695450"/>
          </a:xfrm>
          <a:prstGeom prst="rect">
            <a:avLst/>
          </a:prstGeom>
        </p:spPr>
      </p:pic>
      <p:sp>
        <p:nvSpPr>
          <p:cNvPr id="45" name="Скругленный прямоугольник 2">
            <a:extLst>
              <a:ext uri="{FF2B5EF4-FFF2-40B4-BE49-F238E27FC236}">
                <a16:creationId xmlns="" xmlns:a16="http://schemas.microsoft.com/office/drawing/2014/main" id="{E66D5AE7-3C6B-4C0B-85DB-B5109F4A6698}"/>
              </a:ext>
            </a:extLst>
          </p:cNvPr>
          <p:cNvSpPr/>
          <p:nvPr/>
        </p:nvSpPr>
        <p:spPr>
          <a:xfrm>
            <a:off x="7195231" y="5101832"/>
            <a:ext cx="1032942" cy="288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всего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11AF7464-EF03-4606-9C93-10300BF9C865}"/>
                  </a:ext>
                </a:extLst>
              </p:cNvPr>
              <p:cNvSpPr txBox="1"/>
              <p:nvPr/>
            </p:nvSpPr>
            <p:spPr>
              <a:xfrm>
                <a:off x="6048000" y="5101832"/>
                <a:ext cx="1041247" cy="67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ru-RU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л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1AF7464-EF03-4606-9C93-10300BF9C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00" y="5101832"/>
                <a:ext cx="1041247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1753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задачи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0"/>
            <a:ext cx="595948" cy="491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362481" cy="288925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47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898450E-8EDF-4842-BDEC-1E7A944746E7}"/>
                  </a:ext>
                </a:extLst>
              </p:cNvPr>
              <p:cNvSpPr txBox="1"/>
              <p:nvPr/>
            </p:nvSpPr>
            <p:spPr>
              <a:xfrm>
                <a:off x="92594" y="692696"/>
                <a:ext cx="8943405" cy="54781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2.226 За три рейса самосвал перевёз 20 т гравия. За первые два рейса он перевёз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 гравия, за последние два рейса – 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т. Сколько тонн гравия самосвал перевёз за каждый рейс по отдельности?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2.227 Площадь трёх участков 15 га. Площадь первого и второго участков вместе</a:t>
                </a:r>
              </a:p>
              <a:p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га, а площадь второго и третьего вместе –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га. Найдите площадь каждого участка.</a:t>
                </a:r>
              </a:p>
              <a:p>
                <a:endPara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2.228 В первый день скосили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212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 травы, во второй – на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 больше, а в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третий –  на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 меньше, чем в первый и второй дни. Сколько получится сена из скошенной травы, если масса сена составляет 20 % массы травы?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2.229 Скорость моторной лодки в стоячей воде равна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км/ч, а скорость течения реки – 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км/ч. Найдите скорости моторной лодки по течению реки и против течения.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98450E-8EDF-4842-BDEC-1E7A94474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" y="692696"/>
                <a:ext cx="8943405" cy="5478103"/>
              </a:xfrm>
              <a:prstGeom prst="rect">
                <a:avLst/>
              </a:prstGeom>
              <a:blipFill>
                <a:blip r:embed="rId4"/>
                <a:stretch>
                  <a:fillRect l="-477" t="-556" b="-778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0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Занимательные  задачи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7712" y="1340768"/>
            <a:ext cx="7327913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bold"/>
                <a:cs typeface="Arial" pitchFamily="34" charset="0"/>
              </a:rPr>
              <a:t>№ 1.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7 детей съедают 7 шоколадок за 7 дней. Сколько дней понадобится 12 ребятам для того,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чтобы съесть 12 шоколадок?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  Ответ: 7 дней.</a:t>
            </a:r>
            <a:endParaRPr kumimoji="0" lang="ru-RU" sz="78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</p:txBody>
      </p:sp>
      <p:pic>
        <p:nvPicPr>
          <p:cNvPr id="1026" name="Picture 2" descr="https://resh.edu.ru/uploads/lesson_extract/7752/20200110173301/OEBPS/objects/c_math_5_83_1/ef79acda-b158-42b9-995c-5877ea9682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5" y="2310520"/>
            <a:ext cx="778335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49084" y="3789040"/>
                <a:ext cx="7783355" cy="2467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1D1D1B"/>
                    </a:solidFill>
                    <a:latin typeface="robotoregular"/>
                  </a:rPr>
                  <a:t>Рассмотрим еще одну занимательную задачу. Рассчитайте сколько концов будет у 3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веревок.</m:t>
                    </m:r>
                  </m:oMath>
                </a14:m>
                <a:endParaRPr lang="ru-RU" dirty="0" smtClean="0">
                  <a:solidFill>
                    <a:srgbClr val="1D1D1B"/>
                  </a:solidFill>
                  <a:latin typeface="robotoregular"/>
                </a:endParaRPr>
              </a:p>
              <a:p>
                <a:r>
                  <a:rPr lang="ru-RU" b="1" u="sng" dirty="0" smtClean="0">
                    <a:solidFill>
                      <a:srgbClr val="1D1D1B"/>
                    </a:solidFill>
                    <a:latin typeface="robotoregular"/>
                  </a:rPr>
                  <a:t>Решение</a:t>
                </a:r>
                <a:r>
                  <a:rPr lang="ru-RU" b="1" u="sng" dirty="0">
                    <a:solidFill>
                      <a:srgbClr val="1D1D1B"/>
                    </a:solidFill>
                    <a:latin typeface="robotoregular"/>
                  </a:rPr>
                  <a:t>. </a:t>
                </a:r>
                <a:r>
                  <a:rPr lang="ru-RU" dirty="0">
                    <a:solidFill>
                      <a:srgbClr val="1D1D1B"/>
                    </a:solidFill>
                    <a:latin typeface="robotoregular"/>
                  </a:rPr>
                  <a:t>При решении этой задачи нужно понимать, что у каждой верёвки по два конца. По условию задачи мы имеем три целых верёвки, у которых по два конца, т. е. всего шесть концов, и ещё часть, у которой тоже будет два конца. Поэтому всего получается восемь концов. Это и есть искомый ответ.</a:t>
                </a:r>
              </a:p>
              <a:p>
                <a:r>
                  <a:rPr lang="ru-RU" dirty="0">
                    <a:solidFill>
                      <a:srgbClr val="1D1D1B"/>
                    </a:solidFill>
                    <a:latin typeface="robotoregular"/>
                  </a:rPr>
                  <a:t>Ответ: 8.</a:t>
                </a:r>
                <a:endParaRPr lang="ru-RU" b="0" dirty="0">
                  <a:solidFill>
                    <a:srgbClr val="1D1D1B"/>
                  </a:solidFill>
                  <a:effectLst/>
                  <a:latin typeface="robotoregular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84" y="3789040"/>
                <a:ext cx="7783355" cy="2467855"/>
              </a:xfrm>
              <a:prstGeom prst="rect">
                <a:avLst/>
              </a:prstGeom>
              <a:blipFill rotWithShape="1">
                <a:blip r:embed="rId3"/>
                <a:stretch>
                  <a:fillRect l="-705" t="-990" r="-1253" b="-3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238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проверка полученных результатов. коррекция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9999" y="72000"/>
            <a:ext cx="8172679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2000" y="72000"/>
            <a:ext cx="523948" cy="419159"/>
            <a:chOff x="349997" y="4608000"/>
            <a:chExt cx="523948" cy="4191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4000" y="4608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48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FAA9DD7-E0FA-403A-84CC-F361C1ADCDE7}"/>
                  </a:ext>
                </a:extLst>
              </p:cNvPr>
              <p:cNvSpPr txBox="1"/>
              <p:nvPr/>
            </p:nvSpPr>
            <p:spPr>
              <a:xfrm>
                <a:off x="289530" y="620688"/>
                <a:ext cx="8172678" cy="57054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значение числовою выражения наиболее удобным способом:</a:t>
                </a:r>
              </a:p>
              <a:p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а) 2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ru-RU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ru-RU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ru-R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  <m:f>
                          <m:fPr>
                            <m:ctrlPr>
                              <a:rPr lang="ru-RU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ru-RU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 startAt="2"/>
                </a:pP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десятичную дробь в виде смешанного числа и вычислите:</a:t>
                </a:r>
              </a:p>
              <a:p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а) 2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−1,9+1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</m:t>
                    </m:r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ru-RU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2,34+4</m:t>
                    </m:r>
                    <m:f>
                      <m:f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ru-RU" sz="22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ru-RU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 Запишите равенства, обозначив неизвестное через </a:t>
                </a:r>
                <a:r>
                  <a:rPr lang="en-US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ru-RU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найдите </a:t>
                </a:r>
                <a:r>
                  <a:rPr lang="ru-RU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 :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число прибавили 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получили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число уменьшили на </a:t>
                </a:r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получили</a:t>
                </a:r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в) к числу прибавили </a:t>
                </a:r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получили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г) из числа вычли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получили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 Моторная лодка в стоячей воде за 9 мин преодолевает расстояние в 3750 м. Найдите скорость моторной лодки по течению и скорость против течения, если скорость течения реки равна </a:t>
                </a:r>
                <a14:m>
                  <m:oMath xmlns:m="http://schemas.openxmlformats.org/officeDocument/2006/math">
                    <m:r>
                      <a:rPr lang="ru-RU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f>
                      <m:fPr>
                        <m:ctrlPr>
                          <a:rPr lang="ru-RU" sz="2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м/мин.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AA9DD7-E0FA-403A-84CC-F361C1ADC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30" y="620688"/>
                <a:ext cx="8172678" cy="5705473"/>
              </a:xfrm>
              <a:prstGeom prst="rect">
                <a:avLst/>
              </a:prstGeom>
              <a:blipFill>
                <a:blip r:embed="rId4"/>
                <a:stretch>
                  <a:fillRect l="-521" t="-533" r="-372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D2CC3F-BD3B-45CD-B41A-314E7319EA5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784" y="3068960"/>
            <a:ext cx="1224847" cy="19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23" y="1052737"/>
            <a:ext cx="9132540" cy="13681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 (на выходные или на несколько дней):</a:t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майнкрафте</a:t>
            </a: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плану предыдущей задачи построить дом так, чтобы дорожки занимали на треть меньшую площадь.</a:t>
            </a:r>
            <a:endParaRPr lang="ru-RU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071"/>
            <a:ext cx="55483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48" y="2636912"/>
            <a:ext cx="5370213" cy="386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4000" y="4032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46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5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PT Sans"/>
                <a:cs typeface="Arial" pitchFamily="34" charset="0"/>
              </a:rPr>
              <a:t>Урок 47. Игра </a:t>
            </a:r>
            <a:r>
              <a:rPr lang="ru-RU" sz="2800" b="1" dirty="0">
                <a:solidFill>
                  <a:srgbClr val="000000"/>
                </a:solidFill>
                <a:latin typeface="PT Sans"/>
                <a:cs typeface="Arial" pitchFamily="34" charset="0"/>
              </a:rPr>
              <a:t>«Угадаю ваше задуманное </a:t>
            </a:r>
            <a:r>
              <a:rPr lang="ru-RU" sz="2800" b="1" dirty="0" smtClean="0">
                <a:solidFill>
                  <a:srgbClr val="000000"/>
                </a:solidFill>
                <a:latin typeface="PT Sans"/>
                <a:cs typeface="Arial" pitchFamily="34" charset="0"/>
              </a:rPr>
              <a:t>число</a:t>
            </a:r>
            <a:r>
              <a:rPr lang="ru-RU" sz="2800" b="1" dirty="0">
                <a:solidFill>
                  <a:srgbClr val="000000"/>
                </a:solidFill>
                <a:latin typeface="PT Sans"/>
                <a:cs typeface="Arial" pitchFamily="34" charset="0"/>
              </a:rPr>
              <a:t>».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8826227"/>
                  </p:ext>
                </p:extLst>
              </p:nvPr>
            </p:nvGraphicFramePr>
            <p:xfrm>
              <a:off x="895412" y="980728"/>
              <a:ext cx="8013576" cy="4921086"/>
            </p:xfrm>
            <a:graphic>
              <a:graphicData uri="http://schemas.openxmlformats.org/drawingml/2006/table">
                <a:tbl>
                  <a:tblPr/>
                  <a:tblGrid>
                    <a:gridCol w="504056"/>
                    <a:gridCol w="4392488"/>
                    <a:gridCol w="3117032"/>
                  </a:tblGrid>
                  <a:tr h="3308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solidFill>
                                <a:srgbClr val="000000"/>
                              </a:solidFill>
                              <a:effectLst/>
                            </a:rPr>
                            <a:t>Задание для учащихся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solidFill>
                                <a:srgbClr val="000000"/>
                              </a:solidFill>
                              <a:effectLst/>
                            </a:rPr>
                            <a:t>Действие учителя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11812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Задумайте смешанное число больше 2, но меньше 10 так, чтобы в дробной части знаменатель был равен 8.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000000"/>
                              </a:solidFill>
                              <a:effectLst/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188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Увеличьте своё число на 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Х+5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944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Уменьшите полученную сумму на 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Х+5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ru-RU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=х+4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ru-RU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6617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4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К результату прибавьте своё задуманное число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х+4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+х=2х+</a:t>
                          </a:r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132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5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Вычтите из полученного числа </a:t>
                          </a:r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 и назовите ответ. Я отгадаю ваше задуманное число.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2х+4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-4</a:t>
                          </a:r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=2х</a:t>
                          </a:r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/>
                          </a:r>
                          <a:b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</a:br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(Учитель с легкостью сможет разделить даже дробное число.)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8826227"/>
                  </p:ext>
                </p:extLst>
              </p:nvPr>
            </p:nvGraphicFramePr>
            <p:xfrm>
              <a:off x="895412" y="980728"/>
              <a:ext cx="8013576" cy="4921086"/>
            </p:xfrm>
            <a:graphic>
              <a:graphicData uri="http://schemas.openxmlformats.org/drawingml/2006/table">
                <a:tbl>
                  <a:tblPr/>
                  <a:tblGrid>
                    <a:gridCol w="504056"/>
                    <a:gridCol w="4392488"/>
                    <a:gridCol w="3117032"/>
                  </a:tblGrid>
                  <a:tr h="3308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solidFill>
                                <a:srgbClr val="000000"/>
                              </a:solidFill>
                              <a:effectLst/>
                            </a:rPr>
                            <a:t>Задание для учащихся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solidFill>
                                <a:srgbClr val="000000"/>
                              </a:solidFill>
                              <a:effectLst/>
                            </a:rPr>
                            <a:t>Действие учителя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11812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Задумайте смешанное число больше 2, но меньше 10 так, чтобы в дробной части знаменатель был равен 8.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000000"/>
                              </a:solidFill>
                              <a:effectLst/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37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667" t="-362500" r="-71111" b="-6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7339" t="-362500" r="-196" b="-694444"/>
                          </a:stretch>
                        </a:blipFill>
                      </a:tcPr>
                    </a:tc>
                  </a:tr>
                  <a:tr h="986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667" t="-206832" r="-71111" b="-210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7339" t="-206832" r="-196" b="-210559"/>
                          </a:stretch>
                        </a:blipFill>
                      </a:tcPr>
                    </a:tc>
                  </a:tr>
                  <a:tr h="6617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4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К результату прибавьте своё задуманное число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7339" t="-453211" r="-196" b="-211009"/>
                          </a:stretch>
                        </a:blipFill>
                      </a:tcPr>
                    </a:tc>
                  </a:tr>
                  <a:tr h="132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rgbClr val="000000"/>
                              </a:solidFill>
                              <a:effectLst/>
                            </a:rPr>
                            <a:t>5</a:t>
                          </a:r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667" t="-277880" r="-71111" b="-59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dbl" algn="ctr">
                          <a:solidFill>
                            <a:srgbClr val="00000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7339" t="-277880" r="-196" b="-59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 descr="https://fsd.multiurok.ru/html/2017/03/10/s_58c2530800bf1/582845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8663" y="1622425"/>
            <a:ext cx="219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fsd.multiurok.ru/html/2017/03/10/s_58c2530800bf1/582845_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738" y="1622425"/>
            <a:ext cx="4476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png;base64,iVBORw0KGgoAAAANSUhEUgAAABEAAAAiCAMAAACOXcLLAAADAFBMVEUAAAD////8A/sAA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9tJ4B9AAAAA3RSTlP//wDXyg1BAAAASElEQVR4nMXPMQoAIAxD0U/vf2gHS9VEwUXsIPiIkhLTUEfeUfHMHynsFcmmS/CxMObqlVaUwIWgggqWMUH/IUQIk/2a1ucgDd3oBAczqLWFAAAAAElFTkSuQmCC"/>
          <p:cNvSpPr>
            <a:spLocks noChangeAspect="1" noChangeArrowheads="1"/>
          </p:cNvSpPr>
          <p:nvPr/>
        </p:nvSpPr>
        <p:spPr bwMode="auto">
          <a:xfrm>
            <a:off x="-2276475" y="1622425"/>
            <a:ext cx="219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data:image/png;base64,iVBORw0KGgoAAAANSUhEUgAAAIQAAAAiCAMAAACp34FmAAADAFBMVEUAAAD////8A/sAA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9tJ4B9AAAAA3RSTlP//wDXyg1BAAABFklEQVR4nO1X0Q7DIAi8+P8fvXVdrArIKdqsyXxotgLHTQ9kSMTCe3XtDEgHmYl3fByGLjJWkIjsBE3CO4wgCfI43DQREhiI3yTMRAtzJ4nECvNPgk6zrzpyZVolisJzInMBbYZ7uIE+eQT3csEyaEiDicuPHAm/TS4lcWTLCVHbgiQMaCHFjy6sQxivCXzX9V26SykWb9AiiDS1w8AFXEJDxja0tG1qqVW+sO0NXj6Wy72IRdp2HCa0EKZZmHFhktDnXkAYiUnGr2EdWiHhAN2ynkKCaJ7Tv4Ud+ZW6VrAmOZyPJST42ejRJPw/BgPzsh5KXQB+55wusv5kVSXpeTHCdbDjmujdXyT2mhL9herYT+KGjvkCP4sgq0ZSQh4AAAAASUVORK5CYII="/>
          <p:cNvSpPr>
            <a:spLocks noChangeAspect="1" noChangeArrowheads="1"/>
          </p:cNvSpPr>
          <p:nvPr/>
        </p:nvSpPr>
        <p:spPr bwMode="auto">
          <a:xfrm>
            <a:off x="-1773238" y="1622425"/>
            <a:ext cx="13335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IkAAAAiCAMAAABcIQrWAAADAFBMVEUAAAD////8A/sAA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9tJ4B9AAAAA3RSTlP//wDXyg1BAAABCklEQVR4nO2X2w6EIAxEG/7/o/cCy6VOYWBTlUQeiHGn07OlgkpghrwHJVwa0Z1KIHlyAYkT7+9YlDBF4g1CJ3AHYTO4dmzgOzbKHVE27dj7kFz87KRfF7ZYIuInSO5d/foDQzyW2lzLpbk2zMaAxvkg9eU5JIasT/JZpVKpRjsmaYOBzHI/mkc1TBIIkhIsaRxU0B2Y17ekdrPeBESlNFdKC+pAZK7hCnUFpf8uDDBAoBiYx6MHrk4nDWo8q1S2+7FjdZvOkFhdncvfcdck36rgwo9JVHBjm50t98F+ct3YjcT1K4M5AbM2Tx4gaXpIFklmPkeWUOg++eediTbfrCb36ZOHBKlP2GNf1ygiGXPJm1IAAAAASUVORK5CYII="/>
          <p:cNvSpPr>
            <a:spLocks noChangeAspect="1" noChangeArrowheads="1"/>
          </p:cNvSpPr>
          <p:nvPr/>
        </p:nvSpPr>
        <p:spPr bwMode="auto">
          <a:xfrm>
            <a:off x="965200" y="1622425"/>
            <a:ext cx="1362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data:image/png;base64,iVBORw0KGgoAAAANSUhEUgAAABQAAAAiCAMAAABodAmPAAADAFBMVEUAAAD////8A/sAA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9tJ4B9AAAAA3RSTlP//wDXyg1BAAAAXElEQVR4nKWQUQoAIAhDh/c/dIIFLhW0/JB4mnNCKKChmZklhlLB8H1PuGEiVM58UD8lM7Q9IDTHIRWM2yLzBUgGLfwbvKdTn0AZQ38Q6rgN9uEBjVNknd/q5mgBmcQEtU7veAsAAAAASUVORK5CYII="/>
          <p:cNvSpPr>
            <a:spLocks noChangeAspect="1" noChangeArrowheads="1"/>
          </p:cNvSpPr>
          <p:nvPr/>
        </p:nvSpPr>
        <p:spPr bwMode="auto">
          <a:xfrm>
            <a:off x="3773488" y="1622425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data:image/png;base64,iVBORw0KGgoAAAANSUhEUgAAAHUAAAAiCAMAAABWUWbBAAADAFBMVEUAAAD////8A/sAA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9tJ4B9AAAAA3RSTlP//wDXyg1BAAAA5ElEQVR4nO2W2w6EIAxEG///o3ddXXqh2E4s0b30xQgDp5QJQAsQ9Iyzik2GQMMBsQKnJgdMoJZAUWoNFKTGXql3U3LA17jpsz2ccMj7O5QmFKrj9XOMjV2ZUGgK+YeYVIQ1ixX2qCQLmUM1kzJ1rXwrlRJE90zWk0yRSyebzNJtyGgup3kPLdwpcgxpfevq54wVfnYiS7LtUsIJU599TmEm36ji16lwbiVxhTWFN1aZ4jzVETClZUQthSlUTYFP/5K4P7XsYYpQ6x6mf+pYW3QRQB6uuN9h6iVr/SU3XeXhsrPpAQ+zHPPBtBGGAAAAAElFTkSuQmCC"/>
          <p:cNvSpPr>
            <a:spLocks noChangeAspect="1" noChangeArrowheads="1"/>
          </p:cNvSpPr>
          <p:nvPr/>
        </p:nvSpPr>
        <p:spPr bwMode="auto">
          <a:xfrm>
            <a:off x="4311650" y="1622425"/>
            <a:ext cx="11811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25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976664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Тренажер по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теме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«Действия со смешанными дробями»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690182"/>
                  </p:ext>
                </p:extLst>
              </p:nvPr>
            </p:nvGraphicFramePr>
            <p:xfrm>
              <a:off x="1043608" y="1268760"/>
              <a:ext cx="7344816" cy="460851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00400"/>
                    <a:gridCol w="3744416"/>
                  </a:tblGrid>
                  <a:tr h="1970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№1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№2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41141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05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r>
                                <a:rPr lang="ru-RU" sz="105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15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26</m:t>
                                  </m:r>
                                </m:den>
                              </m:f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+22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26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050" b="0" i="0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                                      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2) 209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29</m:t>
                                  </m:r>
                                </m:den>
                              </m:f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+105</m:t>
                              </m:r>
                            </m:oMath>
                          </a14:m>
                          <a:r>
                            <a:rPr lang="ru-RU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ru-RU" sz="1100" dirty="0" smtClean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3) 136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31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+107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31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4)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64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+12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141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40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41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21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40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6) 419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23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105=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7) 25</m:t>
                                </m:r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24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23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8) 55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113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144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8=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74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74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10) 6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11)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51</m:t>
                                </m:r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12)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5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050" dirty="0" smtClean="0">
                            <a:effectLst/>
                            <a:latin typeface="Cambria Math"/>
                            <a:ea typeface="Calibri"/>
                            <a:cs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13)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36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050" b="0" i="0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                         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14)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81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14</m:t>
                                  </m:r>
                                </m:den>
                              </m:f>
                              <m:r>
                                <a:rPr lang="ru-RU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63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7 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050" b="0" i="0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                          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15)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85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71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= 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1) 26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+35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19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17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+29=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 b="0" i="0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   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3) 203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41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40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050" i="1" dirty="0" smtClean="0">
                            <a:effectLst/>
                            <a:latin typeface="Cambria Math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4)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7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+59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35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25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506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72=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29</m:t>
                                </m:r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18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30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105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                                  8</a:t>
                          </a:r>
                          <a:r>
                            <a:rPr lang="ru-RU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19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149</m:t>
                                  </m:r>
                                </m:den>
                              </m:f>
                              <m:r>
                                <a:rPr lang="ru-RU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16=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9) 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10) 8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23</m:t>
                                    </m:r>
                                  </m:den>
                                </m:f>
                                <m:r>
                                  <a:rPr lang="ru-RU" sz="11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11) 6</m:t>
                                </m:r>
                                <m:r>
                                  <a:rPr lang="ru-RU" sz="11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ru-RU" sz="11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12)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1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5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13 )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28</m:t>
                                </m:r>
                                <m:f>
                                  <m:fPr>
                                    <m:ctrlPr>
                                      <a:rPr lang="ru-RU" sz="105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050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ru-RU" sz="105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ru-RU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7=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050" b="0" i="0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                         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14) 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8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44</m:t>
                                  </m:r>
                                </m:den>
                              </m:f>
                              <m:r>
                                <a:rPr lang="ru-RU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44</m:t>
                                  </m:r>
                                </m:den>
                              </m:f>
                              <m:r>
                                <a:rPr lang="ru-RU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050" b="0" i="0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</m:t>
                              </m:r>
                              <m:r>
                                <a:rPr lang="ru-RU" sz="1050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15)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8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14</m:t>
                                  </m:r>
                                </m:den>
                              </m:f>
                              <m:r>
                                <a:rPr lang="ru-RU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105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13</m:t>
                              </m:r>
                              <m:f>
                                <m:fPr>
                                  <m:ctrlPr>
                                    <a:rPr lang="ru-RU" sz="105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05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690182"/>
                  </p:ext>
                </p:extLst>
              </p:nvPr>
            </p:nvGraphicFramePr>
            <p:xfrm>
              <a:off x="1043608" y="1268760"/>
              <a:ext cx="7344816" cy="460851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00400"/>
                    <a:gridCol w="3744416"/>
                  </a:tblGrid>
                  <a:tr h="1970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№1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Вариант №2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41141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110" r="-104061" b="-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6254" t="-5110" r="-163" b="-1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" name="Группа 3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4000" y="4032000"/>
              <a:ext cx="41229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48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69968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8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8953028" cy="61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Урок 49. Контрольная </a:t>
            </a:r>
            <a:r>
              <a:rPr lang="ru-RU" sz="2000" dirty="0" smtClean="0">
                <a:solidFill>
                  <a:schemeClr val="tx1"/>
                </a:solidFill>
              </a:rPr>
              <a:t>работа №3 по теме «Смешанные числа»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вариант 1 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488832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">
            <a:extLst>
              <a:ext uri="{FF2B5EF4-FFF2-40B4-BE49-F238E27FC236}">
                <a16:creationId xmlns="" xmlns:a16="http://schemas.microsoft.com/office/drawing/2014/main" id="{71FFF53A-2269-4617-B8BB-92A19A8103D6}"/>
              </a:ext>
            </a:extLst>
          </p:cNvPr>
          <p:cNvSpPr/>
          <p:nvPr/>
        </p:nvSpPr>
        <p:spPr>
          <a:xfrm>
            <a:off x="107579" y="988050"/>
            <a:ext cx="8928420" cy="15048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33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вхождение в тему урока и создание условий для осознанного восприятия нового материала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2095500" cy="2381250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72000"/>
            <a:ext cx="8388000" cy="39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4000" y="72000"/>
            <a:ext cx="3362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Математическая разминка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000" y="72000"/>
            <a:ext cx="524000" cy="419159"/>
            <a:chOff x="360000" y="5688000"/>
            <a:chExt cx="524000" cy="4191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4000" y="5688000"/>
              <a:ext cx="4700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40.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77F666-6AE4-45DF-B1A3-8AC4D6E67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1238725"/>
            <a:ext cx="8424000" cy="23289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5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7728892" cy="61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</a:rPr>
              <a:t>Контрольная работа №3 по теме «Смешанные числа»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вариант </a:t>
            </a:r>
            <a:r>
              <a:rPr lang="ru-RU" sz="1800" dirty="0" smtClean="0">
                <a:solidFill>
                  <a:prstClr val="black"/>
                </a:solidFill>
              </a:rPr>
              <a:t>2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416824" cy="52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77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Мотивация</a:t>
            </a:r>
          </a:p>
          <a:p>
            <a:pPr marL="0" indent="0">
              <a:buNone/>
            </a:pPr>
            <a:r>
              <a:rPr lang="ru-RU" dirty="0" smtClean="0"/>
              <a:t>2. Актуализация знаний</a:t>
            </a:r>
          </a:p>
          <a:p>
            <a:pPr marL="0" indent="0">
              <a:buNone/>
            </a:pPr>
            <a:r>
              <a:rPr lang="ru-RU" dirty="0" smtClean="0"/>
              <a:t>3. Целеполагание</a:t>
            </a:r>
          </a:p>
          <a:p>
            <a:pPr marL="0" indent="0">
              <a:buNone/>
            </a:pPr>
            <a:r>
              <a:rPr lang="ru-RU" dirty="0" smtClean="0"/>
              <a:t>4. Решение поставленной проблемы</a:t>
            </a:r>
          </a:p>
          <a:p>
            <a:pPr marL="0" indent="0">
              <a:buNone/>
            </a:pPr>
            <a:r>
              <a:rPr lang="ru-RU" dirty="0" smtClean="0"/>
              <a:t>5. Коррекция</a:t>
            </a:r>
          </a:p>
          <a:p>
            <a:pPr marL="0" indent="0">
              <a:buNone/>
            </a:pPr>
            <a:r>
              <a:rPr lang="ru-RU" dirty="0" smtClean="0"/>
              <a:t>6. Закрепление </a:t>
            </a:r>
          </a:p>
          <a:p>
            <a:pPr marL="0" indent="0">
              <a:buNone/>
            </a:pPr>
            <a:r>
              <a:rPr lang="ru-RU" dirty="0" smtClean="0"/>
              <a:t>7. Систематизация знаний</a:t>
            </a:r>
          </a:p>
          <a:p>
            <a:pPr marL="0" indent="0">
              <a:buNone/>
            </a:pPr>
            <a:r>
              <a:rPr lang="ru-RU" dirty="0" smtClean="0"/>
              <a:t>8. Объяснение домашнего задания</a:t>
            </a:r>
          </a:p>
          <a:p>
            <a:pPr marL="0" indent="0">
              <a:buNone/>
            </a:pPr>
            <a:r>
              <a:rPr lang="ru-RU" dirty="0" smtClean="0"/>
              <a:t>9. Подведение итогов</a:t>
            </a:r>
          </a:p>
          <a:p>
            <a:pPr marL="0" indent="0">
              <a:buNone/>
            </a:pPr>
            <a:r>
              <a:rPr lang="ru-RU" dirty="0" smtClean="0"/>
              <a:t>10. Рефлексия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31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подведение итогов. рефлексия. домашнее задание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949280"/>
            <a:ext cx="33123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Домашнее задание</a:t>
            </a:r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000" y="72000"/>
            <a:ext cx="86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Итоги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576A24C-0477-4CF6-AB31-F0F6FE9F18DF}"/>
              </a:ext>
            </a:extLst>
          </p:cNvPr>
          <p:cNvGrpSpPr/>
          <p:nvPr/>
        </p:nvGrpSpPr>
        <p:grpSpPr>
          <a:xfrm>
            <a:off x="89406" y="80679"/>
            <a:ext cx="523948" cy="419159"/>
            <a:chOff x="349997" y="4608000"/>
            <a:chExt cx="523948" cy="419159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349A674B-7526-4196-8149-B3B69985D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15D3231-B720-4F3A-BEDA-FD4C0D376E80}"/>
                </a:ext>
              </a:extLst>
            </p:cNvPr>
            <p:cNvSpPr txBox="1"/>
            <p:nvPr/>
          </p:nvSpPr>
          <p:spPr>
            <a:xfrm>
              <a:off x="414000" y="4608000"/>
              <a:ext cx="33054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Д</a:t>
              </a:r>
            </a:p>
          </p:txBody>
        </p:sp>
      </p:grpSp>
      <p:sp>
        <p:nvSpPr>
          <p:cNvPr id="10" name="Блок-схема: документ 9">
            <a:extLst>
              <a:ext uri="{FF2B5EF4-FFF2-40B4-BE49-F238E27FC236}">
                <a16:creationId xmlns="" xmlns:a16="http://schemas.microsoft.com/office/drawing/2014/main" id="{51D15435-DAEF-465E-8DF5-A04BE7B6B9A8}"/>
              </a:ext>
            </a:extLst>
          </p:cNvPr>
          <p:cNvSpPr/>
          <p:nvPr/>
        </p:nvSpPr>
        <p:spPr>
          <a:xfrm>
            <a:off x="89406" y="867421"/>
            <a:ext cx="6048672" cy="3096344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768DD15-9472-4E02-921E-2CE9F46E3B19}"/>
              </a:ext>
            </a:extLst>
          </p:cNvPr>
          <p:cNvSpPr/>
          <p:nvPr/>
        </p:nvSpPr>
        <p:spPr>
          <a:xfrm>
            <a:off x="179512" y="1095826"/>
            <a:ext cx="5328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Продолжите высказывания об уроке.</a:t>
            </a:r>
          </a:p>
          <a:p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Я хотел(а) бы ещё узнать … .</a:t>
            </a:r>
          </a:p>
          <a:p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На уроке мне понравилось … .</a:t>
            </a:r>
          </a:p>
          <a:p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На уроке мне не понравилось … .</a:t>
            </a:r>
          </a:p>
        </p:txBody>
      </p:sp>
    </p:spTree>
    <p:extLst>
      <p:ext uri="{BB962C8B-B14F-4D97-AF65-F5344CB8AC3E}">
        <p14:creationId xmlns:p14="http://schemas.microsoft.com/office/powerpoint/2010/main" val="39635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72000"/>
            <a:ext cx="8388000" cy="396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4000" y="72000"/>
            <a:ext cx="2388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Работаем с книгой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966" y="58571"/>
            <a:ext cx="504056" cy="50405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FC3865FC-2BC5-45BE-9DE5-B1FFF9B940E6}"/>
              </a:ext>
            </a:extLst>
          </p:cNvPr>
          <p:cNvGrpSpPr/>
          <p:nvPr/>
        </p:nvGrpSpPr>
        <p:grpSpPr>
          <a:xfrm>
            <a:off x="2950556" y="2437936"/>
            <a:ext cx="6150690" cy="2308324"/>
            <a:chOff x="7151935" y="942601"/>
            <a:chExt cx="5786331" cy="397091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65158CD8-BC2D-4E85-8680-E636F4D073DE}"/>
                </a:ext>
              </a:extLst>
            </p:cNvPr>
            <p:cNvSpPr/>
            <p:nvPr/>
          </p:nvSpPr>
          <p:spPr>
            <a:xfrm>
              <a:off x="7151935" y="942601"/>
              <a:ext cx="5786331" cy="39709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Скругленный прямоугольник 16">
              <a:extLst>
                <a:ext uri="{FF2B5EF4-FFF2-40B4-BE49-F238E27FC236}">
                  <a16:creationId xmlns="" xmlns:a16="http://schemas.microsoft.com/office/drawing/2014/main" id="{2D736129-4421-4B54-85E6-F2FCE057B2F4}"/>
                </a:ext>
              </a:extLst>
            </p:cNvPr>
            <p:cNvSpPr/>
            <p:nvPr/>
          </p:nvSpPr>
          <p:spPr>
            <a:xfrm>
              <a:off x="7253645" y="1033074"/>
              <a:ext cx="312213" cy="3693266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17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5B56670-EE47-419C-B943-17C1BB1F68F5}"/>
              </a:ext>
            </a:extLst>
          </p:cNvPr>
          <p:cNvSpPr txBox="1"/>
          <p:nvPr/>
        </p:nvSpPr>
        <p:spPr>
          <a:xfrm>
            <a:off x="3238588" y="2400500"/>
            <a:ext cx="58334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найти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 смешанных чисел,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надо.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дробные части этих чисел привести к наименьшему общему знаменателю;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2 )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 выполнить сложение целых и отдельно дробных частей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3 ) 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сократить дробь, выделить целую часть и прибавить ее к полученной целой части.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3B0D17E3-50DB-4C65-97E6-786E0B0388F3}"/>
                  </a:ext>
                </a:extLst>
              </p:cNvPr>
              <p:cNvSpPr txBox="1"/>
              <p:nvPr/>
            </p:nvSpPr>
            <p:spPr>
              <a:xfrm>
                <a:off x="141424" y="1744825"/>
                <a:ext cx="6014751" cy="62222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i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Пример1.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Вычислим сумму 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+17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0D17E3-50DB-4C65-97E6-786E0B038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4" y="1744825"/>
                <a:ext cx="6014751" cy="622222"/>
              </a:xfrm>
              <a:prstGeom prst="rect">
                <a:avLst/>
              </a:prstGeom>
              <a:blipFill>
                <a:blip r:embed="rId5"/>
                <a:stretch>
                  <a:fillRect l="-708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C1E22E-4F3A-4F75-B9BF-8BCDC1E72EBE}"/>
              </a:ext>
            </a:extLst>
          </p:cNvPr>
          <p:cNvSpPr txBox="1"/>
          <p:nvPr/>
        </p:nvSpPr>
        <p:spPr>
          <a:xfrm>
            <a:off x="227680" y="2380027"/>
            <a:ext cx="2388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алгоритм </a:t>
            </a:r>
          </a:p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сложения</a:t>
            </a:r>
          </a:p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смешанных чисел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A0F5E38A-40A1-4878-954E-DC7612AA31D3}"/>
              </a:ext>
            </a:extLst>
          </p:cNvPr>
          <p:cNvCxnSpPr/>
          <p:nvPr/>
        </p:nvCxnSpPr>
        <p:spPr>
          <a:xfrm>
            <a:off x="168974" y="2437936"/>
            <a:ext cx="2565558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ADEA6FF-E139-4034-916B-B5373BF6ECB5}"/>
                  </a:ext>
                </a:extLst>
              </p:cNvPr>
              <p:cNvSpPr txBox="1"/>
              <p:nvPr/>
            </p:nvSpPr>
            <p:spPr>
              <a:xfrm>
                <a:off x="141424" y="4857907"/>
                <a:ext cx="8930576" cy="81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+17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+17+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=31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DEA6FF-E139-4034-916B-B5373BF6E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4" y="4857907"/>
                <a:ext cx="8930576" cy="8180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91C290-EA1F-4396-842E-85D91CC2D85C}"/>
              </a:ext>
            </a:extLst>
          </p:cNvPr>
          <p:cNvSpPr txBox="1"/>
          <p:nvPr/>
        </p:nvSpPr>
        <p:spPr>
          <a:xfrm>
            <a:off x="124099" y="632395"/>
            <a:ext cx="900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Смешанное  число — это сумма натурального числа и дроби. 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Сложение смешанных чисел выполняют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 помощью свойств сложения: переместительного и сочетательного.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BDEDADC0-70D4-40A3-9A7A-7EC65A5DCE1E}"/>
              </a:ext>
            </a:extLst>
          </p:cNvPr>
          <p:cNvSpPr/>
          <p:nvPr/>
        </p:nvSpPr>
        <p:spPr>
          <a:xfrm>
            <a:off x="6975825" y="799946"/>
            <a:ext cx="476495" cy="29411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5F60EFA9-B35A-447E-B13E-ADCB415BC311}"/>
              </a:ext>
            </a:extLst>
          </p:cNvPr>
          <p:cNvSpPr/>
          <p:nvPr/>
        </p:nvSpPr>
        <p:spPr>
          <a:xfrm>
            <a:off x="2945195" y="792000"/>
            <a:ext cx="3930852" cy="29411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688BE55B-F150-4D97-8997-283F84DE0BB0}"/>
              </a:ext>
            </a:extLst>
          </p:cNvPr>
          <p:cNvSpPr/>
          <p:nvPr/>
        </p:nvSpPr>
        <p:spPr>
          <a:xfrm>
            <a:off x="7747852" y="1349068"/>
            <a:ext cx="476495" cy="29411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B0EE3961-8728-4F4F-9BF0-E3EF4398B736}"/>
              </a:ext>
            </a:extLst>
          </p:cNvPr>
          <p:cNvSpPr/>
          <p:nvPr/>
        </p:nvSpPr>
        <p:spPr>
          <a:xfrm>
            <a:off x="3456000" y="1339064"/>
            <a:ext cx="4055966" cy="29411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B7B9DEF9-4C29-42CA-B55D-1E81BFB830DA}"/>
              </a:ext>
            </a:extLst>
          </p:cNvPr>
          <p:cNvSpPr/>
          <p:nvPr/>
        </p:nvSpPr>
        <p:spPr>
          <a:xfrm>
            <a:off x="5087938" y="4939420"/>
            <a:ext cx="924221" cy="6550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02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6.userapi.com/impg/zSX7UHryKjlZhsTZgFBg7NDoG29uzNjSom1Dtg/btKogroAz4c.jpg?size=960x720&amp;quality=95&amp;sign=b12dc0a7682a29f626e4d5769f8430f4&amp;c_uniq_tag=jHvk27DNSkC2U6ma43nbPHv9G14_jSa-G2AfArtC9K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8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1753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задачи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4700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40.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898450E-8EDF-4842-BDEC-1E7A944746E7}"/>
                  </a:ext>
                </a:extLst>
              </p:cNvPr>
              <p:cNvSpPr txBox="1"/>
              <p:nvPr/>
            </p:nvSpPr>
            <p:spPr>
              <a:xfrm>
                <a:off x="125915" y="668422"/>
                <a:ext cx="8799885" cy="2031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2.205 Найдите сумму: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98450E-8EDF-4842-BDEC-1E7A94474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5" y="668422"/>
                <a:ext cx="8799885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554" t="-119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C60D06A-B319-4A47-A8F7-91CCDEC21D8D}"/>
                  </a:ext>
                </a:extLst>
              </p:cNvPr>
              <p:cNvSpPr txBox="1"/>
              <p:nvPr/>
            </p:nvSpPr>
            <p:spPr>
              <a:xfrm>
                <a:off x="125914" y="966986"/>
                <a:ext cx="8766565" cy="4478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а) 4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б) 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41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43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123+172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295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=8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=8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31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=9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ru-RU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г) 4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=4+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33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+2+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=6+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65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88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65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88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</m:t>
                      </m:r>
                    </m:oMath>
                  </m:oMathPara>
                </a14:m>
                <a:endParaRPr lang="ru-RU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=11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ж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=10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е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=7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ru-RU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з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15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28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43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60D06A-B319-4A47-A8F7-91CCDEC2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4" y="966986"/>
                <a:ext cx="8766565" cy="44780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проверка полученных результатов. коррекция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9999" y="72000"/>
            <a:ext cx="8172679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2000" y="72000"/>
            <a:ext cx="534003" cy="419159"/>
            <a:chOff x="349997" y="4608000"/>
            <a:chExt cx="534003" cy="4191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4000" y="4608000"/>
              <a:ext cx="4700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  <a:effectLst>
                    <a:glow rad="139700">
                      <a:prstClr val="white">
                        <a:alpha val="40000"/>
                      </a:prstClr>
                    </a:glow>
                  </a:effectLst>
                  <a:latin typeface="Arial" pitchFamily="34" charset="0"/>
                  <a:cs typeface="Arial" pitchFamily="34" charset="0"/>
                </a:rPr>
                <a:t>40.</a:t>
              </a:r>
              <a:endParaRPr lang="ru-RU" sz="1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FAA9DD7-E0FA-403A-84CC-F361C1ADCDE7}"/>
                  </a:ext>
                </a:extLst>
              </p:cNvPr>
              <p:cNvSpPr txBox="1"/>
              <p:nvPr/>
            </p:nvSpPr>
            <p:spPr>
              <a:xfrm>
                <a:off x="289530" y="620688"/>
                <a:ext cx="8172678" cy="46829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Восстановите алгоритм сложения смешанных чисел, записав в нужном порядке номера действий: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1 ) при необходимости сократить дробь, выделить целую часть и прибавить её к полученной целой части: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привести к наименьшему общему знаменателю дробные части чисел;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отдельно выполнить сложение целых и отдельно дробных частей.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Запишите выражение и найдите его значение: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к сумме чисел 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прибавить 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к 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прибавить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сумму чисел 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Найдите периметр треугольника </a:t>
                </a:r>
                <a:r>
                  <a:rPr lang="ru-RU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АВС,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:r>
                  <a:rPr lang="ru-RU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см, </a:t>
                </a:r>
                <a:endParaRPr lang="ru-RU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ВС</a:t>
                </a:r>
                <a:r>
                  <a:rPr lang="ru-RU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ru-RU" sz="2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  <a:r>
                  <a:rPr lang="ru-RU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АС</a:t>
                </a:r>
                <a:r>
                  <a:rPr lang="ru-RU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f>
                      <m:f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см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AA9DD7-E0FA-403A-84CC-F361C1ADC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30" y="620688"/>
                <a:ext cx="8172678" cy="4682949"/>
              </a:xfrm>
              <a:prstGeom prst="rect">
                <a:avLst/>
              </a:prstGeom>
              <a:blipFill rotWithShape="1">
                <a:blip r:embed="rId4"/>
                <a:stretch>
                  <a:fillRect l="-521" t="-519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D2CC3F-BD3B-45CD-B41A-314E7319EA5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5121" y="2341734"/>
            <a:ext cx="18003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2)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а)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  <m:t>+5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/>
                                <a:cs typeface="Times New Roman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=1+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+5+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=6+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+4+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==10+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72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72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=10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47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б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) 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65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65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6+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+3+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65</m:t>
                        </m:r>
                      </m:den>
                    </m:f>
                    <m:r>
                      <a:rPr lang="ru-RU" sz="2400" b="0" i="1" dirty="0" smtClean="0">
                        <a:latin typeface="Cambria Math"/>
                        <a:cs typeface="Times New Roman" pitchFamily="18" charset="0"/>
                      </a:rPr>
                      <m:t>+9++</m:t>
                    </m:r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50</m:t>
                        </m:r>
                      </m:den>
                    </m:f>
                    <m:r>
                      <a:rPr lang="ru-RU" sz="2400" b="0" i="1" dirty="0" smtClean="0">
                        <a:latin typeface="Cambria Math"/>
                        <a:cs typeface="Times New Roman" pitchFamily="18" charset="0"/>
                      </a:rPr>
                      <m:t>=10+</m:t>
                    </m:r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650</m:t>
                        </m:r>
                      </m:den>
                    </m:f>
                    <m:r>
                      <a:rPr lang="ru-RU" sz="2400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143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650</m:t>
                        </m:r>
                      </m:den>
                    </m:f>
                    <m:r>
                      <a:rPr lang="ru-RU" sz="2400" b="0" i="1" dirty="0" smtClean="0">
                        <a:latin typeface="Cambria Math"/>
                        <a:cs typeface="Times New Roman" pitchFamily="18" charset="0"/>
                      </a:rPr>
                      <m:t>=10</m:t>
                    </m:r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163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650</m:t>
                        </m:r>
                      </m:den>
                    </m:f>
                  </m:oMath>
                </a14:m>
                <a:endParaRPr lang="ru-RU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3) Р=АВ+ВС+АС</a:t>
                </a:r>
              </a:p>
              <a:p>
                <a:pPr marL="0" indent="0">
                  <a:buNone/>
                </a:pPr>
                <a:r>
                  <a:rPr lang="ru-RU" sz="24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0" dirty="0" smtClean="0">
                    <a:latin typeface="Times New Roman" pitchFamily="18" charset="0"/>
                    <a:cs typeface="Times New Roman" pitchFamily="18" charset="0"/>
                  </a:rPr>
                  <a:t>   Р=5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+6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=5+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+6</m:t>
                    </m:r>
                  </m:oMath>
                </a14:m>
                <a:r>
                  <a:rPr lang="ru-RU" sz="2400" b="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den>
                    </m:f>
                    <m:r>
                      <a:rPr lang="ru-RU" sz="2400" b="0" i="1" dirty="0" smtClean="0">
                        <a:latin typeface="Cambria Math"/>
                        <a:cs typeface="Times New Roman" pitchFamily="18" charset="0"/>
                      </a:rPr>
                      <m:t>+4+</m:t>
                    </m:r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den>
                    </m:f>
                    <m:r>
                      <a:rPr lang="ru-RU" sz="2400" b="0" i="1" dirty="0" smtClean="0">
                        <a:latin typeface="Cambria Math"/>
                        <a:cs typeface="Times New Roman" pitchFamily="18" charset="0"/>
                      </a:rPr>
                      <m:t>=15</m:t>
                    </m:r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den>
                    </m:f>
                    <m:r>
                      <a:rPr lang="ru-RU" sz="2400" b="0" i="1" dirty="0" smtClean="0">
                        <a:latin typeface="Cambria Math"/>
                        <a:cs typeface="Times New Roman" pitchFamily="18" charset="0"/>
                      </a:rPr>
                      <m:t>=15</m:t>
                    </m:r>
                    <m:f>
                      <m:fPr>
                        <m:ctrlP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ru-RU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Ответ: 15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  <m:r>
                      <a:rPr lang="ru-RU" sz="2400" b="1" i="1" smtClean="0">
                        <a:latin typeface="Cambria Math"/>
                        <a:cs typeface="Times New Roman" pitchFamily="18" charset="0"/>
                      </a:rPr>
                      <m:t>см</m:t>
                    </m:r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895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8318</TotalTime>
  <Words>4127</Words>
  <Application>Microsoft Office PowerPoint</Application>
  <PresentationFormat>Экран (4:3)</PresentationFormat>
  <Paragraphs>422</Paragraphs>
  <Slides>42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42</vt:i4>
      </vt:variant>
    </vt:vector>
  </HeadingPairs>
  <TitlesOfParts>
    <vt:vector size="61" baseType="lpstr">
      <vt:lpstr>Тема Office</vt:lpstr>
      <vt:lpstr>1_Тема Office</vt:lpstr>
      <vt:lpstr>2_Тема Office</vt:lpstr>
      <vt:lpstr>3_Тема Office</vt:lpstr>
      <vt:lpstr>5_Тема Office</vt:lpstr>
      <vt:lpstr>7_Тема Office</vt:lpstr>
      <vt:lpstr>8_Тема Office</vt:lpstr>
      <vt:lpstr>10_Тема Office</vt:lpstr>
      <vt:lpstr>11_Тема Office</vt:lpstr>
      <vt:lpstr>12_Тема Office</vt:lpstr>
      <vt:lpstr>13_Тема Office</vt:lpstr>
      <vt:lpstr>15_Тема Office</vt:lpstr>
      <vt:lpstr>16_Тема Office</vt:lpstr>
      <vt:lpstr>17_Тема Office</vt:lpstr>
      <vt:lpstr>18_Тема Office</vt:lpstr>
      <vt:lpstr>6_Тема Office</vt:lpstr>
      <vt:lpstr>9_Тема Office</vt:lpstr>
      <vt:lpstr>4_Тема Office</vt:lpstr>
      <vt:lpstr>20_Тема Office</vt:lpstr>
      <vt:lpstr>Презентация PowerPoint</vt:lpstr>
      <vt:lpstr>Федеральная рабочая программа</vt:lpstr>
      <vt:lpstr>Место уроков в планировании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</vt:lpstr>
      <vt:lpstr>Презентация PowerPoint</vt:lpstr>
      <vt:lpstr>Презентация PowerPoint</vt:lpstr>
      <vt:lpstr>Практическая работа по теме «Смешанные числа»</vt:lpstr>
      <vt:lpstr>Презентация PowerPoint</vt:lpstr>
      <vt:lpstr>Презентация PowerPoint</vt:lpstr>
      <vt:lpstr>Найти пропущенные числа</vt:lpstr>
      <vt:lpstr>Презентация PowerPoint</vt:lpstr>
      <vt:lpstr>Презентация PowerPoint</vt:lpstr>
      <vt:lpstr>Презентация PowerPoint</vt:lpstr>
      <vt:lpstr>Работа на уроке</vt:lpstr>
      <vt:lpstr>Презентация PowerPoint</vt:lpstr>
      <vt:lpstr>Презентация PowerPoint</vt:lpstr>
      <vt:lpstr>Урок 44. Самостоятельная работа </vt:lpstr>
      <vt:lpstr>Презентация PowerPoint</vt:lpstr>
      <vt:lpstr>Презентация PowerPoint</vt:lpstr>
      <vt:lpstr>Решение </vt:lpstr>
      <vt:lpstr>Самостоятельная работа </vt:lpstr>
      <vt:lpstr>Презентация PowerPoint</vt:lpstr>
      <vt:lpstr>Презентация PowerPoint</vt:lpstr>
      <vt:lpstr>Урок47. Решение текстовых задач со смешанными числами</vt:lpstr>
      <vt:lpstr>Урок 47. Решение задач со смешанными числами</vt:lpstr>
      <vt:lpstr>Презентация PowerPoint</vt:lpstr>
      <vt:lpstr>Презентация PowerPoint</vt:lpstr>
      <vt:lpstr>Презентация PowerPoint</vt:lpstr>
      <vt:lpstr>Занимательные  задачи</vt:lpstr>
      <vt:lpstr>Презентация PowerPoint</vt:lpstr>
      <vt:lpstr>Домашнее задание (на выходные или на несколько дней): в майнкрафте по плану предыдущей задачи построить дом так, чтобы дорожки занимали на треть меньшую площадь.</vt:lpstr>
      <vt:lpstr>Урок 47. Игра «Угадаю ваше задуманное число».</vt:lpstr>
      <vt:lpstr>Тренажер по теме  «Действия со смешанными дробями»</vt:lpstr>
      <vt:lpstr>Урок 49. Контрольная работа №3 по теме «Смешанные числа» вариант 1  </vt:lpstr>
      <vt:lpstr>Контрольная работа №3 по теме «Смешанные числа» вариант 2</vt:lpstr>
      <vt:lpstr>Этапы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Ольга</cp:lastModifiedBy>
  <cp:revision>754</cp:revision>
  <dcterms:created xsi:type="dcterms:W3CDTF">2015-06-18T09:54:57Z</dcterms:created>
  <dcterms:modified xsi:type="dcterms:W3CDTF">2023-10-20T04:03:18Z</dcterms:modified>
</cp:coreProperties>
</file>