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7" r:id="rId5"/>
    <p:sldId id="271" r:id="rId6"/>
    <p:sldId id="259" r:id="rId7"/>
    <p:sldId id="269" r:id="rId8"/>
    <p:sldId id="263" r:id="rId9"/>
    <p:sldId id="264" r:id="rId10"/>
    <p:sldId id="261" r:id="rId11"/>
    <p:sldId id="262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Rubik" panose="020B0604020202020204" charset="-79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4806EC0-29FE-4A10-9D46-5B2A8B2D2DB9}">
          <p14:sldIdLst>
            <p14:sldId id="256"/>
            <p14:sldId id="257"/>
            <p14:sldId id="258"/>
            <p14:sldId id="267"/>
            <p14:sldId id="271"/>
            <p14:sldId id="259"/>
            <p14:sldId id="269"/>
            <p14:sldId id="263"/>
            <p14:sldId id="264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g2f85vihwAQUb9jGFagBPlIzcC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3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>
        <p:scale>
          <a:sx n="107" d="100"/>
          <a:sy n="107" d="100"/>
        </p:scale>
        <p:origin x="7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-Cover">
  <p:cSld name="Main-Cov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>
            <a:spLocks noGrp="1"/>
          </p:cNvSpPr>
          <p:nvPr>
            <p:ph type="pic" idx="2"/>
          </p:nvPr>
        </p:nvSpPr>
        <p:spPr>
          <a:xfrm>
            <a:off x="9463931" y="481330"/>
            <a:ext cx="2170734" cy="217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>
            <a:spLocks noGrp="1"/>
          </p:cNvSpPr>
          <p:nvPr>
            <p:ph type="pic" idx="3"/>
          </p:nvPr>
        </p:nvSpPr>
        <p:spPr>
          <a:xfrm>
            <a:off x="5922825" y="2170224"/>
            <a:ext cx="4247931" cy="4249723"/>
          </a:xfrm>
          <a:prstGeom prst="ellipse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4" name="Google Shape;14;p24"/>
          <p:cNvCxnSpPr/>
          <p:nvPr/>
        </p:nvCxnSpPr>
        <p:spPr>
          <a:xfrm rot="10800000">
            <a:off x="11897450" y="6570665"/>
            <a:ext cx="29455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15;p24"/>
          <p:cNvSpPr txBox="1"/>
          <p:nvPr/>
        </p:nvSpPr>
        <p:spPr>
          <a:xfrm>
            <a:off x="11131826" y="6429737"/>
            <a:ext cx="765624" cy="323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595959"/>
                </a:solidFill>
                <a:latin typeface="Rubik"/>
                <a:ea typeface="Rubik"/>
                <a:cs typeface="Rubik"/>
                <a:sym typeface="Rubik"/>
              </a:rPr>
              <a:t>‹#›</a:t>
            </a:fld>
            <a:endParaRPr sz="1800" b="0" i="0" u="none" strike="noStrike" cap="none">
              <a:solidFill>
                <a:srgbClr val="59595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57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ubik"/>
              <a:buNone/>
              <a:defRPr sz="3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" name="Google Shape;18;p25"/>
          <p:cNvCxnSpPr/>
          <p:nvPr/>
        </p:nvCxnSpPr>
        <p:spPr>
          <a:xfrm rot="10800000">
            <a:off x="11897450" y="6570665"/>
            <a:ext cx="29455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Google Shape;19;p25"/>
          <p:cNvSpPr txBox="1"/>
          <p:nvPr/>
        </p:nvSpPr>
        <p:spPr>
          <a:xfrm>
            <a:off x="11131826" y="6429737"/>
            <a:ext cx="765624" cy="323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400" b="0" i="0">
                <a:solidFill>
                  <a:srgbClr val="595959"/>
                </a:solidFill>
                <a:latin typeface="Rubik"/>
                <a:ea typeface="Rubik"/>
                <a:cs typeface="Rubik"/>
                <a:sym typeface="Rubik"/>
              </a:rPr>
              <a:t>‹#›</a:t>
            </a:fld>
            <a:endParaRPr sz="1800" b="0" i="0">
              <a:solidFill>
                <a:srgbClr val="59595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-cover">
  <p:cSld name="Chapter-cov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6"/>
          <p:cNvSpPr>
            <a:spLocks noGrp="1"/>
          </p:cNvSpPr>
          <p:nvPr>
            <p:ph type="pic" idx="2"/>
          </p:nvPr>
        </p:nvSpPr>
        <p:spPr>
          <a:xfrm>
            <a:off x="6550134" y="1265111"/>
            <a:ext cx="4324132" cy="4325956"/>
          </a:xfrm>
          <a:prstGeom prst="ellipse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2" name="Google Shape;22;p26"/>
          <p:cNvCxnSpPr/>
          <p:nvPr/>
        </p:nvCxnSpPr>
        <p:spPr>
          <a:xfrm rot="10800000">
            <a:off x="11897450" y="6570665"/>
            <a:ext cx="29455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26"/>
          <p:cNvSpPr txBox="1"/>
          <p:nvPr/>
        </p:nvSpPr>
        <p:spPr>
          <a:xfrm>
            <a:off x="11131826" y="6429737"/>
            <a:ext cx="765624" cy="323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400" b="0" i="0">
                <a:solidFill>
                  <a:srgbClr val="595959"/>
                </a:solidFill>
                <a:latin typeface="Rubik"/>
                <a:ea typeface="Rubik"/>
                <a:cs typeface="Rubik"/>
                <a:sym typeface="Rubik"/>
              </a:rPr>
              <a:t>‹#›</a:t>
            </a:fld>
            <a:endParaRPr sz="1800" b="0" i="0">
              <a:solidFill>
                <a:srgbClr val="59595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eño personalizado">
  <p:cSld name="1_Diseño personalizad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7"/>
          <p:cNvSpPr>
            <a:spLocks noGrp="1"/>
          </p:cNvSpPr>
          <p:nvPr>
            <p:ph type="pic" idx="2"/>
          </p:nvPr>
        </p:nvSpPr>
        <p:spPr>
          <a:xfrm>
            <a:off x="826624" y="2310827"/>
            <a:ext cx="1214632" cy="1215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27"/>
          <p:cNvSpPr>
            <a:spLocks noGrp="1"/>
          </p:cNvSpPr>
          <p:nvPr>
            <p:ph type="pic" idx="3"/>
          </p:nvPr>
        </p:nvSpPr>
        <p:spPr>
          <a:xfrm>
            <a:off x="4704143" y="2310827"/>
            <a:ext cx="1214632" cy="1215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27"/>
          <p:cNvSpPr>
            <a:spLocks noGrp="1"/>
          </p:cNvSpPr>
          <p:nvPr>
            <p:ph type="pic" idx="4"/>
          </p:nvPr>
        </p:nvSpPr>
        <p:spPr>
          <a:xfrm>
            <a:off x="8361743" y="2310827"/>
            <a:ext cx="1214632" cy="1215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27"/>
          <p:cNvSpPr>
            <a:spLocks noGrp="1"/>
          </p:cNvSpPr>
          <p:nvPr>
            <p:ph type="pic" idx="5"/>
          </p:nvPr>
        </p:nvSpPr>
        <p:spPr>
          <a:xfrm>
            <a:off x="826624" y="4510017"/>
            <a:ext cx="1214632" cy="1215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27"/>
          <p:cNvSpPr>
            <a:spLocks noGrp="1"/>
          </p:cNvSpPr>
          <p:nvPr>
            <p:ph type="pic" idx="6"/>
          </p:nvPr>
        </p:nvSpPr>
        <p:spPr>
          <a:xfrm>
            <a:off x="4704143" y="4510017"/>
            <a:ext cx="1214632" cy="1215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>
            <a:spLocks noGrp="1"/>
          </p:cNvSpPr>
          <p:nvPr>
            <p:ph type="pic" idx="7"/>
          </p:nvPr>
        </p:nvSpPr>
        <p:spPr>
          <a:xfrm>
            <a:off x="8361743" y="4510017"/>
            <a:ext cx="1214632" cy="1215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31" name="Google Shape;31;p27"/>
          <p:cNvCxnSpPr/>
          <p:nvPr/>
        </p:nvCxnSpPr>
        <p:spPr>
          <a:xfrm rot="10800000">
            <a:off x="11897450" y="6570665"/>
            <a:ext cx="29455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" name="Google Shape;32;p27"/>
          <p:cNvSpPr txBox="1"/>
          <p:nvPr/>
        </p:nvSpPr>
        <p:spPr>
          <a:xfrm>
            <a:off x="11131826" y="6429737"/>
            <a:ext cx="765624" cy="323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400" b="0" i="0">
                <a:solidFill>
                  <a:srgbClr val="595959"/>
                </a:solidFill>
                <a:latin typeface="Rubik"/>
                <a:ea typeface="Rubik"/>
                <a:cs typeface="Rubik"/>
                <a:sym typeface="Rubik"/>
              </a:rPr>
              <a:t>‹#›</a:t>
            </a:fld>
            <a:endParaRPr sz="1800" b="0" i="0">
              <a:solidFill>
                <a:srgbClr val="59595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xercise-1">
  <p:cSld name="Exercise-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>
            <a:spLocks noGrp="1"/>
          </p:cNvSpPr>
          <p:nvPr>
            <p:ph type="pic" idx="2"/>
          </p:nvPr>
        </p:nvSpPr>
        <p:spPr>
          <a:xfrm>
            <a:off x="4600575" y="1773238"/>
            <a:ext cx="2801938" cy="3802062"/>
          </a:xfrm>
          <a:prstGeom prst="roundRect">
            <a:avLst>
              <a:gd name="adj" fmla="val 51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57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ubik"/>
              <a:buNone/>
              <a:defRPr sz="3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6" name="Google Shape;36;p28"/>
          <p:cNvCxnSpPr/>
          <p:nvPr/>
        </p:nvCxnSpPr>
        <p:spPr>
          <a:xfrm rot="10800000">
            <a:off x="11897450" y="6570665"/>
            <a:ext cx="29455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Google Shape;37;p28"/>
          <p:cNvSpPr txBox="1"/>
          <p:nvPr/>
        </p:nvSpPr>
        <p:spPr>
          <a:xfrm>
            <a:off x="11131826" y="6429737"/>
            <a:ext cx="765624" cy="323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400" b="0" i="0">
                <a:solidFill>
                  <a:srgbClr val="595959"/>
                </a:solidFill>
                <a:latin typeface="Rubik"/>
                <a:ea typeface="Rubik"/>
                <a:cs typeface="Rubik"/>
                <a:sym typeface="Rubik"/>
              </a:rPr>
              <a:t>‹#›</a:t>
            </a:fld>
            <a:endParaRPr sz="1800" b="0" i="0">
              <a:solidFill>
                <a:srgbClr val="59595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eño personalizado">
  <p:cSld name="3_Diseño personalizado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9"/>
          <p:cNvSpPr>
            <a:spLocks noGrp="1"/>
          </p:cNvSpPr>
          <p:nvPr>
            <p:ph type="pic" idx="2"/>
          </p:nvPr>
        </p:nvSpPr>
        <p:spPr>
          <a:xfrm>
            <a:off x="889463" y="2696900"/>
            <a:ext cx="5372100" cy="3396729"/>
          </a:xfrm>
          <a:prstGeom prst="roundRect">
            <a:avLst>
              <a:gd name="adj" fmla="val 51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57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ubik"/>
              <a:buNone/>
              <a:defRPr sz="3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ubik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ubik"/>
              <a:buNone/>
              <a:defRPr sz="4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/>
          <p:cNvSpPr/>
          <p:nvPr/>
        </p:nvSpPr>
        <p:spPr>
          <a:xfrm>
            <a:off x="0" y="-33868"/>
            <a:ext cx="12200467" cy="6891868"/>
          </a:xfrm>
          <a:custGeom>
            <a:avLst/>
            <a:gdLst/>
            <a:ahLst/>
            <a:cxnLst/>
            <a:rect l="l" t="t" r="r" b="b"/>
            <a:pathLst>
              <a:path w="12200467" h="6891867" extrusionOk="0">
                <a:moveTo>
                  <a:pt x="0" y="33867"/>
                </a:moveTo>
                <a:lnTo>
                  <a:pt x="0" y="33867"/>
                </a:lnTo>
                <a:lnTo>
                  <a:pt x="7399867" y="33867"/>
                </a:lnTo>
                <a:lnTo>
                  <a:pt x="12200467" y="0"/>
                </a:lnTo>
                <a:cubicBezTo>
                  <a:pt x="10600267" y="2297289"/>
                  <a:pt x="7933267" y="1444978"/>
                  <a:pt x="7399867" y="6891867"/>
                </a:cubicBezTo>
                <a:lnTo>
                  <a:pt x="7399867" y="6891867"/>
                </a:lnTo>
                <a:lnTo>
                  <a:pt x="0" y="6891867"/>
                </a:lnTo>
                <a:lnTo>
                  <a:pt x="0" y="6891867"/>
                </a:lnTo>
                <a:lnTo>
                  <a:pt x="0" y="338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68" name="Google Shape;68;p1"/>
          <p:cNvSpPr/>
          <p:nvPr/>
        </p:nvSpPr>
        <p:spPr>
          <a:xfrm>
            <a:off x="4128598" y="1336119"/>
            <a:ext cx="3525367" cy="3257419"/>
          </a:xfrm>
          <a:prstGeom prst="arc">
            <a:avLst>
              <a:gd name="adj1" fmla="val 12493685"/>
              <a:gd name="adj2" fmla="val 619836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69" name="Google Shape;69;p1"/>
          <p:cNvSpPr/>
          <p:nvPr/>
        </p:nvSpPr>
        <p:spPr>
          <a:xfrm rot="5400000">
            <a:off x="8357187" y="1218926"/>
            <a:ext cx="3140058" cy="2901396"/>
          </a:xfrm>
          <a:prstGeom prst="arc">
            <a:avLst>
              <a:gd name="adj1" fmla="val 14027443"/>
              <a:gd name="adj2" fmla="val 52884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70" name="Google Shape;70;p1"/>
          <p:cNvSpPr txBox="1"/>
          <p:nvPr/>
        </p:nvSpPr>
        <p:spPr>
          <a:xfrm>
            <a:off x="-390724" y="1898167"/>
            <a:ext cx="7393538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Эмоциональное выгорание у педагогов</a:t>
            </a:r>
            <a:endParaRPr sz="5400" b="1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74" name="Google Shape;74;p1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12619" r="12619"/>
          <a:stretch/>
        </p:blipFill>
        <p:spPr>
          <a:xfrm flipH="1">
            <a:off x="9463931" y="481330"/>
            <a:ext cx="2170734" cy="217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75" name="Google Shape;75;p1"/>
          <p:cNvSpPr txBox="1"/>
          <p:nvPr/>
        </p:nvSpPr>
        <p:spPr>
          <a:xfrm>
            <a:off x="14051666" y="195612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F791B4-26D9-5764-70E7-3DCB78320B2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/>
          <a:srcRect l="16669" r="16669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/>
          <p:nvPr/>
        </p:nvSpPr>
        <p:spPr>
          <a:xfrm>
            <a:off x="2323938" y="2477991"/>
            <a:ext cx="193036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222A35"/>
                </a:solidFill>
                <a:latin typeface="Rubik"/>
                <a:cs typeface="Rubik"/>
              </a:rPr>
              <a:t>Солнечный свет, свежий воздух</a:t>
            </a:r>
            <a:endParaRPr sz="1600" dirty="0">
              <a:solidFill>
                <a:srgbClr val="222A35"/>
              </a:solidFill>
              <a:latin typeface="Rubik"/>
              <a:cs typeface="Rubik"/>
              <a:sym typeface="Rubik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6380805" y="2477991"/>
            <a:ext cx="182153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222A35"/>
                </a:solidFill>
                <a:latin typeface="Rubik"/>
                <a:cs typeface="Rubik"/>
              </a:rPr>
              <a:t>Дыхательная гимнастика</a:t>
            </a:r>
            <a:endParaRPr dirty="0"/>
          </a:p>
        </p:txBody>
      </p:sp>
      <p:sp>
        <p:nvSpPr>
          <p:cNvPr id="145" name="Google Shape;145;p6"/>
          <p:cNvSpPr/>
          <p:nvPr/>
        </p:nvSpPr>
        <p:spPr>
          <a:xfrm>
            <a:off x="10024796" y="2560426"/>
            <a:ext cx="1771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222A35"/>
                </a:solidFill>
                <a:latin typeface="Rubik"/>
                <a:cs typeface="Rubik"/>
              </a:rPr>
              <a:t>Бани, сауны</a:t>
            </a:r>
            <a:endParaRPr sz="1600" dirty="0">
              <a:solidFill>
                <a:srgbClr val="222A3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46" name="Google Shape;146;p6"/>
          <p:cNvSpPr/>
          <p:nvPr/>
        </p:nvSpPr>
        <p:spPr>
          <a:xfrm>
            <a:off x="2323938" y="4917929"/>
            <a:ext cx="185103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222A35"/>
                </a:solidFill>
                <a:latin typeface="Rubik"/>
                <a:cs typeface="Rubik"/>
              </a:rPr>
              <a:t>Физиотерапия, иглоукалывание</a:t>
            </a:r>
            <a:endParaRPr sz="1600" dirty="0">
              <a:solidFill>
                <a:srgbClr val="222A35"/>
              </a:solidFill>
              <a:latin typeface="Rubik"/>
              <a:cs typeface="Rubik"/>
              <a:sym typeface="Rubik"/>
            </a:endParaRPr>
          </a:p>
        </p:txBody>
      </p:sp>
      <p:sp>
        <p:nvSpPr>
          <p:cNvPr id="147" name="Google Shape;147;p6"/>
          <p:cNvSpPr/>
          <p:nvPr/>
        </p:nvSpPr>
        <p:spPr>
          <a:xfrm>
            <a:off x="6380805" y="5041039"/>
            <a:ext cx="21149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222A35"/>
                </a:solidFill>
                <a:latin typeface="Rubik"/>
                <a:ea typeface="Rubik"/>
                <a:cs typeface="Rubik"/>
                <a:sym typeface="Rubik"/>
              </a:rPr>
              <a:t>Здоровая еда </a:t>
            </a:r>
            <a:endParaRPr sz="1600" dirty="0">
              <a:solidFill>
                <a:srgbClr val="222A3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48" name="Google Shape;148;p6"/>
          <p:cNvSpPr/>
          <p:nvPr/>
        </p:nvSpPr>
        <p:spPr>
          <a:xfrm>
            <a:off x="10156653" y="5041039"/>
            <a:ext cx="19363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222A35"/>
                </a:solidFill>
                <a:latin typeface="Rubik"/>
                <a:cs typeface="Rubik"/>
              </a:rPr>
              <a:t>Музыка, танцы</a:t>
            </a:r>
            <a:endParaRPr sz="1600" dirty="0">
              <a:solidFill>
                <a:srgbClr val="222A3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49" name="Google Shape;149;p6"/>
          <p:cNvPicPr preferRelativeResize="0">
            <a:picLocks noGrp="1"/>
          </p:cNvPicPr>
          <p:nvPr>
            <p:ph type="pic" idx="4"/>
          </p:nvPr>
        </p:nvPicPr>
        <p:blipFill>
          <a:blip r:embed="rId3"/>
          <a:srcRect l="17717" r="17717"/>
          <a:stretch/>
        </p:blipFill>
        <p:spPr>
          <a:xfrm>
            <a:off x="8307592" y="2035518"/>
            <a:ext cx="1542658" cy="148124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id="150" name="Google Shape;150;p6"/>
          <p:cNvPicPr preferRelativeResize="0">
            <a:picLocks noGrp="1"/>
          </p:cNvPicPr>
          <p:nvPr>
            <p:ph type="pic" idx="5"/>
          </p:nvPr>
        </p:nvPicPr>
        <p:blipFill>
          <a:blip r:embed="rId4"/>
          <a:srcRect l="16658" r="16658"/>
          <a:stretch/>
        </p:blipFill>
        <p:spPr>
          <a:xfrm>
            <a:off x="742486" y="4510016"/>
            <a:ext cx="1537548" cy="14812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id="151" name="Google Shape;151;p6"/>
          <p:cNvPicPr preferRelativeResize="0">
            <a:picLocks noGrp="1"/>
          </p:cNvPicPr>
          <p:nvPr>
            <p:ph type="pic" idx="6"/>
          </p:nvPr>
        </p:nvPicPr>
        <p:blipFill>
          <a:blip r:embed="rId5"/>
          <a:srcRect l="16669" r="16669"/>
          <a:stretch/>
        </p:blipFill>
        <p:spPr>
          <a:xfrm>
            <a:off x="4777329" y="4510016"/>
            <a:ext cx="1537548" cy="15292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id="152" name="Google Shape;152;p6"/>
          <p:cNvPicPr preferRelativeResize="0">
            <a:picLocks noGrp="1"/>
          </p:cNvPicPr>
          <p:nvPr>
            <p:ph type="pic" idx="7"/>
          </p:nvPr>
        </p:nvPicPr>
        <p:blipFill>
          <a:blip r:embed="rId6"/>
          <a:srcRect l="21936" r="21936"/>
          <a:stretch/>
        </p:blipFill>
        <p:spPr>
          <a:xfrm>
            <a:off x="8487248" y="4510017"/>
            <a:ext cx="1537548" cy="14812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153" name="Google Shape;153;p6"/>
          <p:cNvSpPr txBox="1"/>
          <p:nvPr/>
        </p:nvSpPr>
        <p:spPr>
          <a:xfrm>
            <a:off x="150801" y="635550"/>
            <a:ext cx="12041199" cy="68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accent1"/>
              </a:buClr>
              <a:buSzPts val="3600"/>
            </a:pPr>
            <a:r>
              <a:rPr lang="ru-RU" sz="3200" dirty="0">
                <a:solidFill>
                  <a:schemeClr val="accent1"/>
                </a:solidFill>
                <a:latin typeface="Rubik"/>
                <a:cs typeface="Rubik"/>
              </a:rPr>
              <a:t>Методы помощи при </a:t>
            </a:r>
          </a:p>
          <a:p>
            <a:pPr algn="ctr">
              <a:lnSpc>
                <a:spcPct val="90000"/>
              </a:lnSpc>
              <a:buClr>
                <a:schemeClr val="accent1"/>
              </a:buClr>
              <a:buSzPts val="3600"/>
            </a:pPr>
            <a:r>
              <a:rPr lang="ru-RU" sz="3200" dirty="0">
                <a:solidFill>
                  <a:schemeClr val="accent1"/>
                </a:solidFill>
                <a:latin typeface="Rubik"/>
                <a:cs typeface="Rubik"/>
              </a:rPr>
              <a:t>эмоциональном выгорании:</a:t>
            </a:r>
            <a:endParaRPr sz="3200" dirty="0"/>
          </a:p>
        </p:txBody>
      </p:sp>
      <p:pic>
        <p:nvPicPr>
          <p:cNvPr id="154" name="Google Shape;154;p6"/>
          <p:cNvPicPr preferRelativeResize="0">
            <a:picLocks noGrp="1"/>
          </p:cNvPicPr>
          <p:nvPr>
            <p:ph type="pic" idx="2"/>
          </p:nvPr>
        </p:nvPicPr>
        <p:blipFill>
          <a:blip r:embed="rId7"/>
          <a:srcRect l="16689" r="16689"/>
          <a:stretch/>
        </p:blipFill>
        <p:spPr>
          <a:xfrm>
            <a:off x="717688" y="2067905"/>
            <a:ext cx="1542658" cy="14812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id="155" name="Google Shape;155;p6"/>
          <p:cNvPicPr preferRelativeResize="0">
            <a:picLocks noGrp="1"/>
          </p:cNvPicPr>
          <p:nvPr>
            <p:ph type="pic" idx="3"/>
          </p:nvPr>
        </p:nvPicPr>
        <p:blipFill>
          <a:blip r:embed="rId8"/>
          <a:srcRect l="16681" r="16681"/>
          <a:stretch/>
        </p:blipFill>
        <p:spPr>
          <a:xfrm>
            <a:off x="4582197" y="1987513"/>
            <a:ext cx="1624062" cy="15292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"/>
          <p:cNvSpPr/>
          <p:nvPr/>
        </p:nvSpPr>
        <p:spPr>
          <a:xfrm>
            <a:off x="8712200" y="0"/>
            <a:ext cx="3479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1" name="Google Shape;161;p7"/>
          <p:cNvSpPr/>
          <p:nvPr/>
        </p:nvSpPr>
        <p:spPr>
          <a:xfrm rot="-1800000">
            <a:off x="8712641" y="2974781"/>
            <a:ext cx="3240000" cy="324000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965600" y="854716"/>
            <a:ext cx="1506667" cy="1527104"/>
          </a:xfrm>
          <a:prstGeom prst="ellipse">
            <a:avLst/>
          </a:prstGeom>
          <a:solidFill>
            <a:srgbClr val="F0C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3" name="Google Shape;163;p7"/>
          <p:cNvSpPr/>
          <p:nvPr/>
        </p:nvSpPr>
        <p:spPr>
          <a:xfrm>
            <a:off x="638611" y="3012611"/>
            <a:ext cx="686742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rgbClr val="3F3F3F"/>
                </a:solidFill>
                <a:latin typeface="Rubik"/>
                <a:ea typeface="Rubik"/>
                <a:cs typeface="Rubik"/>
                <a:sym typeface="Rubik"/>
              </a:rPr>
              <a:t>Спасибо за внимание</a:t>
            </a:r>
            <a:r>
              <a:rPr lang="ru-RU" sz="4800" dirty="0">
                <a:solidFill>
                  <a:srgbClr val="3F3F3F"/>
                </a:solidFill>
                <a:latin typeface="Rubik"/>
                <a:ea typeface="Rubik"/>
                <a:cs typeface="Rubik"/>
                <a:sym typeface="Rubik"/>
              </a:rPr>
              <a:t>! </a:t>
            </a:r>
            <a:endParaRPr sz="4800" dirty="0">
              <a:solidFill>
                <a:srgbClr val="3F3F3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65" name="Google Shape;165;p7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21887" r="21887"/>
          <a:stretch/>
        </p:blipFill>
        <p:spPr>
          <a:xfrm>
            <a:off x="7087344" y="1265111"/>
            <a:ext cx="4324132" cy="4325956"/>
          </a:xfrm>
          <a:prstGeom prst="ellipse">
            <a:avLst/>
          </a:prstGeom>
          <a:solidFill>
            <a:srgbClr val="222A35"/>
          </a:solidFill>
          <a:ln>
            <a:noFill/>
          </a:ln>
        </p:spPr>
      </p:pic>
      <p:sp>
        <p:nvSpPr>
          <p:cNvPr id="2" name="Google Shape;596;p21">
            <a:extLst>
              <a:ext uri="{FF2B5EF4-FFF2-40B4-BE49-F238E27FC236}">
                <a16:creationId xmlns:a16="http://schemas.microsoft.com/office/drawing/2014/main" id="{AFB87493-45CE-7CAB-47F1-8CBBC8967D82}"/>
              </a:ext>
            </a:extLst>
          </p:cNvPr>
          <p:cNvSpPr/>
          <p:nvPr/>
        </p:nvSpPr>
        <p:spPr>
          <a:xfrm>
            <a:off x="1436836" y="1265111"/>
            <a:ext cx="631993" cy="631568"/>
          </a:xfrm>
          <a:custGeom>
            <a:avLst/>
            <a:gdLst/>
            <a:ahLst/>
            <a:cxnLst/>
            <a:rect l="l" t="t" r="r" b="b"/>
            <a:pathLst>
              <a:path w="5819775" h="5476875" extrusionOk="0">
                <a:moveTo>
                  <a:pt x="1084507" y="2785320"/>
                </a:moveTo>
                <a:cubicBezTo>
                  <a:pt x="1084507" y="2871302"/>
                  <a:pt x="1014422" y="2941387"/>
                  <a:pt x="928440" y="2941387"/>
                </a:cubicBezTo>
                <a:cubicBezTo>
                  <a:pt x="842458" y="2941387"/>
                  <a:pt x="772373" y="2871302"/>
                  <a:pt x="772373" y="2785320"/>
                </a:cubicBezTo>
                <a:cubicBezTo>
                  <a:pt x="772373" y="2699337"/>
                  <a:pt x="842458" y="2629253"/>
                  <a:pt x="928440" y="2629253"/>
                </a:cubicBezTo>
                <a:cubicBezTo>
                  <a:pt x="1014422" y="2629253"/>
                  <a:pt x="1084507" y="2699347"/>
                  <a:pt x="1084507" y="2785320"/>
                </a:cubicBezTo>
                <a:close/>
                <a:moveTo>
                  <a:pt x="5828576" y="2738362"/>
                </a:moveTo>
                <a:lnTo>
                  <a:pt x="5828576" y="4213022"/>
                </a:lnTo>
                <a:cubicBezTo>
                  <a:pt x="5828576" y="4572115"/>
                  <a:pt x="5641448" y="4814164"/>
                  <a:pt x="5563410" y="4899413"/>
                </a:cubicBezTo>
                <a:lnTo>
                  <a:pt x="5235388" y="5242608"/>
                </a:lnTo>
                <a:cubicBezTo>
                  <a:pt x="5017189" y="5476704"/>
                  <a:pt x="4705055" y="5484648"/>
                  <a:pt x="4642199" y="5484648"/>
                </a:cubicBezTo>
                <a:lnTo>
                  <a:pt x="4642199" y="5484648"/>
                </a:lnTo>
                <a:lnTo>
                  <a:pt x="2809161" y="5484648"/>
                </a:lnTo>
                <a:cubicBezTo>
                  <a:pt x="2387927" y="5484648"/>
                  <a:pt x="2145887" y="5273669"/>
                  <a:pt x="2083746" y="5211537"/>
                </a:cubicBezTo>
                <a:lnTo>
                  <a:pt x="1826533" y="4946371"/>
                </a:lnTo>
                <a:lnTo>
                  <a:pt x="1826533" y="4969488"/>
                </a:lnTo>
                <a:cubicBezTo>
                  <a:pt x="1826533" y="5250552"/>
                  <a:pt x="1600381" y="5468751"/>
                  <a:pt x="1327271" y="5468751"/>
                </a:cubicBezTo>
                <a:lnTo>
                  <a:pt x="499262" y="5468751"/>
                </a:lnTo>
                <a:cubicBezTo>
                  <a:pt x="218199" y="5468770"/>
                  <a:pt x="0" y="5242617"/>
                  <a:pt x="0" y="4969507"/>
                </a:cubicBezTo>
                <a:lnTo>
                  <a:pt x="0" y="2395166"/>
                </a:lnTo>
                <a:cubicBezTo>
                  <a:pt x="0" y="2114102"/>
                  <a:pt x="226152" y="1895904"/>
                  <a:pt x="499262" y="1895904"/>
                </a:cubicBezTo>
                <a:lnTo>
                  <a:pt x="1318603" y="1895904"/>
                </a:lnTo>
                <a:cubicBezTo>
                  <a:pt x="1575816" y="1895904"/>
                  <a:pt x="1786795" y="2083032"/>
                  <a:pt x="1817865" y="2333025"/>
                </a:cubicBezTo>
                <a:lnTo>
                  <a:pt x="2793273" y="1318603"/>
                </a:lnTo>
                <a:lnTo>
                  <a:pt x="3089510" y="242049"/>
                </a:lnTo>
                <a:cubicBezTo>
                  <a:pt x="3112627" y="148123"/>
                  <a:pt x="3206563" y="0"/>
                  <a:pt x="3385747" y="0"/>
                </a:cubicBezTo>
                <a:lnTo>
                  <a:pt x="3908850" y="0"/>
                </a:lnTo>
                <a:cubicBezTo>
                  <a:pt x="4064918" y="0"/>
                  <a:pt x="4174017" y="93926"/>
                  <a:pt x="4189914" y="249993"/>
                </a:cubicBezTo>
                <a:cubicBezTo>
                  <a:pt x="4189914" y="257937"/>
                  <a:pt x="4189914" y="257937"/>
                  <a:pt x="4189914" y="265890"/>
                </a:cubicBezTo>
                <a:lnTo>
                  <a:pt x="4189914" y="1982600"/>
                </a:lnTo>
                <a:cubicBezTo>
                  <a:pt x="4189914" y="1998497"/>
                  <a:pt x="4189914" y="2005717"/>
                  <a:pt x="4189914" y="2013671"/>
                </a:cubicBezTo>
                <a:lnTo>
                  <a:pt x="5040326" y="2013671"/>
                </a:lnTo>
                <a:cubicBezTo>
                  <a:pt x="5141481" y="2021615"/>
                  <a:pt x="5313436" y="2052685"/>
                  <a:pt x="5477447" y="2224650"/>
                </a:cubicBezTo>
                <a:lnTo>
                  <a:pt x="5688426" y="2442848"/>
                </a:lnTo>
                <a:cubicBezTo>
                  <a:pt x="5766454" y="2528830"/>
                  <a:pt x="5813422" y="2629986"/>
                  <a:pt x="5821366" y="2747029"/>
                </a:cubicBezTo>
                <a:cubicBezTo>
                  <a:pt x="5828576" y="2730418"/>
                  <a:pt x="5828576" y="2738362"/>
                  <a:pt x="5828576" y="2738362"/>
                </a:cubicBezTo>
                <a:close/>
                <a:moveTo>
                  <a:pt x="1536802" y="4970231"/>
                </a:moveTo>
                <a:lnTo>
                  <a:pt x="1536802" y="4634980"/>
                </a:lnTo>
                <a:cubicBezTo>
                  <a:pt x="1528858" y="4619082"/>
                  <a:pt x="1528858" y="4595965"/>
                  <a:pt x="1528858" y="4580068"/>
                </a:cubicBezTo>
                <a:lnTo>
                  <a:pt x="1536802" y="2684174"/>
                </a:lnTo>
                <a:cubicBezTo>
                  <a:pt x="1536802" y="2684174"/>
                  <a:pt x="1536802" y="2684174"/>
                  <a:pt x="1536802" y="2676230"/>
                </a:cubicBezTo>
                <a:lnTo>
                  <a:pt x="1536802" y="2395166"/>
                </a:lnTo>
                <a:cubicBezTo>
                  <a:pt x="1536802" y="2278113"/>
                  <a:pt x="1442876" y="2184187"/>
                  <a:pt x="1325823" y="2184187"/>
                </a:cubicBezTo>
                <a:lnTo>
                  <a:pt x="499262" y="2184187"/>
                </a:lnTo>
                <a:cubicBezTo>
                  <a:pt x="382210" y="2184187"/>
                  <a:pt x="288284" y="2278113"/>
                  <a:pt x="288284" y="2395166"/>
                </a:cubicBezTo>
                <a:lnTo>
                  <a:pt x="288284" y="4970231"/>
                </a:lnTo>
                <a:cubicBezTo>
                  <a:pt x="288284" y="5087284"/>
                  <a:pt x="382210" y="5181210"/>
                  <a:pt x="499262" y="5181210"/>
                </a:cubicBezTo>
                <a:lnTo>
                  <a:pt x="1318603" y="5181210"/>
                </a:lnTo>
                <a:cubicBezTo>
                  <a:pt x="1443600" y="5180486"/>
                  <a:pt x="1536802" y="5087274"/>
                  <a:pt x="1536802" y="4970231"/>
                </a:cubicBezTo>
                <a:close/>
                <a:moveTo>
                  <a:pt x="5540293" y="2746305"/>
                </a:moveTo>
                <a:cubicBezTo>
                  <a:pt x="5532349" y="2699337"/>
                  <a:pt x="5517176" y="2660323"/>
                  <a:pt x="5485381" y="2621309"/>
                </a:cubicBezTo>
                <a:lnTo>
                  <a:pt x="5274402" y="2403110"/>
                </a:lnTo>
                <a:cubicBezTo>
                  <a:pt x="5180476" y="2309184"/>
                  <a:pt x="5087274" y="2286057"/>
                  <a:pt x="5040307" y="2286057"/>
                </a:cubicBezTo>
                <a:lnTo>
                  <a:pt x="4166054" y="2286057"/>
                </a:lnTo>
                <a:cubicBezTo>
                  <a:pt x="4158110" y="2286057"/>
                  <a:pt x="4150157" y="2286057"/>
                  <a:pt x="4142937" y="2286057"/>
                </a:cubicBezTo>
                <a:cubicBezTo>
                  <a:pt x="4025884" y="2270160"/>
                  <a:pt x="3908841" y="2176958"/>
                  <a:pt x="3908841" y="1965979"/>
                </a:cubicBezTo>
                <a:lnTo>
                  <a:pt x="3908841" y="280340"/>
                </a:lnTo>
                <a:lnTo>
                  <a:pt x="3394405" y="280340"/>
                </a:lnTo>
                <a:cubicBezTo>
                  <a:pt x="3386461" y="280340"/>
                  <a:pt x="3378508" y="303457"/>
                  <a:pt x="3378508" y="311410"/>
                </a:cubicBezTo>
                <a:lnTo>
                  <a:pt x="3066383" y="1419758"/>
                </a:lnTo>
                <a:cubicBezTo>
                  <a:pt x="3058440" y="1442876"/>
                  <a:pt x="3050486" y="1466726"/>
                  <a:pt x="3027369" y="1481900"/>
                </a:cubicBezTo>
                <a:lnTo>
                  <a:pt x="1825809" y="2738362"/>
                </a:lnTo>
                <a:lnTo>
                  <a:pt x="1825809" y="4533100"/>
                </a:lnTo>
                <a:lnTo>
                  <a:pt x="2286057" y="5017189"/>
                </a:lnTo>
                <a:cubicBezTo>
                  <a:pt x="2317128" y="5048260"/>
                  <a:pt x="2489083" y="5204327"/>
                  <a:pt x="2809161" y="5204327"/>
                </a:cubicBezTo>
                <a:lnTo>
                  <a:pt x="4650867" y="5204327"/>
                </a:lnTo>
                <a:cubicBezTo>
                  <a:pt x="4673984" y="5204327"/>
                  <a:pt x="4892917" y="5196383"/>
                  <a:pt x="5041030" y="5048260"/>
                </a:cubicBezTo>
                <a:lnTo>
                  <a:pt x="5361108" y="4713008"/>
                </a:lnTo>
                <a:cubicBezTo>
                  <a:pt x="5400123" y="4666041"/>
                  <a:pt x="5548237" y="4486856"/>
                  <a:pt x="5548237" y="4221690"/>
                </a:cubicBezTo>
                <a:lnTo>
                  <a:pt x="5548237" y="2746305"/>
                </a:lnTo>
                <a:lnTo>
                  <a:pt x="5540293" y="2746305"/>
                </a:lnTo>
                <a:close/>
              </a:path>
            </a:pathLst>
          </a:custGeom>
          <a:solidFill>
            <a:srgbClr val="C351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5E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"/>
          <p:cNvSpPr/>
          <p:nvPr/>
        </p:nvSpPr>
        <p:spPr>
          <a:xfrm>
            <a:off x="0" y="511197"/>
            <a:ext cx="12192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СОДЕРЖАНИЕ ПРЕЗЕНТАЦИИ</a:t>
            </a:r>
            <a:endParaRPr sz="3600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3" name="Google Shape;83;p2"/>
          <p:cNvSpPr/>
          <p:nvPr/>
        </p:nvSpPr>
        <p:spPr>
          <a:xfrm rot="9000000">
            <a:off x="-468176" y="1964240"/>
            <a:ext cx="3478839" cy="3137022"/>
          </a:xfrm>
          <a:prstGeom prst="arc">
            <a:avLst>
              <a:gd name="adj1" fmla="val 14027443"/>
              <a:gd name="adj2" fmla="val 20865992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800239" y="4718781"/>
            <a:ext cx="835485" cy="830997"/>
          </a:xfrm>
          <a:prstGeom prst="rect">
            <a:avLst/>
          </a:prstGeom>
          <a:solidFill>
            <a:srgbClr val="F7E5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01</a:t>
            </a:r>
            <a:endParaRPr sz="4800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5" name="Google Shape;85;p2"/>
          <p:cNvSpPr/>
          <p:nvPr/>
        </p:nvSpPr>
        <p:spPr>
          <a:xfrm rot="-1800000">
            <a:off x="2708190" y="2819666"/>
            <a:ext cx="3576320" cy="3251200"/>
          </a:xfrm>
          <a:prstGeom prst="arc">
            <a:avLst>
              <a:gd name="adj1" fmla="val 14395933"/>
              <a:gd name="adj2" fmla="val 52884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6" name="Google Shape;86;p2"/>
          <p:cNvSpPr/>
          <p:nvPr/>
        </p:nvSpPr>
        <p:spPr>
          <a:xfrm rot="9000000">
            <a:off x="6299148" y="2216656"/>
            <a:ext cx="3009279" cy="2952690"/>
          </a:xfrm>
          <a:prstGeom prst="arc">
            <a:avLst>
              <a:gd name="adj1" fmla="val 14027443"/>
              <a:gd name="adj2" fmla="val 52884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7" name="Google Shape;87;p2"/>
          <p:cNvSpPr/>
          <p:nvPr/>
        </p:nvSpPr>
        <p:spPr>
          <a:xfrm rot="-1800000">
            <a:off x="9041943" y="2849474"/>
            <a:ext cx="3539507" cy="3122018"/>
          </a:xfrm>
          <a:prstGeom prst="arc">
            <a:avLst>
              <a:gd name="adj1" fmla="val 14027443"/>
              <a:gd name="adj2" fmla="val 21271799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2475868" y="3501961"/>
            <a:ext cx="933269" cy="830997"/>
          </a:xfrm>
          <a:prstGeom prst="rect">
            <a:avLst/>
          </a:prstGeom>
          <a:solidFill>
            <a:srgbClr val="F7E5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02</a:t>
            </a:r>
            <a:endParaRPr sz="4800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4061115" y="2437742"/>
            <a:ext cx="942887" cy="830997"/>
          </a:xfrm>
          <a:prstGeom prst="rect">
            <a:avLst/>
          </a:prstGeom>
          <a:solidFill>
            <a:srgbClr val="F7E5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03</a:t>
            </a:r>
            <a:endParaRPr sz="4800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-38855" y="5485502"/>
            <a:ext cx="270682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1600" dirty="0">
                <a:solidFill>
                  <a:srgbClr val="3F3F3F"/>
                </a:solidFill>
                <a:latin typeface="Rubik"/>
                <a:cs typeface="Rubik"/>
              </a:rPr>
              <a:t>Предпосылки эмоционального выгорания педагогов</a:t>
            </a:r>
            <a:endParaRPr lang="es-ES" sz="1600" dirty="0">
              <a:solidFill>
                <a:srgbClr val="3F3F3F"/>
              </a:solidFill>
              <a:latin typeface="Rubik"/>
              <a:cs typeface="Rubik"/>
              <a:sym typeface="Rubik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698721" y="3071262"/>
            <a:ext cx="233871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3F3F3F"/>
                </a:solidFill>
                <a:latin typeface="Rubik"/>
                <a:cs typeface="Rubik"/>
              </a:rPr>
              <a:t>Стадии профессионального выгорания</a:t>
            </a:r>
            <a:endParaRPr sz="1600" dirty="0">
              <a:solidFill>
                <a:srgbClr val="3F3F3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3187821" y="1603121"/>
            <a:ext cx="284196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3F3F3F"/>
                </a:solidFill>
                <a:latin typeface="Rubik"/>
                <a:cs typeface="Rubik"/>
              </a:rPr>
              <a:t>Симптомы профессионального выгорания</a:t>
            </a:r>
            <a:endParaRPr sz="1600" dirty="0">
              <a:solidFill>
                <a:srgbClr val="3F3F3F"/>
              </a:solidFill>
              <a:latin typeface="Rubik"/>
              <a:cs typeface="Rubik"/>
              <a:sym typeface="Rubik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2892932" y="4224304"/>
            <a:ext cx="318982" cy="321952"/>
          </a:xfrm>
          <a:prstGeom prst="ellipse">
            <a:avLst/>
          </a:prstGeom>
          <a:solidFill>
            <a:srgbClr val="F0C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10008000" y="4823062"/>
            <a:ext cx="1688151" cy="1711050"/>
          </a:xfrm>
          <a:prstGeom prst="ellipse">
            <a:avLst/>
          </a:prstGeom>
          <a:solidFill>
            <a:srgbClr val="F0C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" name="Google Shape;89;p2">
            <a:extLst>
              <a:ext uri="{FF2B5EF4-FFF2-40B4-BE49-F238E27FC236}">
                <a16:creationId xmlns:a16="http://schemas.microsoft.com/office/drawing/2014/main" id="{CFBA22C4-A023-D497-E2E1-72F7DCBE6E22}"/>
              </a:ext>
            </a:extLst>
          </p:cNvPr>
          <p:cNvSpPr/>
          <p:nvPr/>
        </p:nvSpPr>
        <p:spPr>
          <a:xfrm>
            <a:off x="7408065" y="4718780"/>
            <a:ext cx="942887" cy="830997"/>
          </a:xfrm>
          <a:prstGeom prst="rect">
            <a:avLst/>
          </a:prstGeom>
          <a:solidFill>
            <a:srgbClr val="F7E5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0</a:t>
            </a:r>
            <a:r>
              <a:rPr lang="ru-RU" sz="48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5</a:t>
            </a:r>
            <a:endParaRPr sz="4800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" name="Google Shape;89;p2">
            <a:extLst>
              <a:ext uri="{FF2B5EF4-FFF2-40B4-BE49-F238E27FC236}">
                <a16:creationId xmlns:a16="http://schemas.microsoft.com/office/drawing/2014/main" id="{48233DEB-0AFA-CF4E-14D5-95C000E8EDEF}"/>
              </a:ext>
            </a:extLst>
          </p:cNvPr>
          <p:cNvSpPr/>
          <p:nvPr/>
        </p:nvSpPr>
        <p:spPr>
          <a:xfrm>
            <a:off x="5655721" y="3420402"/>
            <a:ext cx="1060512" cy="830956"/>
          </a:xfrm>
          <a:prstGeom prst="rect">
            <a:avLst/>
          </a:prstGeom>
          <a:solidFill>
            <a:srgbClr val="F7E5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0</a:t>
            </a:r>
            <a:r>
              <a:rPr lang="ru-RU" sz="48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4</a:t>
            </a:r>
            <a:endParaRPr sz="4800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" name="Google Shape;89;p2">
            <a:extLst>
              <a:ext uri="{FF2B5EF4-FFF2-40B4-BE49-F238E27FC236}">
                <a16:creationId xmlns:a16="http://schemas.microsoft.com/office/drawing/2014/main" id="{1F908D5E-CA1D-81C9-2842-B69084AE54F6}"/>
              </a:ext>
            </a:extLst>
          </p:cNvPr>
          <p:cNvSpPr/>
          <p:nvPr/>
        </p:nvSpPr>
        <p:spPr>
          <a:xfrm>
            <a:off x="8901033" y="3505254"/>
            <a:ext cx="942887" cy="830956"/>
          </a:xfrm>
          <a:prstGeom prst="rect">
            <a:avLst/>
          </a:prstGeom>
          <a:solidFill>
            <a:srgbClr val="F7E5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0</a:t>
            </a:r>
            <a:r>
              <a:rPr lang="ru-RU" sz="48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6</a:t>
            </a:r>
            <a:endParaRPr sz="4800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9348129" y="4228178"/>
            <a:ext cx="318982" cy="321952"/>
          </a:xfrm>
          <a:prstGeom prst="ellipse">
            <a:avLst/>
          </a:prstGeom>
          <a:solidFill>
            <a:srgbClr val="F0C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5762558" y="4175275"/>
            <a:ext cx="318982" cy="321952"/>
          </a:xfrm>
          <a:prstGeom prst="ellipse">
            <a:avLst/>
          </a:prstGeom>
          <a:solidFill>
            <a:srgbClr val="F0C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" name="Google Shape;92;p2">
            <a:extLst>
              <a:ext uri="{FF2B5EF4-FFF2-40B4-BE49-F238E27FC236}">
                <a16:creationId xmlns:a16="http://schemas.microsoft.com/office/drawing/2014/main" id="{4300ABE0-0685-3AEB-7D99-5743E27A2905}"/>
              </a:ext>
            </a:extLst>
          </p:cNvPr>
          <p:cNvSpPr/>
          <p:nvPr/>
        </p:nvSpPr>
        <p:spPr>
          <a:xfrm>
            <a:off x="5582785" y="2669037"/>
            <a:ext cx="284196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1600" dirty="0">
                <a:solidFill>
                  <a:srgbClr val="3F3F3F"/>
                </a:solidFill>
                <a:latin typeface="Rubik"/>
                <a:cs typeface="Rubik"/>
              </a:rPr>
              <a:t>Причины</a:t>
            </a:r>
          </a:p>
          <a:p>
            <a:pPr algn="ctr"/>
            <a:r>
              <a:rPr lang="ru-RU" sz="1600" dirty="0">
                <a:solidFill>
                  <a:srgbClr val="3F3F3F"/>
                </a:solidFill>
                <a:latin typeface="Rubik"/>
                <a:cs typeface="Rubik"/>
              </a:rPr>
              <a:t> эмоционального выгорания</a:t>
            </a:r>
            <a:endParaRPr sz="1600" dirty="0">
              <a:solidFill>
                <a:srgbClr val="3F3F3F"/>
              </a:solidFill>
              <a:latin typeface="Rubik"/>
              <a:cs typeface="Rubik"/>
              <a:sym typeface="Rubi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75BEE9-9B20-0881-72FE-C5264F3B61A4}"/>
              </a:ext>
            </a:extLst>
          </p:cNvPr>
          <p:cNvSpPr txBox="1"/>
          <p:nvPr/>
        </p:nvSpPr>
        <p:spPr>
          <a:xfrm>
            <a:off x="6465889" y="5498028"/>
            <a:ext cx="3041731" cy="922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3F3F3F"/>
                </a:solidFill>
                <a:latin typeface="Rubik"/>
                <a:cs typeface="Rubik"/>
              </a:rPr>
              <a:t>Факторы эмоционального выгорания, связанные с организацией работы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B3CDF0-6B07-B6F1-94E0-FE1B729126CB}"/>
              </a:ext>
            </a:extLst>
          </p:cNvPr>
          <p:cNvSpPr txBox="1"/>
          <p:nvPr/>
        </p:nvSpPr>
        <p:spPr>
          <a:xfrm>
            <a:off x="9593370" y="3268739"/>
            <a:ext cx="25174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3F3F3F"/>
                </a:solidFill>
                <a:latin typeface="Rubik"/>
                <a:cs typeface="Rubik"/>
              </a:rPr>
              <a:t>Методы помощи при эмоциональном выгорании у </a:t>
            </a:r>
          </a:p>
          <a:p>
            <a:pPr algn="ctr"/>
            <a:r>
              <a:rPr lang="ru-RU" sz="1600" dirty="0">
                <a:solidFill>
                  <a:srgbClr val="3F3F3F"/>
                </a:solidFill>
                <a:latin typeface="Rubik"/>
                <a:cs typeface="Rubik"/>
              </a:rPr>
              <a:t>педагогов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/>
          <p:nvPr/>
        </p:nvSpPr>
        <p:spPr>
          <a:xfrm>
            <a:off x="8712200" y="0"/>
            <a:ext cx="3479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2" name="Google Shape;102;p3"/>
          <p:cNvSpPr/>
          <p:nvPr/>
        </p:nvSpPr>
        <p:spPr>
          <a:xfrm rot="-1800000">
            <a:off x="8244519" y="2888943"/>
            <a:ext cx="3240000" cy="324000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3" name="Google Shape;103;p3"/>
          <p:cNvSpPr/>
          <p:nvPr/>
        </p:nvSpPr>
        <p:spPr>
          <a:xfrm>
            <a:off x="338072" y="188261"/>
            <a:ext cx="1347294" cy="1274611"/>
          </a:xfrm>
          <a:prstGeom prst="ellipse">
            <a:avLst/>
          </a:prstGeom>
          <a:solidFill>
            <a:srgbClr val="F0C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01</a:t>
            </a:r>
            <a:endParaRPr sz="180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212735" y="1603504"/>
            <a:ext cx="599672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3F3F3F"/>
                </a:solidFill>
                <a:latin typeface="Rubik"/>
                <a:ea typeface="Rubik"/>
                <a:cs typeface="Rubik"/>
                <a:sym typeface="Rubik"/>
              </a:rPr>
              <a:t>Предпосылки и особенности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3F3F3F"/>
                </a:solidFill>
                <a:latin typeface="Rubik"/>
                <a:ea typeface="Rubik"/>
                <a:cs typeface="Rubik"/>
                <a:sym typeface="Rubik"/>
              </a:rPr>
              <a:t>эмоционального выгорания у педагогов</a:t>
            </a:r>
            <a:endParaRPr lang="es-ES" sz="2800" dirty="0">
              <a:solidFill>
                <a:srgbClr val="3F3F3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06" name="Google Shape;106;p3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16681" r="16681"/>
          <a:stretch/>
        </p:blipFill>
        <p:spPr>
          <a:xfrm>
            <a:off x="6550134" y="1265111"/>
            <a:ext cx="4324132" cy="4325956"/>
          </a:xfrm>
          <a:prstGeom prst="ellipse">
            <a:avLst/>
          </a:prstGeom>
          <a:solidFill>
            <a:srgbClr val="222A35"/>
          </a:solidFill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608CC4-B0D6-325A-F078-E1AE887C952E}"/>
              </a:ext>
            </a:extLst>
          </p:cNvPr>
          <p:cNvSpPr txBox="1"/>
          <p:nvPr/>
        </p:nvSpPr>
        <p:spPr>
          <a:xfrm>
            <a:off x="887498" y="3152908"/>
            <a:ext cx="5073232" cy="10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7F7F7F"/>
                </a:solidFill>
                <a:latin typeface="Rubik"/>
                <a:cs typeface="Rubik"/>
              </a:rPr>
              <a:t>Профессиональное выгорание </a:t>
            </a:r>
            <a:r>
              <a:rPr lang="ru-RU" dirty="0">
                <a:solidFill>
                  <a:srgbClr val="7F7F7F"/>
                </a:solidFill>
                <a:latin typeface="Rubik"/>
                <a:cs typeface="Rubik"/>
              </a:rPr>
              <a:t>— это синдром, развивающийся на фоне хронического стресса и ведущий к истощению эмоционально-энергетических и личностных ресурсов работающего человека.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7B62B-BC4A-C303-4166-50A85262BF45}"/>
              </a:ext>
            </a:extLst>
          </p:cNvPr>
          <p:cNvSpPr txBox="1"/>
          <p:nvPr/>
        </p:nvSpPr>
        <p:spPr>
          <a:xfrm>
            <a:off x="947184" y="4697202"/>
            <a:ext cx="5488431" cy="819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7F7F7F"/>
                </a:solidFill>
                <a:latin typeface="Rubik"/>
                <a:cs typeface="Rubik"/>
              </a:rPr>
              <a:t>Профессиональное выгорание </a:t>
            </a:r>
            <a:r>
              <a:rPr lang="ru-RU" b="1" dirty="0">
                <a:solidFill>
                  <a:srgbClr val="7F7F7F"/>
                </a:solidFill>
                <a:latin typeface="Rubik"/>
                <a:cs typeface="Rubik"/>
              </a:rPr>
              <a:t>возникает в результате внутреннего накапливания отрицательных эмоций</a:t>
            </a:r>
            <a:r>
              <a:rPr lang="ru-RU" dirty="0">
                <a:solidFill>
                  <a:srgbClr val="7F7F7F"/>
                </a:solidFill>
                <a:latin typeface="Rubik"/>
                <a:cs typeface="Rubik"/>
              </a:rPr>
              <a:t> без соответствующей «разрядки», или «освобождения» от них.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"/>
          <p:cNvSpPr/>
          <p:nvPr/>
        </p:nvSpPr>
        <p:spPr>
          <a:xfrm rot="2700000">
            <a:off x="4569041" y="815348"/>
            <a:ext cx="4071843" cy="3995273"/>
          </a:xfrm>
          <a:prstGeom prst="arc">
            <a:avLst>
              <a:gd name="adj1" fmla="val 11000695"/>
              <a:gd name="adj2" fmla="val 18040551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30" name="Google Shape;230;p12"/>
          <p:cNvPicPr preferRelativeResize="0"/>
          <p:nvPr/>
        </p:nvPicPr>
        <p:blipFill>
          <a:blip r:embed="rId3"/>
          <a:srcRect l="16699" r="16699"/>
          <a:stretch/>
        </p:blipFill>
        <p:spPr>
          <a:xfrm>
            <a:off x="7598123" y="1437484"/>
            <a:ext cx="3912388" cy="3911593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231" name="Google Shape;231;p12"/>
          <p:cNvCxnSpPr/>
          <p:nvPr/>
        </p:nvCxnSpPr>
        <p:spPr>
          <a:xfrm rot="10800000">
            <a:off x="2095708" y="4595274"/>
            <a:ext cx="3711146" cy="0"/>
          </a:xfrm>
          <a:prstGeom prst="straightConnector1">
            <a:avLst/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32" name="Google Shape;232;p12"/>
          <p:cNvSpPr/>
          <p:nvPr/>
        </p:nvSpPr>
        <p:spPr>
          <a:xfrm rot="9000000">
            <a:off x="4638058" y="663298"/>
            <a:ext cx="3978739" cy="3903920"/>
          </a:xfrm>
          <a:prstGeom prst="arc">
            <a:avLst>
              <a:gd name="adj1" fmla="val 15886870"/>
              <a:gd name="adj2" fmla="val 18530845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33" name="Google Shape;233;p12"/>
          <p:cNvSpPr/>
          <p:nvPr/>
        </p:nvSpPr>
        <p:spPr>
          <a:xfrm>
            <a:off x="425778" y="2245946"/>
            <a:ext cx="549315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7F7F7F"/>
                </a:solidFill>
                <a:latin typeface="Rubik"/>
                <a:cs typeface="Rubik"/>
              </a:rPr>
              <a:t>Профессиональное выгорание ведет к истощению эмоционально-энергетических и личностных ресурсов человека. Синдром профессионального выгорания развивается постепенно. Он проходит три стадии. </a:t>
            </a:r>
            <a:endParaRPr sz="1400" dirty="0">
              <a:solidFill>
                <a:srgbClr val="7F7F7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35" name="Google Shape;235;p12"/>
          <p:cNvSpPr/>
          <p:nvPr/>
        </p:nvSpPr>
        <p:spPr>
          <a:xfrm>
            <a:off x="472810" y="5022198"/>
            <a:ext cx="2652953" cy="99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323F4F"/>
                </a:solidFill>
                <a:latin typeface="Rubik"/>
                <a:cs typeface="Rubik"/>
              </a:rPr>
              <a:t>Приглушение эмоций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323F4F"/>
                </a:solidFill>
                <a:latin typeface="Rubik"/>
                <a:cs typeface="Rubik"/>
              </a:rPr>
              <a:t>Переживания 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323F4F"/>
                </a:solidFill>
                <a:latin typeface="Rubik"/>
                <a:cs typeface="Rubik"/>
              </a:rPr>
              <a:t>Состояние тревожности</a:t>
            </a:r>
            <a:endParaRPr sz="1300" dirty="0">
              <a:solidFill>
                <a:srgbClr val="323F4F"/>
              </a:solidFill>
              <a:latin typeface="Rubik"/>
              <a:cs typeface="Rubik"/>
            </a:endParaRPr>
          </a:p>
        </p:txBody>
      </p:sp>
      <p:sp>
        <p:nvSpPr>
          <p:cNvPr id="236" name="Google Shape;236;p12"/>
          <p:cNvSpPr/>
          <p:nvPr/>
        </p:nvSpPr>
        <p:spPr>
          <a:xfrm>
            <a:off x="2896569" y="5003499"/>
            <a:ext cx="2896444" cy="99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323F4F"/>
                </a:solidFill>
                <a:latin typeface="Rubik"/>
                <a:ea typeface="Rubik"/>
                <a:cs typeface="Rubik"/>
                <a:sym typeface="Rubik"/>
              </a:rPr>
              <a:t>Недоразумения с учениками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323F4F"/>
                </a:solidFill>
                <a:latin typeface="Rubik"/>
                <a:ea typeface="Rubik"/>
                <a:cs typeface="Rubik"/>
                <a:sym typeface="Rubik"/>
              </a:rPr>
              <a:t>Антипатия к ученикам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323F4F"/>
                </a:solidFill>
                <a:latin typeface="Rubik"/>
                <a:ea typeface="Rubik"/>
                <a:cs typeface="Rubik"/>
                <a:sym typeface="Rubik"/>
              </a:rPr>
              <a:t>Вспышки раздражения</a:t>
            </a:r>
            <a:endParaRPr sz="1300" dirty="0">
              <a:solidFill>
                <a:srgbClr val="323F4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37" name="Google Shape;237;p12"/>
          <p:cNvSpPr/>
          <p:nvPr/>
        </p:nvSpPr>
        <p:spPr>
          <a:xfrm>
            <a:off x="5646667" y="4990411"/>
            <a:ext cx="3010243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323F4F"/>
                </a:solidFill>
                <a:latin typeface="Rubik"/>
                <a:ea typeface="Rubik"/>
                <a:cs typeface="Rubik"/>
                <a:sym typeface="Rubik"/>
              </a:rPr>
              <a:t>Равнодушие ко всему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323F4F"/>
                </a:solidFill>
                <a:latin typeface="Rubik"/>
                <a:ea typeface="Rubik"/>
                <a:cs typeface="Rubik"/>
                <a:sym typeface="Rubik"/>
              </a:rPr>
              <a:t>Потеря интереса к работе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323F4F"/>
                </a:solidFill>
                <a:latin typeface="Rubik"/>
                <a:cs typeface="Rubik"/>
              </a:rPr>
              <a:t>Ощутимый холод безразличия </a:t>
            </a:r>
            <a:r>
              <a:rPr lang="ru-RU" sz="1300" dirty="0">
                <a:solidFill>
                  <a:srgbClr val="323F4F"/>
                </a:solidFill>
                <a:latin typeface="Rubik"/>
                <a:cs typeface="Rubik"/>
                <a:sym typeface="Rubik"/>
              </a:rPr>
              <a:t>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300" dirty="0">
              <a:solidFill>
                <a:srgbClr val="323F4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38" name="Google Shape;238;p12"/>
          <p:cNvSpPr/>
          <p:nvPr/>
        </p:nvSpPr>
        <p:spPr>
          <a:xfrm>
            <a:off x="1317970" y="4124846"/>
            <a:ext cx="753432" cy="763651"/>
          </a:xfrm>
          <a:prstGeom prst="ellipse">
            <a:avLst/>
          </a:prstGeom>
          <a:solidFill>
            <a:srgbClr val="F0C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1</a:t>
            </a:r>
            <a:endParaRPr sz="800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39" name="Google Shape;239;p12"/>
          <p:cNvSpPr/>
          <p:nvPr/>
        </p:nvSpPr>
        <p:spPr>
          <a:xfrm>
            <a:off x="3771891" y="4150929"/>
            <a:ext cx="753432" cy="763651"/>
          </a:xfrm>
          <a:prstGeom prst="ellipse">
            <a:avLst/>
          </a:prstGeom>
          <a:solidFill>
            <a:srgbClr val="F0C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2</a:t>
            </a:r>
            <a:endParaRPr sz="80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40" name="Google Shape;240;p12"/>
          <p:cNvSpPr/>
          <p:nvPr/>
        </p:nvSpPr>
        <p:spPr>
          <a:xfrm>
            <a:off x="5806854" y="4150929"/>
            <a:ext cx="753432" cy="763651"/>
          </a:xfrm>
          <a:prstGeom prst="ellipse">
            <a:avLst/>
          </a:prstGeom>
          <a:solidFill>
            <a:srgbClr val="F0C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3</a:t>
            </a:r>
            <a:endParaRPr sz="80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41" name="Google Shape;241;p12"/>
          <p:cNvSpPr/>
          <p:nvPr/>
        </p:nvSpPr>
        <p:spPr>
          <a:xfrm>
            <a:off x="1827708" y="4096117"/>
            <a:ext cx="318982" cy="3219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42" name="Google Shape;242;p12"/>
          <p:cNvSpPr/>
          <p:nvPr/>
        </p:nvSpPr>
        <p:spPr>
          <a:xfrm>
            <a:off x="4269967" y="4096117"/>
            <a:ext cx="318982" cy="3219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43" name="Google Shape;243;p12"/>
          <p:cNvSpPr/>
          <p:nvPr/>
        </p:nvSpPr>
        <p:spPr>
          <a:xfrm>
            <a:off x="6341835" y="4096117"/>
            <a:ext cx="318982" cy="3219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10BBED8-8466-9890-BF6B-1135DC35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89" y="1423407"/>
            <a:ext cx="4415118" cy="436819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Стадии </a:t>
            </a:r>
            <a:br>
              <a:rPr lang="ru-RU" dirty="0"/>
            </a:br>
            <a:r>
              <a:rPr lang="ru-RU" dirty="0"/>
              <a:t>профессионального выгорания: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6"/>
          <p:cNvSpPr/>
          <p:nvPr/>
        </p:nvSpPr>
        <p:spPr>
          <a:xfrm>
            <a:off x="0" y="0"/>
            <a:ext cx="5289630" cy="6858000"/>
          </a:xfrm>
          <a:prstGeom prst="rect">
            <a:avLst/>
          </a:prstGeom>
          <a:solidFill>
            <a:srgbClr val="F7E5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91" name="Google Shape;291;p16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t="2602" b="2602"/>
          <a:stretch/>
        </p:blipFill>
        <p:spPr>
          <a:xfrm>
            <a:off x="889463" y="2696900"/>
            <a:ext cx="5372100" cy="3396729"/>
          </a:xfrm>
          <a:prstGeom prst="roundRect">
            <a:avLst>
              <a:gd name="adj" fmla="val 5100"/>
            </a:avLst>
          </a:prstGeom>
          <a:solidFill>
            <a:schemeClr val="accent1"/>
          </a:solidFill>
          <a:ln>
            <a:noFill/>
          </a:ln>
        </p:spPr>
      </p:pic>
      <p:sp>
        <p:nvSpPr>
          <p:cNvPr id="292" name="Google Shape;292;p16"/>
          <p:cNvSpPr txBox="1">
            <a:spLocks noGrp="1"/>
          </p:cNvSpPr>
          <p:nvPr>
            <p:ph type="title"/>
          </p:nvPr>
        </p:nvSpPr>
        <p:spPr>
          <a:xfrm>
            <a:off x="-2612985" y="1259614"/>
            <a:ext cx="10515600" cy="757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3600" dirty="0"/>
              <a:t>Симптомы </a:t>
            </a:r>
            <a:br>
              <a:rPr lang="ru-RU" sz="3600" dirty="0"/>
            </a:br>
            <a:r>
              <a:rPr lang="ru-RU" sz="3600" dirty="0"/>
              <a:t>профессионального </a:t>
            </a:r>
            <a:br>
              <a:rPr lang="ru-RU" sz="3600" dirty="0"/>
            </a:br>
            <a:r>
              <a:rPr lang="ru-RU" sz="3600" dirty="0"/>
              <a:t>выгорания: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293" name="Google Shape;293;p16"/>
          <p:cNvSpPr txBox="1"/>
          <p:nvPr/>
        </p:nvSpPr>
        <p:spPr>
          <a:xfrm>
            <a:off x="7311794" y="872066"/>
            <a:ext cx="4535415" cy="81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7F7F7F"/>
                </a:solidFill>
                <a:latin typeface="Rubik"/>
                <a:cs typeface="Rubik"/>
              </a:rPr>
              <a:t>Выгорание у преподавателей выражается в психическом, эмоциональном и физическом изнеможении и имеет разнообразные симптомы</a:t>
            </a:r>
          </a:p>
        </p:txBody>
      </p:sp>
      <p:sp>
        <p:nvSpPr>
          <p:cNvPr id="294" name="Google Shape;294;p16"/>
          <p:cNvSpPr/>
          <p:nvPr/>
        </p:nvSpPr>
        <p:spPr>
          <a:xfrm>
            <a:off x="6469909" y="961804"/>
            <a:ext cx="691171" cy="657370"/>
          </a:xfrm>
          <a:prstGeom prst="ellipse">
            <a:avLst/>
          </a:prstGeom>
          <a:noFill/>
          <a:ln w="15875" cap="flat" cmpd="sng">
            <a:solidFill>
              <a:schemeClr val="accent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96" name="Google Shape;296;p16"/>
          <p:cNvSpPr txBox="1"/>
          <p:nvPr/>
        </p:nvSpPr>
        <p:spPr>
          <a:xfrm>
            <a:off x="7481105" y="1989996"/>
            <a:ext cx="4535415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3A3838"/>
                </a:solidFill>
                <a:latin typeface="Rubik"/>
                <a:cs typeface="Rubik"/>
              </a:rPr>
              <a:t>Психофизические симптомы: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757070"/>
                </a:solidFill>
                <a:latin typeface="Rubik"/>
                <a:cs typeface="Rubik"/>
              </a:rPr>
              <a:t>Чувство постоянной усталости сразу после сна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757070"/>
                </a:solidFill>
                <a:latin typeface="Rubik"/>
                <a:cs typeface="Rubik"/>
              </a:rPr>
              <a:t>Ощущение эмоционального и физического истощения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757070"/>
                </a:solidFill>
                <a:latin typeface="Rubik"/>
                <a:cs typeface="Rubik"/>
                <a:sym typeface="Rubik"/>
              </a:rPr>
              <a:t>Общая слабость, головные боли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rgbClr val="75707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dirty="0"/>
          </a:p>
        </p:txBody>
      </p:sp>
      <p:sp>
        <p:nvSpPr>
          <p:cNvPr id="297" name="Google Shape;297;p16"/>
          <p:cNvSpPr/>
          <p:nvPr/>
        </p:nvSpPr>
        <p:spPr>
          <a:xfrm>
            <a:off x="6814083" y="2443696"/>
            <a:ext cx="497711" cy="497711"/>
          </a:xfrm>
          <a:prstGeom prst="ellipse">
            <a:avLst/>
          </a:prstGeom>
          <a:solidFill>
            <a:srgbClr val="F0C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323F4F"/>
                </a:solidFill>
                <a:latin typeface="Rubik"/>
                <a:cs typeface="Rubik"/>
                <a:sym typeface="Rubik"/>
              </a:rPr>
              <a:t>1</a:t>
            </a:r>
            <a:endParaRPr dirty="0"/>
          </a:p>
        </p:txBody>
      </p:sp>
      <p:sp>
        <p:nvSpPr>
          <p:cNvPr id="298" name="Google Shape;298;p16"/>
          <p:cNvSpPr txBox="1"/>
          <p:nvPr/>
        </p:nvSpPr>
        <p:spPr>
          <a:xfrm>
            <a:off x="7481105" y="3469583"/>
            <a:ext cx="4535415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3A3838"/>
                </a:solidFill>
                <a:latin typeface="Rubik"/>
                <a:ea typeface="Rubik"/>
                <a:cs typeface="Rubik"/>
                <a:sym typeface="Rubik"/>
              </a:rPr>
              <a:t>С</a:t>
            </a:r>
            <a:r>
              <a:rPr lang="ru-RU" b="1" dirty="0">
                <a:solidFill>
                  <a:srgbClr val="3A3838"/>
                </a:solidFill>
                <a:latin typeface="Rubik"/>
                <a:cs typeface="Rubik"/>
              </a:rPr>
              <a:t>оциально-психологические симптомы:</a:t>
            </a: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757070"/>
                </a:solidFill>
                <a:latin typeface="Rubik"/>
                <a:cs typeface="Rubik"/>
              </a:rPr>
              <a:t>Пониженный эмоциональный тонус</a:t>
            </a: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757070"/>
                </a:solidFill>
                <a:latin typeface="Rubik"/>
                <a:cs typeface="Rubik"/>
              </a:rPr>
              <a:t>Повышенная раздражительность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757070"/>
                </a:solidFill>
                <a:latin typeface="Rubik"/>
                <a:cs typeface="Rubik"/>
              </a:rPr>
              <a:t>Постоянное чувство страха и </a:t>
            </a:r>
            <a:r>
              <a:rPr lang="ru-RU" sz="1200" dirty="0" err="1">
                <a:solidFill>
                  <a:srgbClr val="757070"/>
                </a:solidFill>
                <a:latin typeface="Rubik"/>
                <a:cs typeface="Rubik"/>
              </a:rPr>
              <a:t>гиперответственности</a:t>
            </a:r>
            <a:endParaRPr sz="1200" dirty="0">
              <a:solidFill>
                <a:srgbClr val="757070"/>
              </a:solidFill>
              <a:latin typeface="Rubik"/>
              <a:cs typeface="Rubik"/>
              <a:sym typeface="Rubik"/>
            </a:endParaRPr>
          </a:p>
        </p:txBody>
      </p:sp>
      <p:sp>
        <p:nvSpPr>
          <p:cNvPr id="299" name="Google Shape;299;p16"/>
          <p:cNvSpPr/>
          <p:nvPr/>
        </p:nvSpPr>
        <p:spPr>
          <a:xfrm>
            <a:off x="6902170" y="3890826"/>
            <a:ext cx="497711" cy="497711"/>
          </a:xfrm>
          <a:prstGeom prst="ellipse">
            <a:avLst/>
          </a:prstGeom>
          <a:solidFill>
            <a:srgbClr val="F0C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323F4F"/>
                </a:solidFill>
                <a:latin typeface="Rubik"/>
                <a:ea typeface="Rubik"/>
                <a:cs typeface="Rubik"/>
                <a:sym typeface="Rubik"/>
              </a:rPr>
              <a:t>2</a:t>
            </a:r>
            <a:endParaRPr sz="1800" dirty="0">
              <a:solidFill>
                <a:srgbClr val="323F4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00" name="Google Shape;300;p16"/>
          <p:cNvSpPr txBox="1"/>
          <p:nvPr/>
        </p:nvSpPr>
        <p:spPr>
          <a:xfrm>
            <a:off x="7597908" y="4836659"/>
            <a:ext cx="3963186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3A3838"/>
                </a:solidFill>
                <a:latin typeface="Rubik"/>
                <a:cs typeface="Rubik"/>
                <a:sym typeface="Rubik"/>
              </a:rPr>
              <a:t>П</a:t>
            </a:r>
            <a:r>
              <a:rPr lang="ru-RU" sz="1600" b="1" dirty="0">
                <a:solidFill>
                  <a:srgbClr val="3A3838"/>
                </a:solidFill>
                <a:latin typeface="Rubik"/>
                <a:cs typeface="Rubik"/>
              </a:rPr>
              <a:t>оведенческие симптомы:</a:t>
            </a:r>
            <a:endParaRPr lang="ru-RU" sz="1600" b="1" dirty="0">
              <a:solidFill>
                <a:srgbClr val="3A3838"/>
              </a:solidFill>
              <a:latin typeface="Rubik"/>
              <a:cs typeface="Rubik"/>
              <a:sym typeface="Rubik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757070"/>
                </a:solidFill>
                <a:latin typeface="Rubik"/>
                <a:cs typeface="Rubik"/>
              </a:rPr>
              <a:t>Снижение энтузиазма по отношению к работе</a:t>
            </a: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757070"/>
                </a:solidFill>
                <a:latin typeface="Rubik"/>
                <a:cs typeface="Rubik"/>
              </a:rPr>
              <a:t>«Застревание» на мелких деталях</a:t>
            </a: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757070"/>
                </a:solidFill>
                <a:latin typeface="Rubik"/>
                <a:cs typeface="Rubik"/>
              </a:rPr>
              <a:t>Чувство бесполезности, неверие в улучшения</a:t>
            </a:r>
            <a:endParaRPr sz="1200" dirty="0">
              <a:solidFill>
                <a:srgbClr val="757070"/>
              </a:solidFill>
              <a:latin typeface="Rubik"/>
              <a:cs typeface="Rubik"/>
            </a:endParaRPr>
          </a:p>
        </p:txBody>
      </p:sp>
      <p:sp>
        <p:nvSpPr>
          <p:cNvPr id="301" name="Google Shape;301;p16"/>
          <p:cNvSpPr/>
          <p:nvPr/>
        </p:nvSpPr>
        <p:spPr>
          <a:xfrm>
            <a:off x="6983394" y="5270036"/>
            <a:ext cx="497711" cy="497711"/>
          </a:xfrm>
          <a:prstGeom prst="ellipse">
            <a:avLst/>
          </a:prstGeom>
          <a:solidFill>
            <a:srgbClr val="F0C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323F4F"/>
                </a:solidFill>
                <a:latin typeface="Rubik"/>
                <a:ea typeface="Rubik"/>
                <a:cs typeface="Rubik"/>
                <a:sym typeface="Rubik"/>
              </a:rPr>
              <a:t>3</a:t>
            </a:r>
            <a:endParaRPr sz="1800" dirty="0">
              <a:solidFill>
                <a:srgbClr val="323F4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02" name="Google Shape;302;p16"/>
          <p:cNvSpPr/>
          <p:nvPr/>
        </p:nvSpPr>
        <p:spPr>
          <a:xfrm>
            <a:off x="1173016" y="5779369"/>
            <a:ext cx="3321982" cy="628519"/>
          </a:xfrm>
          <a:prstGeom prst="roundRect">
            <a:avLst>
              <a:gd name="adj" fmla="val 19613"/>
            </a:avLst>
          </a:prstGeom>
          <a:solidFill>
            <a:srgbClr val="F0C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823621"/>
                </a:solidFill>
                <a:latin typeface="Rubik"/>
                <a:cs typeface="Rubik"/>
              </a:rPr>
              <a:t>Именно педагоги являются первичной группой профессий, где было исследовано состояние выгорания. </a:t>
            </a:r>
            <a:endParaRPr lang="en-US" sz="1200" dirty="0">
              <a:solidFill>
                <a:srgbClr val="823621"/>
              </a:solidFill>
              <a:latin typeface="Rubik"/>
              <a:cs typeface="Rubik"/>
              <a:sym typeface="Rubi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E5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12" name="Google Shape;112;p4"/>
          <p:cNvSpPr/>
          <p:nvPr/>
        </p:nvSpPr>
        <p:spPr>
          <a:xfrm rot="-1800000">
            <a:off x="7330064" y="2094152"/>
            <a:ext cx="2786676" cy="2533342"/>
          </a:xfrm>
          <a:prstGeom prst="arc">
            <a:avLst>
              <a:gd name="adj1" fmla="val 15285053"/>
              <a:gd name="adj2" fmla="val 659319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13" name="Google Shape;113;p4"/>
          <p:cNvPicPr preferRelativeResize="0"/>
          <p:nvPr/>
        </p:nvPicPr>
        <p:blipFill>
          <a:blip r:embed="rId3"/>
          <a:srcRect l="16554" r="16554"/>
          <a:stretch/>
        </p:blipFill>
        <p:spPr>
          <a:xfrm>
            <a:off x="5785051" y="2195212"/>
            <a:ext cx="3106443" cy="3095604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4" name="Google Shape;114;p4"/>
          <p:cNvSpPr/>
          <p:nvPr/>
        </p:nvSpPr>
        <p:spPr>
          <a:xfrm rot="-1800000">
            <a:off x="1589664" y="2094152"/>
            <a:ext cx="2786676" cy="2533342"/>
          </a:xfrm>
          <a:prstGeom prst="arc">
            <a:avLst>
              <a:gd name="adj1" fmla="val 14027443"/>
              <a:gd name="adj2" fmla="val 21271799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313765" y="532170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2800" dirty="0">
                <a:solidFill>
                  <a:srgbClr val="3F3F3F"/>
                </a:solidFill>
                <a:latin typeface="Rubik"/>
                <a:cs typeface="Rubik"/>
              </a:rPr>
              <a:t>Внешние факторы и внутренние причины </a:t>
            </a:r>
          </a:p>
          <a:p>
            <a:pPr algn="ctr"/>
            <a:r>
              <a:rPr lang="ru-RU" sz="2800" dirty="0">
                <a:solidFill>
                  <a:srgbClr val="3F3F3F"/>
                </a:solidFill>
                <a:latin typeface="Rubik"/>
                <a:cs typeface="Rubik"/>
              </a:rPr>
              <a:t>эмоционального выгорания</a:t>
            </a:r>
            <a:endParaRPr sz="2800" dirty="0"/>
          </a:p>
        </p:txBody>
      </p:sp>
      <p:sp>
        <p:nvSpPr>
          <p:cNvPr id="116" name="Google Shape;116;p4"/>
          <p:cNvSpPr/>
          <p:nvPr/>
        </p:nvSpPr>
        <p:spPr>
          <a:xfrm>
            <a:off x="8679" y="2820580"/>
            <a:ext cx="33061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Внутренние причины: </a:t>
            </a:r>
            <a:endParaRPr dirty="0"/>
          </a:p>
        </p:txBody>
      </p:sp>
      <p:sp>
        <p:nvSpPr>
          <p:cNvPr id="117" name="Google Shape;117;p4"/>
          <p:cNvSpPr/>
          <p:nvPr/>
        </p:nvSpPr>
        <p:spPr>
          <a:xfrm>
            <a:off x="492600" y="3589981"/>
            <a:ext cx="251872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•"/>
            </a:pPr>
            <a:r>
              <a:rPr lang="ru-RU" sz="1200" dirty="0">
                <a:solidFill>
                  <a:srgbClr val="262626"/>
                </a:solidFill>
                <a:latin typeface="Rubik"/>
                <a:cs typeface="Rubik"/>
              </a:rPr>
              <a:t>Сниженное чувство собственного достоинства</a:t>
            </a: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•"/>
            </a:pPr>
            <a:r>
              <a:rPr lang="ru-RU" sz="1200" dirty="0">
                <a:solidFill>
                  <a:srgbClr val="262626"/>
                </a:solidFill>
                <a:latin typeface="Rubik"/>
                <a:cs typeface="Rubik"/>
              </a:rPr>
              <a:t>Склонность к интроверсии, направленность интересов на свой внутренний мир. </a:t>
            </a:r>
          </a:p>
          <a:p>
            <a:pPr marL="171450" marR="0" lvl="0" indent="-95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rgbClr val="7F7F7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8957687" y="2880726"/>
            <a:ext cx="25823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Внешние факторы:</a:t>
            </a:r>
            <a:endParaRPr dirty="0"/>
          </a:p>
        </p:txBody>
      </p:sp>
      <p:sp>
        <p:nvSpPr>
          <p:cNvPr id="119" name="Google Shape;119;p4"/>
          <p:cNvSpPr/>
          <p:nvPr/>
        </p:nvSpPr>
        <p:spPr>
          <a:xfrm>
            <a:off x="9420665" y="3650127"/>
            <a:ext cx="218852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ru-RU" sz="1200" dirty="0">
                <a:solidFill>
                  <a:srgbClr val="7F7F7F"/>
                </a:solidFill>
                <a:latin typeface="Rubik"/>
                <a:cs typeface="Rubik"/>
              </a:rPr>
              <a:t>Внешние факторы, связанные с организацией работы</a:t>
            </a:r>
          </a:p>
          <a:p>
            <a:pPr marL="171450" indent="-171450">
              <a:lnSpc>
                <a:spcPct val="150000"/>
              </a:lnSpc>
              <a:buClr>
                <a:srgbClr val="7F7F7F"/>
              </a:buClr>
              <a:buSzPts val="1200"/>
              <a:buFont typeface="Arial"/>
              <a:buChar char="•"/>
            </a:pPr>
            <a:r>
              <a:rPr lang="ru-RU" sz="1200" dirty="0">
                <a:solidFill>
                  <a:srgbClr val="7F7F7F"/>
                </a:solidFill>
                <a:latin typeface="Rubik"/>
                <a:cs typeface="Rubik"/>
              </a:rPr>
              <a:t>Социально-культурные условия общества.</a:t>
            </a: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endParaRPr sz="1200" dirty="0">
              <a:solidFill>
                <a:srgbClr val="7F7F7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6636" r="16636"/>
          <a:stretch/>
        </p:blipFill>
        <p:spPr>
          <a:xfrm>
            <a:off x="3470281" y="2265906"/>
            <a:ext cx="3010319" cy="300758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"/>
          <p:cNvSpPr/>
          <p:nvPr/>
        </p:nvSpPr>
        <p:spPr>
          <a:xfrm>
            <a:off x="0" y="0"/>
            <a:ext cx="5289630" cy="6858000"/>
          </a:xfrm>
          <a:prstGeom prst="rect">
            <a:avLst/>
          </a:prstGeom>
          <a:solidFill>
            <a:srgbClr val="F7E5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59" name="Google Shape;259;p1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00575" y="1773238"/>
            <a:ext cx="2801938" cy="3802062"/>
          </a:xfrm>
          <a:prstGeom prst="roundRect">
            <a:avLst>
              <a:gd name="adj" fmla="val 5100"/>
            </a:avLst>
          </a:prstGeom>
          <a:solidFill>
            <a:schemeClr val="accent1"/>
          </a:solidFill>
          <a:ln>
            <a:noFill/>
          </a:ln>
        </p:spPr>
      </p:pic>
      <p:sp>
        <p:nvSpPr>
          <p:cNvPr id="260" name="Google Shape;260;p14"/>
          <p:cNvSpPr txBox="1">
            <a:spLocks noGrp="1"/>
          </p:cNvSpPr>
          <p:nvPr>
            <p:ph type="title"/>
          </p:nvPr>
        </p:nvSpPr>
        <p:spPr>
          <a:xfrm>
            <a:off x="743744" y="1049107"/>
            <a:ext cx="10515600" cy="757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/>
              <a:t>Три фактора эмоционального выгорания,</a:t>
            </a:r>
            <a:br>
              <a:rPr lang="ru-RU" dirty="0"/>
            </a:br>
            <a:r>
              <a:rPr lang="ru-RU" dirty="0"/>
              <a:t> связанные с организацией работы: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dirty="0"/>
          </a:p>
        </p:txBody>
      </p:sp>
      <p:sp>
        <p:nvSpPr>
          <p:cNvPr id="261" name="Google Shape;261;p14"/>
          <p:cNvSpPr txBox="1"/>
          <p:nvPr/>
        </p:nvSpPr>
        <p:spPr>
          <a:xfrm>
            <a:off x="768485" y="2269896"/>
            <a:ext cx="3537899" cy="127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2"/>
                </a:solidFill>
                <a:latin typeface="Rubik"/>
                <a:cs typeface="Rubik"/>
              </a:rPr>
              <a:t>Одних внутренних предпосылок бывает недостаточно, чтобы вызвать эмоциональное выгорание. К этому должны подключиться внешние факторы, связанные с организацией работы и социально-культурными условиями общества. </a:t>
            </a:r>
            <a:endParaRPr dirty="0"/>
          </a:p>
        </p:txBody>
      </p:sp>
      <p:sp>
        <p:nvSpPr>
          <p:cNvPr id="262" name="Google Shape;262;p14"/>
          <p:cNvSpPr/>
          <p:nvPr/>
        </p:nvSpPr>
        <p:spPr>
          <a:xfrm>
            <a:off x="857459" y="1562172"/>
            <a:ext cx="577330" cy="585161"/>
          </a:xfrm>
          <a:prstGeom prst="ellipse">
            <a:avLst/>
          </a:prstGeom>
          <a:noFill/>
          <a:ln w="15875" cap="flat" cmpd="sng">
            <a:solidFill>
              <a:schemeClr val="accent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p14"/>
          <p:cNvSpPr txBox="1"/>
          <p:nvPr/>
        </p:nvSpPr>
        <p:spPr>
          <a:xfrm>
            <a:off x="8435363" y="1508169"/>
            <a:ext cx="3508062" cy="1523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3A3838"/>
                </a:solidFill>
                <a:latin typeface="Rubik"/>
                <a:cs typeface="Rubik"/>
              </a:rPr>
              <a:t>Личностный фактор: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757070"/>
                </a:solidFill>
                <a:latin typeface="Rubik"/>
                <a:cs typeface="Rubik"/>
              </a:rPr>
              <a:t>Это чувство собственной значимости на рабочем месте, возможность профессионального продвижения и уровень контроля со стороны руководства </a:t>
            </a:r>
            <a:endParaRPr dirty="0"/>
          </a:p>
        </p:txBody>
      </p:sp>
      <p:sp>
        <p:nvSpPr>
          <p:cNvPr id="264" name="Google Shape;264;p14"/>
          <p:cNvSpPr/>
          <p:nvPr/>
        </p:nvSpPr>
        <p:spPr>
          <a:xfrm>
            <a:off x="7773094" y="1871328"/>
            <a:ext cx="497711" cy="497711"/>
          </a:xfrm>
          <a:prstGeom prst="ellipse">
            <a:avLst/>
          </a:prstGeom>
          <a:solidFill>
            <a:srgbClr val="F0C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323F4F"/>
                </a:solidFill>
                <a:latin typeface="Rubik"/>
                <a:cs typeface="Rubik"/>
                <a:sym typeface="Rubik"/>
              </a:rPr>
              <a:t>1</a:t>
            </a:r>
            <a:endParaRPr dirty="0"/>
          </a:p>
        </p:txBody>
      </p:sp>
      <p:sp>
        <p:nvSpPr>
          <p:cNvPr id="265" name="Google Shape;265;p14"/>
          <p:cNvSpPr txBox="1"/>
          <p:nvPr/>
        </p:nvSpPr>
        <p:spPr>
          <a:xfrm>
            <a:off x="8435363" y="3189541"/>
            <a:ext cx="3581026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3A3838"/>
                </a:solidFill>
                <a:latin typeface="Rubik"/>
                <a:cs typeface="Rubik"/>
              </a:rPr>
              <a:t>Ролевой фактор: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757070"/>
                </a:solidFill>
                <a:latin typeface="Rubik"/>
                <a:cs typeface="Rubik"/>
              </a:rPr>
              <a:t>На развитие выгорания существенно влияют конфликт ролей и ролевая неопределенность</a:t>
            </a:r>
            <a:endParaRPr dirty="0"/>
          </a:p>
        </p:txBody>
      </p:sp>
      <p:sp>
        <p:nvSpPr>
          <p:cNvPr id="266" name="Google Shape;266;p14"/>
          <p:cNvSpPr/>
          <p:nvPr/>
        </p:nvSpPr>
        <p:spPr>
          <a:xfrm>
            <a:off x="7773095" y="3425413"/>
            <a:ext cx="497711" cy="497711"/>
          </a:xfrm>
          <a:prstGeom prst="ellipse">
            <a:avLst/>
          </a:prstGeom>
          <a:solidFill>
            <a:srgbClr val="F0C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323F4F"/>
                </a:solidFill>
                <a:latin typeface="Rubik"/>
                <a:ea typeface="Rubik"/>
                <a:cs typeface="Rubik"/>
                <a:sym typeface="Rubik"/>
              </a:rPr>
              <a:t>2</a:t>
            </a:r>
            <a:endParaRPr sz="1800" dirty="0">
              <a:solidFill>
                <a:srgbClr val="323F4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67" name="Google Shape;267;p14"/>
          <p:cNvSpPr txBox="1"/>
          <p:nvPr/>
        </p:nvSpPr>
        <p:spPr>
          <a:xfrm>
            <a:off x="8455416" y="4460378"/>
            <a:ext cx="3508063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3A3838"/>
                </a:solidFill>
                <a:latin typeface="Rubik"/>
                <a:cs typeface="Rubik"/>
              </a:rPr>
              <a:t>Организационный фактор:</a:t>
            </a:r>
            <a:endParaRPr b="1" dirty="0">
              <a:solidFill>
                <a:srgbClr val="3A3838"/>
              </a:solidFill>
              <a:latin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757070"/>
                </a:solidFill>
                <a:latin typeface="Rubik"/>
                <a:cs typeface="Rubik"/>
              </a:rPr>
              <a:t>На развитие синдрома влияет многочасовая работа, но не любая, а неопределенная (нечеткость функциональных обязанностей) либо не получающая должной оценки</a:t>
            </a:r>
            <a:endParaRPr dirty="0"/>
          </a:p>
        </p:txBody>
      </p:sp>
      <p:sp>
        <p:nvSpPr>
          <p:cNvPr id="268" name="Google Shape;268;p14"/>
          <p:cNvSpPr/>
          <p:nvPr/>
        </p:nvSpPr>
        <p:spPr>
          <a:xfrm>
            <a:off x="7773096" y="4762866"/>
            <a:ext cx="497711" cy="497711"/>
          </a:xfrm>
          <a:prstGeom prst="ellipse">
            <a:avLst/>
          </a:prstGeom>
          <a:solidFill>
            <a:srgbClr val="F0C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323F4F"/>
                </a:solidFill>
                <a:latin typeface="Rubik"/>
                <a:ea typeface="Rubik"/>
                <a:cs typeface="Rubik"/>
                <a:sym typeface="Rubik"/>
              </a:rPr>
              <a:t>3</a:t>
            </a:r>
            <a:endParaRPr sz="1800" dirty="0">
              <a:solidFill>
                <a:srgbClr val="323F4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293666" y="4018516"/>
            <a:ext cx="403493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3A3838"/>
                </a:solidFill>
                <a:latin typeface="Rubik"/>
                <a:ea typeface="Rubik"/>
                <a:cs typeface="Rubik"/>
                <a:sym typeface="Rubik"/>
              </a:rPr>
              <a:t>Какие есть факторы эмоционального выгорания, связанные с организацией работы? </a:t>
            </a:r>
            <a:r>
              <a:rPr lang="es-ES" sz="2400" dirty="0">
                <a:solidFill>
                  <a:srgbClr val="3A3838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2400" dirty="0"/>
          </a:p>
        </p:txBody>
      </p:sp>
      <p:sp>
        <p:nvSpPr>
          <p:cNvPr id="270" name="Google Shape;270;p14"/>
          <p:cNvSpPr/>
          <p:nvPr/>
        </p:nvSpPr>
        <p:spPr>
          <a:xfrm>
            <a:off x="4790651" y="5400880"/>
            <a:ext cx="2111721" cy="348840"/>
          </a:xfrm>
          <a:prstGeom prst="roundRect">
            <a:avLst>
              <a:gd name="adj" fmla="val 19613"/>
            </a:avLst>
          </a:prstGeom>
          <a:solidFill>
            <a:srgbClr val="F0CD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757070"/>
              </a:solidFill>
              <a:latin typeface="Rubik"/>
              <a:cs typeface="Rubik"/>
              <a:sym typeface="Rubi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6982" y="2675885"/>
            <a:ext cx="7743463" cy="41821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171" name="Google Shape;171;p8"/>
          <p:cNvGrpSpPr/>
          <p:nvPr/>
        </p:nvGrpSpPr>
        <p:grpSpPr>
          <a:xfrm>
            <a:off x="-1852396" y="-464946"/>
            <a:ext cx="11420140" cy="10564407"/>
            <a:chOff x="-1759799" y="-464946"/>
            <a:chExt cx="11420140" cy="10564407"/>
          </a:xfrm>
        </p:grpSpPr>
        <p:sp>
          <p:nvSpPr>
            <p:cNvPr id="172" name="Google Shape;172;p8"/>
            <p:cNvSpPr/>
            <p:nvPr/>
          </p:nvSpPr>
          <p:spPr>
            <a:xfrm>
              <a:off x="1634799" y="2069587"/>
              <a:ext cx="7658182" cy="6961984"/>
            </a:xfrm>
            <a:prstGeom prst="arc">
              <a:avLst>
                <a:gd name="adj1" fmla="val 12073288"/>
                <a:gd name="adj2" fmla="val 15236798"/>
              </a:avLst>
            </a:prstGeom>
            <a:noFill/>
            <a:ln w="28575" cap="flat" cmpd="sng">
              <a:solidFill>
                <a:srgbClr val="E8B4A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 rot="2647423">
              <a:off x="-416721" y="1218702"/>
              <a:ext cx="7658182" cy="6961984"/>
            </a:xfrm>
            <a:prstGeom prst="arc">
              <a:avLst>
                <a:gd name="adj1" fmla="val 13412067"/>
                <a:gd name="adj2" fmla="val 14498210"/>
              </a:avLst>
            </a:prstGeom>
            <a:noFill/>
            <a:ln w="28575" cap="flat" cmpd="sng">
              <a:solidFill>
                <a:srgbClr val="E8B4A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 rot="1585616">
              <a:off x="853052" y="1797070"/>
              <a:ext cx="7658182" cy="6961984"/>
            </a:xfrm>
            <a:prstGeom prst="arc">
              <a:avLst>
                <a:gd name="adj1" fmla="val 12597323"/>
                <a:gd name="adj2" fmla="val 14280700"/>
              </a:avLst>
            </a:prstGeom>
            <a:noFill/>
            <a:ln w="28575" cap="flat" cmpd="sng">
              <a:solidFill>
                <a:srgbClr val="E8B4A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175" name="Google Shape;175;p8"/>
          <p:cNvGrpSpPr/>
          <p:nvPr/>
        </p:nvGrpSpPr>
        <p:grpSpPr>
          <a:xfrm flipH="1">
            <a:off x="2624255" y="-464947"/>
            <a:ext cx="11420140" cy="10564407"/>
            <a:chOff x="-1759799" y="-464946"/>
            <a:chExt cx="11420140" cy="10564407"/>
          </a:xfrm>
        </p:grpSpPr>
        <p:sp>
          <p:nvSpPr>
            <p:cNvPr id="176" name="Google Shape;176;p8"/>
            <p:cNvSpPr/>
            <p:nvPr/>
          </p:nvSpPr>
          <p:spPr>
            <a:xfrm>
              <a:off x="1634799" y="2069587"/>
              <a:ext cx="7658182" cy="6961984"/>
            </a:xfrm>
            <a:prstGeom prst="arc">
              <a:avLst>
                <a:gd name="adj1" fmla="val 12094696"/>
                <a:gd name="adj2" fmla="val 15236798"/>
              </a:avLst>
            </a:prstGeom>
            <a:noFill/>
            <a:ln w="28575" cap="flat" cmpd="sng">
              <a:solidFill>
                <a:srgbClr val="E8B4A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 rot="2647423">
              <a:off x="-416721" y="1218702"/>
              <a:ext cx="7658182" cy="6961984"/>
            </a:xfrm>
            <a:prstGeom prst="arc">
              <a:avLst>
                <a:gd name="adj1" fmla="val 13412067"/>
                <a:gd name="adj2" fmla="val 14498210"/>
              </a:avLst>
            </a:prstGeom>
            <a:noFill/>
            <a:ln w="28575" cap="flat" cmpd="sng">
              <a:solidFill>
                <a:srgbClr val="E8B4A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 rot="1585616">
              <a:off x="853052" y="1797070"/>
              <a:ext cx="7658182" cy="6961984"/>
            </a:xfrm>
            <a:prstGeom prst="arc">
              <a:avLst>
                <a:gd name="adj1" fmla="val 12662720"/>
                <a:gd name="adj2" fmla="val 14280700"/>
              </a:avLst>
            </a:prstGeom>
            <a:noFill/>
            <a:ln w="28575" cap="flat" cmpd="sng">
              <a:solidFill>
                <a:srgbClr val="E8B4A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sp>
        <p:nvSpPr>
          <p:cNvPr id="179" name="Google Shape;179;p8"/>
          <p:cNvSpPr/>
          <p:nvPr/>
        </p:nvSpPr>
        <p:spPr>
          <a:xfrm>
            <a:off x="4204837" y="996893"/>
            <a:ext cx="389331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  <a:latin typeface="Rubik"/>
                <a:cs typeface="Rubik"/>
              </a:rPr>
              <a:t>Какие качества, помогают избежать профессионального выгорания:</a:t>
            </a:r>
          </a:p>
        </p:txBody>
      </p:sp>
      <p:sp>
        <p:nvSpPr>
          <p:cNvPr id="180" name="Google Shape;180;p8"/>
          <p:cNvSpPr txBox="1"/>
          <p:nvPr/>
        </p:nvSpPr>
        <p:spPr>
          <a:xfrm>
            <a:off x="467289" y="686329"/>
            <a:ext cx="2564724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ru-RU" b="1" dirty="0">
                <a:solidFill>
                  <a:srgbClr val="3A3838"/>
                </a:solidFill>
                <a:latin typeface="Rubik"/>
                <a:cs typeface="Rubik"/>
              </a:rPr>
              <a:t>Забота о своем физическом состоянии </a:t>
            </a:r>
            <a:r>
              <a:rPr lang="ru-RU" sz="1100" dirty="0">
                <a:solidFill>
                  <a:srgbClr val="757070"/>
                </a:solidFill>
                <a:latin typeface="Rubik"/>
                <a:cs typeface="Rubik"/>
              </a:rPr>
              <a:t>постоянные занятия спортом, здоровый образ жизни</a:t>
            </a:r>
          </a:p>
        </p:txBody>
      </p:sp>
      <p:sp>
        <p:nvSpPr>
          <p:cNvPr id="181" name="Google Shape;181;p8"/>
          <p:cNvSpPr txBox="1"/>
          <p:nvPr/>
        </p:nvSpPr>
        <p:spPr>
          <a:xfrm>
            <a:off x="9254" y="2026643"/>
            <a:ext cx="24441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3A3838"/>
                </a:solidFill>
                <a:latin typeface="Rubik"/>
                <a:cs typeface="Rubik"/>
              </a:rPr>
              <a:t>Высокая самооценка</a:t>
            </a:r>
            <a:endParaRPr lang="ru-RU" sz="1100" b="1" dirty="0">
              <a:solidFill>
                <a:srgbClr val="757070"/>
              </a:solidFill>
              <a:latin typeface="Rubik"/>
              <a:cs typeface="Rubik"/>
              <a:sym typeface="Rubik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757070"/>
                </a:solidFill>
                <a:latin typeface="Rubik"/>
                <a:cs typeface="Rubik"/>
              </a:rPr>
              <a:t>уверенность в себе, своих способностях и возможностях</a:t>
            </a:r>
            <a:endParaRPr lang="ru-RU" dirty="0"/>
          </a:p>
        </p:txBody>
      </p:sp>
      <p:sp>
        <p:nvSpPr>
          <p:cNvPr id="182" name="Google Shape;182;p8"/>
          <p:cNvSpPr txBox="1"/>
          <p:nvPr/>
        </p:nvSpPr>
        <p:spPr>
          <a:xfrm>
            <a:off x="11030" y="4291488"/>
            <a:ext cx="223627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3A3838"/>
                </a:solidFill>
                <a:latin typeface="Rubik"/>
                <a:ea typeface="Rubik"/>
                <a:cs typeface="Rubik"/>
                <a:sym typeface="Rubik"/>
              </a:rPr>
              <a:t>Гибкость и высокая мобильность</a:t>
            </a:r>
            <a:endParaRPr sz="1400" b="1" dirty="0">
              <a:solidFill>
                <a:srgbClr val="3A3838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757070"/>
                </a:solidFill>
                <a:latin typeface="Rubik"/>
                <a:cs typeface="Rubik"/>
              </a:rPr>
              <a:t>способность конструктивно меняться в напряженных условиях</a:t>
            </a:r>
            <a:endParaRPr sz="1100" dirty="0">
              <a:solidFill>
                <a:srgbClr val="75707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83" name="Google Shape;183;p8"/>
          <p:cNvSpPr txBox="1"/>
          <p:nvPr/>
        </p:nvSpPr>
        <p:spPr>
          <a:xfrm>
            <a:off x="9200384" y="717700"/>
            <a:ext cx="231776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3A3838"/>
                </a:solidFill>
                <a:latin typeface="Rubik"/>
                <a:cs typeface="Rubik"/>
              </a:rPr>
              <a:t>Опыт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757070"/>
                </a:solidFill>
                <a:latin typeface="Rubik"/>
                <a:cs typeface="Rubik"/>
              </a:rPr>
              <a:t>опыт успешного преодоления профессионального стресса</a:t>
            </a:r>
            <a:endParaRPr sz="1100" dirty="0">
              <a:solidFill>
                <a:srgbClr val="757070"/>
              </a:solidFill>
              <a:latin typeface="Rubik"/>
              <a:cs typeface="Rubik"/>
              <a:sym typeface="Rubik"/>
            </a:endParaRPr>
          </a:p>
        </p:txBody>
      </p:sp>
      <p:sp>
        <p:nvSpPr>
          <p:cNvPr id="184" name="Google Shape;184;p8"/>
          <p:cNvSpPr txBox="1"/>
          <p:nvPr/>
        </p:nvSpPr>
        <p:spPr>
          <a:xfrm>
            <a:off x="9871834" y="4291488"/>
            <a:ext cx="259202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3A3838"/>
                </a:solidFill>
                <a:latin typeface="Rubik"/>
                <a:ea typeface="Rubik"/>
                <a:cs typeface="Rubik"/>
                <a:sym typeface="Rubik"/>
              </a:rPr>
              <a:t>Открытость и общительность</a:t>
            </a:r>
            <a:endParaRPr lang="ru-RU" b="1" dirty="0">
              <a:solidFill>
                <a:srgbClr val="3A3838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757070"/>
                </a:solidFill>
                <a:latin typeface="Rubik"/>
                <a:cs typeface="Rubik"/>
              </a:rPr>
              <a:t>Умение слушать, быть внимательным - важнейшие составляющие педагогической деятельности</a:t>
            </a:r>
            <a:endParaRPr dirty="0"/>
          </a:p>
        </p:txBody>
      </p:sp>
      <p:sp>
        <p:nvSpPr>
          <p:cNvPr id="185" name="Google Shape;185;p8"/>
          <p:cNvSpPr txBox="1"/>
          <p:nvPr/>
        </p:nvSpPr>
        <p:spPr>
          <a:xfrm>
            <a:off x="9764844" y="2026643"/>
            <a:ext cx="21116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3A3838"/>
                </a:solidFill>
                <a:latin typeface="Rubik"/>
                <a:ea typeface="Rubik"/>
                <a:cs typeface="Rubik"/>
                <a:sym typeface="Rubik"/>
              </a:rPr>
              <a:t>Самостоятельность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757070"/>
                </a:solidFill>
                <a:latin typeface="Rubik"/>
                <a:cs typeface="Rubik"/>
              </a:rPr>
              <a:t>Стремление опираться на собственные силы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"/>
          <p:cNvSpPr/>
          <p:nvPr/>
        </p:nvSpPr>
        <p:spPr>
          <a:xfrm>
            <a:off x="-23149" y="-12600"/>
            <a:ext cx="12215149" cy="6870599"/>
          </a:xfrm>
          <a:custGeom>
            <a:avLst/>
            <a:gdLst/>
            <a:ahLst/>
            <a:cxnLst/>
            <a:rect l="l" t="t" r="r" b="b"/>
            <a:pathLst>
              <a:path w="12223632" h="6904528" extrusionOk="0">
                <a:moveTo>
                  <a:pt x="11581" y="430379"/>
                </a:moveTo>
                <a:lnTo>
                  <a:pt x="0" y="2"/>
                </a:lnTo>
                <a:lnTo>
                  <a:pt x="7446198" y="0"/>
                </a:lnTo>
                <a:lnTo>
                  <a:pt x="12223632" y="12661"/>
                </a:lnTo>
                <a:cubicBezTo>
                  <a:pt x="10623432" y="2309950"/>
                  <a:pt x="7956432" y="1457639"/>
                  <a:pt x="7423032" y="6904528"/>
                </a:cubicBezTo>
                <a:lnTo>
                  <a:pt x="7423032" y="6904528"/>
                </a:lnTo>
                <a:lnTo>
                  <a:pt x="23165" y="6904528"/>
                </a:lnTo>
                <a:lnTo>
                  <a:pt x="23165" y="6904528"/>
                </a:lnTo>
                <a:cubicBezTo>
                  <a:pt x="19304" y="4746478"/>
                  <a:pt x="15442" y="2588429"/>
                  <a:pt x="11581" y="430379"/>
                </a:cubicBezTo>
                <a:close/>
              </a:path>
            </a:pathLst>
          </a:custGeom>
          <a:solidFill>
            <a:srgbClr val="F7E5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1" name="Google Shape;191;p9"/>
          <p:cNvSpPr/>
          <p:nvPr/>
        </p:nvSpPr>
        <p:spPr>
          <a:xfrm>
            <a:off x="7572050" y="1022402"/>
            <a:ext cx="3929727" cy="39830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2" name="Google Shape;192;p9"/>
          <p:cNvSpPr/>
          <p:nvPr/>
        </p:nvSpPr>
        <p:spPr>
          <a:xfrm>
            <a:off x="714588" y="1260398"/>
            <a:ext cx="2412396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  <a:latin typeface="Rubik"/>
                <a:cs typeface="Rubik"/>
              </a:rPr>
              <a:t>Не скрывайте свои чувства</a:t>
            </a:r>
          </a:p>
          <a:p>
            <a:r>
              <a:rPr lang="ru-RU" sz="1100" dirty="0">
                <a:solidFill>
                  <a:srgbClr val="767171"/>
                </a:solidFill>
                <a:latin typeface="Rubik"/>
                <a:cs typeface="Rubik"/>
              </a:rPr>
              <a:t>Проявляйте ваши эмоции и давайте вашим друзьям обсуждать их вместе с вами.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3" name="Google Shape;193;p9"/>
          <p:cNvSpPr/>
          <p:nvPr/>
        </p:nvSpPr>
        <p:spPr>
          <a:xfrm>
            <a:off x="4212199" y="2707118"/>
            <a:ext cx="2669626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  <a:latin typeface="Rubik"/>
                <a:cs typeface="Rubik"/>
              </a:rPr>
              <a:t>Не позволяйте вашему чувству стеснения останавливать вас</a:t>
            </a:r>
          </a:p>
          <a:p>
            <a:r>
              <a:rPr lang="ru-RU" sz="1100" dirty="0">
                <a:solidFill>
                  <a:srgbClr val="767171"/>
                </a:solidFill>
                <a:latin typeface="Rubik"/>
                <a:cs typeface="Rubik"/>
              </a:rPr>
              <a:t>Особенно  когда другие предоставляют вам шанс говорить или предлагают помощь.</a:t>
            </a:r>
          </a:p>
        </p:txBody>
      </p:sp>
      <p:sp>
        <p:nvSpPr>
          <p:cNvPr id="194" name="Google Shape;194;p9"/>
          <p:cNvSpPr/>
          <p:nvPr/>
        </p:nvSpPr>
        <p:spPr>
          <a:xfrm>
            <a:off x="4212199" y="1229410"/>
            <a:ext cx="2669626" cy="109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accent1"/>
                </a:solidFill>
                <a:latin typeface="Rubik"/>
                <a:cs typeface="Rubik"/>
              </a:rPr>
              <a:t>Не избегайте говорить о том, что случилось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767171"/>
                </a:solidFill>
                <a:latin typeface="Rubik"/>
                <a:cs typeface="Rubik"/>
              </a:rPr>
              <a:t>Используйте каждую возможность пересмотреть свой опыт наедине с собой или вместе с другими.</a:t>
            </a:r>
            <a:endParaRPr sz="1100" dirty="0">
              <a:solidFill>
                <a:srgbClr val="767171"/>
              </a:solidFill>
              <a:latin typeface="Rubik"/>
              <a:cs typeface="Rubik"/>
            </a:endParaRPr>
          </a:p>
        </p:txBody>
      </p:sp>
      <p:sp>
        <p:nvSpPr>
          <p:cNvPr id="195" name="Google Shape;195;p9"/>
          <p:cNvSpPr/>
          <p:nvPr/>
        </p:nvSpPr>
        <p:spPr>
          <a:xfrm>
            <a:off x="714588" y="2707118"/>
            <a:ext cx="2533349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accent1"/>
                </a:solidFill>
                <a:latin typeface="Rubik"/>
                <a:cs typeface="Rubik"/>
              </a:rPr>
              <a:t>Не ожидайте, что тяжелые состояния уйдут сами по себе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767171"/>
                </a:solidFill>
                <a:latin typeface="Rubik"/>
                <a:cs typeface="Rubik"/>
              </a:rPr>
              <a:t>Если не предпринимать мер, они будут посещать вас в течение длительного времени.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100" dirty="0">
              <a:solidFill>
                <a:srgbClr val="76717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6" name="Google Shape;196;p9"/>
          <p:cNvSpPr/>
          <p:nvPr/>
        </p:nvSpPr>
        <p:spPr>
          <a:xfrm>
            <a:off x="4273061" y="4431048"/>
            <a:ext cx="2214364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accent1"/>
                </a:solidFill>
                <a:latin typeface="Rubik"/>
                <a:cs typeface="Rubik"/>
              </a:rPr>
              <a:t>Проявляйте ваши желания прямо, ясно и честно </a:t>
            </a:r>
            <a:r>
              <a:rPr lang="ru-RU" sz="1100" dirty="0">
                <a:solidFill>
                  <a:srgbClr val="767171"/>
                </a:solidFill>
                <a:latin typeface="Rubik"/>
                <a:cs typeface="Rubik"/>
              </a:rPr>
              <a:t>Говорите о них семье, друзьям и на работе. </a:t>
            </a:r>
            <a:endParaRPr sz="1100" dirty="0">
              <a:solidFill>
                <a:srgbClr val="767171"/>
              </a:solidFill>
              <a:latin typeface="Rubik"/>
              <a:cs typeface="Rubik"/>
              <a:sym typeface="Rubik"/>
            </a:endParaRPr>
          </a:p>
        </p:txBody>
      </p:sp>
      <p:sp>
        <p:nvSpPr>
          <p:cNvPr id="197" name="Google Shape;197;p9"/>
          <p:cNvSpPr/>
          <p:nvPr/>
        </p:nvSpPr>
        <p:spPr>
          <a:xfrm>
            <a:off x="714588" y="4431048"/>
            <a:ext cx="2653101" cy="173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accent1"/>
                </a:solidFill>
                <a:latin typeface="Rubik"/>
                <a:cs typeface="Rubik"/>
              </a:rPr>
              <a:t>Выделяйте достаточное время для сна, отдыха, размышлений</a:t>
            </a:r>
            <a:endParaRPr sz="1600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  <a:p>
            <a:pPr>
              <a:spcBef>
                <a:spcPts val="1200"/>
              </a:spcBef>
            </a:pPr>
            <a:r>
              <a:rPr lang="ru-RU" sz="1100" dirty="0">
                <a:solidFill>
                  <a:srgbClr val="767171"/>
                </a:solidFill>
                <a:latin typeface="Rubik"/>
                <a:cs typeface="Rubik"/>
              </a:rPr>
              <a:t>Постарайтесь сохранять нормальный распорядок вашей жизни, насколько это возможно.</a:t>
            </a:r>
          </a:p>
        </p:txBody>
      </p:sp>
      <p:pic>
        <p:nvPicPr>
          <p:cNvPr id="198" name="Google Shape;19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2798" y="679610"/>
            <a:ext cx="4288229" cy="61899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04;p10">
            <a:extLst>
              <a:ext uri="{FF2B5EF4-FFF2-40B4-BE49-F238E27FC236}">
                <a16:creationId xmlns:a16="http://schemas.microsoft.com/office/drawing/2014/main" id="{1CBBF72B-B6EA-E7A1-8AFB-FB5B251D81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2052" y="245090"/>
            <a:ext cx="8827896" cy="757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ubik"/>
              <a:buNone/>
            </a:pPr>
            <a:r>
              <a:rPr lang="ru-RU" u="sng" dirty="0"/>
              <a:t>Памятка:</a:t>
            </a:r>
            <a:r>
              <a:rPr lang="ru-RU" dirty="0"/>
              <a:t> что нужно и чего не нужно делать </a:t>
            </a:r>
            <a:br>
              <a:rPr lang="ru-RU" dirty="0"/>
            </a:br>
            <a:r>
              <a:rPr lang="ru-RU" dirty="0"/>
              <a:t>при выгорании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s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A856D"/>
      </a:accent1>
      <a:accent2>
        <a:srgbClr val="F4C3B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619</Words>
  <Application>Microsoft Office PowerPoint</Application>
  <PresentationFormat>Широкоэкранный</PresentationFormat>
  <Paragraphs>107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Rubik</vt:lpstr>
      <vt:lpstr>Arial</vt:lpstr>
      <vt:lpstr>Calibri</vt:lpstr>
      <vt:lpstr>Tema de Office</vt:lpstr>
      <vt:lpstr>Презентация PowerPoint</vt:lpstr>
      <vt:lpstr>Презентация PowerPoint</vt:lpstr>
      <vt:lpstr>Презентация PowerPoint</vt:lpstr>
      <vt:lpstr>Стадии  профессионального выгорания: </vt:lpstr>
      <vt:lpstr>Симптомы  профессионального  выгорания: </vt:lpstr>
      <vt:lpstr>Презентация PowerPoint</vt:lpstr>
      <vt:lpstr>Три фактора эмоционального выгорания,  связанные с организацией работы:   </vt:lpstr>
      <vt:lpstr>Презентация PowerPoint</vt:lpstr>
      <vt:lpstr>Памятка: что нужно и чего не нужно делать  при выгорании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Yolanda Tamayo</dc:creator>
  <cp:lastModifiedBy>Светлана Козик</cp:lastModifiedBy>
  <cp:revision>42</cp:revision>
  <dcterms:created xsi:type="dcterms:W3CDTF">2020-04-05T17:01:18Z</dcterms:created>
  <dcterms:modified xsi:type="dcterms:W3CDTF">2023-03-24T16:41:34Z</dcterms:modified>
</cp:coreProperties>
</file>