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4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3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28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1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6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1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88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4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7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E685-CB0F-4CBD-A9AD-0EFFA6CBF646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D6717-0FAE-45F6-A793-F8AE7F590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60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394346" y="2033516"/>
            <a:ext cx="9403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Год до школы</a:t>
            </a:r>
            <a:endParaRPr lang="ru-RU" sz="9600" b="1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2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3111690" y="182562"/>
            <a:ext cx="4981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Игра «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Познавайка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»</a:t>
            </a:r>
            <a:endParaRPr lang="ru-RU" sz="36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6788" y="1011455"/>
            <a:ext cx="8911988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Сколько месяцев в году? </a:t>
            </a:r>
            <a:endParaRPr lang="ru-RU" sz="1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Лошадь в детстве?</a:t>
            </a:r>
            <a:r>
              <a:rPr lang="ru-RU" i="1" dirty="0"/>
              <a:t> </a:t>
            </a:r>
            <a:endParaRPr lang="ru-RU" i="1" dirty="0" smtClean="0"/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Дом автомобиля?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Прибор для глажки белья?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Номер телефона 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скорой помощи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Жгучая трава?</a:t>
            </a:r>
            <a:r>
              <a:rPr lang="ru-RU" sz="1400" i="1" dirty="0"/>
              <a:t> </a:t>
            </a:r>
            <a:endParaRPr lang="ru-RU" sz="1400" i="1" dirty="0" smtClean="0"/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Что значит 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«прикусить язык»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В какое время года птицы вьют гнёзда?</a:t>
            </a:r>
            <a:r>
              <a:rPr lang="ru-RU" sz="1400" i="1" dirty="0"/>
              <a:t> </a:t>
            </a:r>
            <a:endParaRPr lang="ru-RU" sz="1400" i="1" dirty="0" smtClean="0"/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Когда дети идут в 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школу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i="1" dirty="0"/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Закончите пословицу 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«Сделал дело…»</a:t>
            </a:r>
            <a:r>
              <a:rPr lang="ru-RU" sz="1400" i="1" dirty="0"/>
              <a:t> </a:t>
            </a:r>
            <a:endParaRPr lang="ru-RU" sz="1400" i="1" dirty="0" smtClean="0"/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Мама телёнка? 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Дом совы?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Номер телефона пожарных?</a:t>
            </a:r>
            <a:r>
              <a:rPr lang="ru-RU" sz="1400" i="1" dirty="0"/>
              <a:t> 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Какой травой лечат раны?</a:t>
            </a:r>
            <a:r>
              <a:rPr lang="ru-RU" sz="1400" i="1" dirty="0" smtClean="0"/>
              <a:t> 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Когда листья опадают?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У какого дерева бывают сережки? 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17. Закончите пословицу 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«Любишь кататься - …»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2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3111690" y="182562"/>
            <a:ext cx="4981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Игра «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Познавайка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»</a:t>
            </a:r>
            <a:endParaRPr lang="ru-RU" sz="36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6788" y="1011455"/>
            <a:ext cx="8911988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Сколько месяцев в году? </a:t>
            </a:r>
            <a:r>
              <a:rPr lang="ru-RU" i="1" dirty="0" smtClean="0">
                <a:solidFill>
                  <a:srgbClr val="FF0000"/>
                </a:solidFill>
              </a:rPr>
              <a:t>(</a:t>
            </a:r>
            <a:r>
              <a:rPr lang="ru-RU" i="1" dirty="0">
                <a:solidFill>
                  <a:srgbClr val="FF0000"/>
                </a:solidFill>
              </a:rPr>
              <a:t>12)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Лошадь в детстве?</a:t>
            </a:r>
            <a:r>
              <a:rPr lang="ru-RU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(Жеребенок)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Дом автомобиля? </a:t>
            </a:r>
            <a:r>
              <a:rPr lang="ru-RU" i="1" dirty="0">
                <a:solidFill>
                  <a:srgbClr val="FF0000"/>
                </a:solidFill>
              </a:rPr>
              <a:t>(Жеребенок)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Прибор для глажки белья? </a:t>
            </a:r>
            <a:r>
              <a:rPr lang="ru-RU" i="1" dirty="0">
                <a:solidFill>
                  <a:srgbClr val="FF0000"/>
                </a:solidFill>
              </a:rPr>
              <a:t>(Утюг)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Номер телефона 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скорой помощи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ru-RU" i="1" dirty="0">
                <a:solidFill>
                  <a:srgbClr val="FF0000"/>
                </a:solidFill>
              </a:rPr>
              <a:t>(03)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Жгучая трава?</a:t>
            </a:r>
            <a:r>
              <a:rPr lang="ru-RU" sz="1400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(Крапива)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Что значит 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«прикусить язык»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ru-RU" i="1" dirty="0">
                <a:solidFill>
                  <a:srgbClr val="FF0000"/>
                </a:solidFill>
              </a:rPr>
              <a:t>(Замолчать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В какое время года птицы вьют гнёзда?</a:t>
            </a:r>
            <a:r>
              <a:rPr lang="ru-RU" sz="1400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(Весной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Когда дети идут в 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школу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(Осенью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Закончите пословицу 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«Сделал дело…»</a:t>
            </a:r>
            <a:r>
              <a:rPr lang="ru-RU" sz="1400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(Гуляй смело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Мама телёнка? </a:t>
            </a:r>
            <a:r>
              <a:rPr lang="ru-RU" sz="1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(Корова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Дом совы? </a:t>
            </a:r>
            <a:r>
              <a:rPr lang="ru-RU" i="1" dirty="0">
                <a:solidFill>
                  <a:srgbClr val="FF0000"/>
                </a:solidFill>
              </a:rPr>
              <a:t>(Дупло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Номер телефона пожарных?</a:t>
            </a:r>
            <a:r>
              <a:rPr lang="ru-RU" sz="1400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(01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Какой травой лечат раны?</a:t>
            </a:r>
            <a:r>
              <a:rPr lang="ru-RU" sz="1400" i="1" dirty="0"/>
              <a:t> </a:t>
            </a:r>
            <a:r>
              <a:rPr lang="ru-RU" i="1" dirty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Подорожник)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Когда листья опадают? </a:t>
            </a:r>
            <a:r>
              <a:rPr lang="ru-RU" i="1" dirty="0">
                <a:solidFill>
                  <a:srgbClr val="FF0000"/>
                </a:solidFill>
              </a:rPr>
              <a:t>(Осенью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У какого дерева бывают сережки? </a:t>
            </a:r>
            <a:r>
              <a:rPr lang="ru-RU" i="1" dirty="0">
                <a:solidFill>
                  <a:srgbClr val="FF0000"/>
                </a:solidFill>
              </a:rPr>
              <a:t>(Берёза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17. Закончите пословицу 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«Любишь кататься - …»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i="1" dirty="0">
                <a:solidFill>
                  <a:srgbClr val="FF0000"/>
                </a:solidFill>
              </a:rPr>
              <a:t>(Люби и саночки возить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2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369325" y="365125"/>
            <a:ext cx="10822675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Надо помнить, что играя с ребенком, 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выполняя с ним простейшие задания, 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360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360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развиваете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детях запоминание, 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и мышление.</a:t>
            </a:r>
            <a:endParaRPr lang="ru-RU" sz="3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- 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помнить одну простую истину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может сделать ребенка умным,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счастливым делает его только душевное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общение с близкими и любимыми людьми – 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семьей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10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2661313" y="1444850"/>
            <a:ext cx="6429057" cy="3092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внимание!</a:t>
            </a:r>
            <a:endParaRPr lang="ru-RU" sz="8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02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3624444" y="500344"/>
            <a:ext cx="3900427" cy="763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Повестка дня:</a:t>
            </a:r>
            <a:endParaRPr lang="ru-RU" sz="4400" dirty="0">
              <a:solidFill>
                <a:srgbClr val="002060"/>
              </a:solidFill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3014" y="1566600"/>
            <a:ext cx="9920785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Первые шаги к ГТО или «Зачем нужно ГТО в дошкольном возрасте?»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                  </a:t>
            </a:r>
            <a:r>
              <a:rPr lang="ru-RU" sz="2800" i="1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И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нструктор по плаванью </a:t>
            </a:r>
            <a:r>
              <a:rPr lang="ru-RU" sz="2800" i="1" dirty="0" err="1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Днистрян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Т.В.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«Как сформировать социально-психологическую готовность ребёнка к школе»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                  </a:t>
            </a:r>
            <a:r>
              <a:rPr lang="ru-RU" sz="2800" i="1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П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едагог – психолог </a:t>
            </a:r>
            <a:r>
              <a:rPr lang="ru-RU" sz="2800" i="1" dirty="0" err="1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Охтова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С. М.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3. Деловая игра «Узнай и познай»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                  </a:t>
            </a:r>
            <a:r>
              <a:rPr lang="ru-RU" sz="2800" i="1" dirty="0" smtClean="0">
                <a:solidFill>
                  <a:srgbClr val="00206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В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оспитатели Шихова Г.В., </a:t>
            </a:r>
            <a:r>
              <a:rPr lang="ru-RU" sz="2800" i="1" dirty="0" err="1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Шарипова</a:t>
            </a: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М.А.</a:t>
            </a:r>
            <a:endParaRPr lang="ru-RU" sz="2800" i="1" dirty="0">
              <a:solidFill>
                <a:srgbClr val="002060"/>
              </a:solidFill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4.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Разное</a:t>
            </a:r>
            <a:endParaRPr lang="ru-RU" sz="2800" dirty="0">
              <a:solidFill>
                <a:srgbClr val="002060"/>
              </a:solidFill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1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694557" y="365125"/>
            <a:ext cx="762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Готовы ли вы отдать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своего ребенка в школу?</a:t>
            </a:r>
            <a:endParaRPr lang="ru-RU" sz="36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73317"/>
              </p:ext>
            </p:extLst>
          </p:nvPr>
        </p:nvGraphicFramePr>
        <p:xfrm>
          <a:off x="1801505" y="2055813"/>
          <a:ext cx="8529850" cy="3007507"/>
        </p:xfrm>
        <a:graphic>
          <a:graphicData uri="http://schemas.openxmlformats.org/drawingml/2006/table">
            <a:tbl>
              <a:tblPr firstRow="1" firstCol="1" bandRow="1"/>
              <a:tblGrid>
                <a:gridCol w="1780761"/>
                <a:gridCol w="1768678"/>
                <a:gridCol w="1660136"/>
                <a:gridCol w="1635150"/>
                <a:gridCol w="1685125"/>
              </a:tblGrid>
              <a:tr h="1203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1колонка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2колонка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3колонка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4колонка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5колонка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08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651379" y="578485"/>
            <a:ext cx="82705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Д</a:t>
            </a:r>
            <a:r>
              <a:rPr lang="ru-RU" sz="3200" b="1" dirty="0" smtClean="0">
                <a:solidFill>
                  <a:srgbClr val="002060"/>
                </a:solidFill>
              </a:rPr>
              <a:t>о 4 баллов </a:t>
            </a:r>
            <a:r>
              <a:rPr lang="ru-RU" sz="3200" dirty="0" smtClean="0">
                <a:solidFill>
                  <a:srgbClr val="002060"/>
                </a:solidFill>
              </a:rPr>
              <a:t>– это означает, что у вас есть все основания оптимистично ждать первого сентября – по крайней мере, вы сами вполне готовы к школьной жизни вашего ребенка; 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Если 5-10 баллов </a:t>
            </a:r>
            <a:r>
              <a:rPr lang="ru-RU" sz="3200" dirty="0" smtClean="0">
                <a:solidFill>
                  <a:srgbClr val="002060"/>
                </a:solidFill>
              </a:rPr>
              <a:t>– лучше подготовится к возможным трудностям заранее; 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Если 10 баллов и больше </a:t>
            </a:r>
            <a:r>
              <a:rPr lang="ru-RU" sz="3200" dirty="0" smtClean="0">
                <a:solidFill>
                  <a:srgbClr val="002060"/>
                </a:solidFill>
              </a:rPr>
              <a:t>– было бы неплохо посоветоваться с детским психологом.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4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701421" y="755444"/>
            <a:ext cx="903481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– необходимо больше заниматься играми и заданиями, развивающими память, внимание, тонкую моторику.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r>
              <a:rPr lang="ru-RU" sz="32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– нужно обратить внимание на то, умеет ли ваш ребенок общаться с другими детьми.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– предвидятся сложности, связанные со здоровьем, займитесь закаливаниями, общеукрепляющими упражнениями.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– есть опасения, что ребенок не найдет контакта с учительницей, надо обратить внимание на сюжетные игры.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 </a:t>
            </a:r>
            <a:r>
              <a:rPr lang="ru-RU" sz="24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– ребенок слишком привязан к матери, может, стоит отдать его в малочисленный класс, полезно поиграть в школу.</a:t>
            </a:r>
            <a:endParaRPr lang="ru-RU" sz="24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27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951631" y="365125"/>
            <a:ext cx="772463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ЧТО НЕОБХОДИМО ЗНАТЬ И УМЕТЬ РЕБЁНКУ,</a:t>
            </a:r>
          </a:p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ПОСТУПАЮЩЕМУ В 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ШКОЛУ</a:t>
            </a:r>
            <a:endParaRPr lang="ru-RU" sz="2400" dirty="0">
              <a:solidFill>
                <a:srgbClr val="002060"/>
              </a:solidFill>
              <a:effectLst/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5152" y="1306921"/>
            <a:ext cx="887104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Своё имя, отчество и фамилию.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Свой возраст </a:t>
            </a:r>
            <a:r>
              <a:rPr lang="ru-RU" sz="2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(желательно дату рождения)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Свой домашний адрес.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Свой город, его главные достопримечательности.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Страну, в которой живёт.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Фамилию, имя, отчество 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их профессию.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Времена года (последовательность, месяцы, основные приметы каждого времени года, загадки и стихи о временах года).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Домашних животных и их детёнышей.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Диких животных наших лесов, жарких и холодных стран, их повадки, детёнышей.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Транспорт наземный, водный, воздушный.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Различать одежду, обувь и головные уборы; зимующих и перелётных птиц; овощи, фрукты и ягоды.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3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50310" y="197346"/>
            <a:ext cx="1114169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Знать и уметь рассказывать русские народные сказки.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13. </a:t>
            </a:r>
            <a:r>
              <a:rPr lang="ru-RU" sz="2000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Различать и правильно называть плоскостные геометрические фигуры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круг, квадрат, прямоугольник, треугольник, овал.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Свободно ориентироваться в пространстве и на листе бумаги </a:t>
            </a:r>
            <a:r>
              <a:rPr lang="ru-RU" sz="2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(правая - левая сторона, верх - низ и т. д.)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Уметь полно и последовательно пересказать прослушанный или прочитанный рассказ, составить, придумать рассказ по картинке.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Запомнить и назвать 6 картинок, слов.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Различать гласные и согласные звуки.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Разделять слова на слоги по количеству гласных звуков.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Хорошо владеть ножницами (резать полоски, квадраты, круги, прямоугольники, треугольники, овалы, вырезать по контуру предмет).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20. </a:t>
            </a:r>
            <a:r>
              <a:rPr lang="ru-RU" sz="2000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Владеть карандашом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без линейки проводить вертикальные и горизонтальные линии, рисовать геометрические фигуры, животных, людей, различные предметы с опорой на геометрические формы, аккуратно закрашивать, штриховать карандашом, не выходя за контуры предметов.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 Свободно считать до 20 и обратно, выполнять счётные операции в пределах 10.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 Уметь внимательно, не отвлекаясь, слушать </a:t>
            </a:r>
            <a:r>
              <a:rPr lang="ru-RU" sz="2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(30 – 35 минут)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23. Сохранять стройную, хорошую осанку, особенно в положении сидя.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2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3466531" y="180458"/>
            <a:ext cx="364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«Да -нет»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1379" y="826789"/>
            <a:ext cx="7956645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Ноль меньше трех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Год начинается в марте 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Земля квадратная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Есть ли числа больше, чем тысяча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sz="24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последняя буква в алфавите?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Звук [М]- гласный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Буква </a:t>
            </a:r>
            <a:r>
              <a:rPr lang="ru-RU" sz="24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состоит из двух звуков?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Название городов пишутся с маленькой буквы?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Неделя начинается со вторника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Градусником измеряют длину 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Может ли быть пятница после четверга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У пятиугольника шесть сторон</a:t>
            </a:r>
            <a:endParaRPr lang="ru-RU" sz="2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Ударный звук всегда гласный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6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3466531" y="180458"/>
            <a:ext cx="364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«Да -нет»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1379" y="826789"/>
            <a:ext cx="7956645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Ноль меньше трех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Год начинается в марте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Земля квадратная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Есть ли числа больше, чем тысяча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sz="24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последняя буква в алфавите?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Звук [М]- гласный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Буква </a:t>
            </a:r>
            <a:r>
              <a:rPr lang="ru-RU" sz="24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состоит из двух звуков?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Название городов пишутся с маленькой буквы?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Неделя начинается со вторника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Градусником измеряют длину 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Может ли быть пятница после четверга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У пятиугольника шесть сторон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Ударный звук всегда гласный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8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346</Words>
  <Application>Microsoft Office PowerPoint</Application>
  <PresentationFormat>Широкоэкранный</PresentationFormat>
  <Paragraphs>141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UI Semibold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12</cp:revision>
  <dcterms:created xsi:type="dcterms:W3CDTF">2023-10-08T09:08:23Z</dcterms:created>
  <dcterms:modified xsi:type="dcterms:W3CDTF">2023-10-08T15:37:33Z</dcterms:modified>
</cp:coreProperties>
</file>