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5" r:id="rId9"/>
    <p:sldId id="268" r:id="rId10"/>
    <p:sldId id="269" r:id="rId11"/>
    <p:sldId id="270" r:id="rId12"/>
    <p:sldId id="271" r:id="rId13"/>
    <p:sldId id="272" r:id="rId14"/>
    <p:sldId id="263" r:id="rId15"/>
    <p:sldId id="273" r:id="rId16"/>
    <p:sldId id="274" r:id="rId17"/>
    <p:sldId id="275" r:id="rId18"/>
    <p:sldId id="276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586" autoAdjust="0"/>
  </p:normalViewPr>
  <p:slideViewPr>
    <p:cSldViewPr snapToGrid="0">
      <p:cViewPr varScale="1">
        <p:scale>
          <a:sx n="110" d="100"/>
          <a:sy n="110" d="100"/>
        </p:scale>
        <p:origin x="59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9B9D-63DF-481D-95EB-1ADB42A230C2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AFBA794-1BEC-42B3-BB52-23DF2A397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545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9B9D-63DF-481D-95EB-1ADB42A230C2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FBA794-1BEC-42B3-BB52-23DF2A397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065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9B9D-63DF-481D-95EB-1ADB42A230C2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FBA794-1BEC-42B3-BB52-23DF2A39769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5447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9B9D-63DF-481D-95EB-1ADB42A230C2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FBA794-1BEC-42B3-BB52-23DF2A397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38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9B9D-63DF-481D-95EB-1ADB42A230C2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FBA794-1BEC-42B3-BB52-23DF2A39769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0548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9B9D-63DF-481D-95EB-1ADB42A230C2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FBA794-1BEC-42B3-BB52-23DF2A397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053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9B9D-63DF-481D-95EB-1ADB42A230C2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BA794-1BEC-42B3-BB52-23DF2A397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7733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9B9D-63DF-481D-95EB-1ADB42A230C2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BA794-1BEC-42B3-BB52-23DF2A397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335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9B9D-63DF-481D-95EB-1ADB42A230C2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BA794-1BEC-42B3-BB52-23DF2A397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507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9B9D-63DF-481D-95EB-1ADB42A230C2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FBA794-1BEC-42B3-BB52-23DF2A397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91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9B9D-63DF-481D-95EB-1ADB42A230C2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AFBA794-1BEC-42B3-BB52-23DF2A397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265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9B9D-63DF-481D-95EB-1ADB42A230C2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AFBA794-1BEC-42B3-BB52-23DF2A397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583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9B9D-63DF-481D-95EB-1ADB42A230C2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BA794-1BEC-42B3-BB52-23DF2A397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794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9B9D-63DF-481D-95EB-1ADB42A230C2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BA794-1BEC-42B3-BB52-23DF2A397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131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9B9D-63DF-481D-95EB-1ADB42A230C2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BA794-1BEC-42B3-BB52-23DF2A397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857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9B9D-63DF-481D-95EB-1ADB42A230C2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FBA794-1BEC-42B3-BB52-23DF2A397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1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59B9D-63DF-481D-95EB-1ADB42A230C2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AFBA794-1BEC-42B3-BB52-23DF2A397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287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86743" y="2514601"/>
            <a:ext cx="8717869" cy="899160"/>
          </a:xfrm>
        </p:spPr>
        <p:txBody>
          <a:bodyPr>
            <a:noAutofit/>
          </a:bodyPr>
          <a:lstStyle/>
          <a:p>
            <a:r>
              <a:rPr lang="ru-RU" sz="4400" dirty="0">
                <a:latin typeface="Comic Sans MS" panose="030F0702030302020204" pitchFamily="66" charset="0"/>
              </a:rPr>
              <a:t>Речевая готовность к школе. </a:t>
            </a:r>
            <a:endParaRPr lang="ru-RU" sz="4400" dirty="0">
              <a:latin typeface="Comic Sans MS" panose="030F0702030302020204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6777" y="3753395"/>
            <a:ext cx="8987835" cy="2150268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Comic Sans MS" panose="030F0702030302020204" pitchFamily="66" charset="0"/>
              </a:rPr>
              <a:t>Трудности первоклассников с речевыми недостатками при обучении чтению и письму.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08362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2. Работа над зрительным восприятием.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Корректурные пробы. </a:t>
            </a:r>
            <a:endParaRPr lang="ru-RU" dirty="0"/>
          </a:p>
          <a:p>
            <a:r>
              <a:rPr lang="ru-RU" dirty="0" smtClean="0"/>
              <a:t>Найди спрятанное слово. (ГАЗЕТАВРОАТИВСЛШКТДОМТРЬНА)</a:t>
            </a:r>
          </a:p>
          <a:p>
            <a:r>
              <a:rPr lang="ru-RU" dirty="0" smtClean="0"/>
              <a:t>Впить вместо буквы Д стрелку вниз, Б стрелку вверх.</a:t>
            </a:r>
          </a:p>
          <a:p>
            <a:r>
              <a:rPr lang="ru-RU" dirty="0" smtClean="0"/>
              <a:t>Перепиши без ошибок следующие строки АЛССТАДЕ НОРАСОТАННА.</a:t>
            </a:r>
          </a:p>
          <a:p>
            <a:r>
              <a:rPr lang="ru-RU" dirty="0" smtClean="0"/>
              <a:t>Деформированный текст.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432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 Упражнения для развития четкой артикуляции голоса.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Орфографическое чтение вслух.</a:t>
            </a:r>
          </a:p>
          <a:p>
            <a:r>
              <a:rPr lang="ru-RU" dirty="0" smtClean="0"/>
              <a:t>Чтение </a:t>
            </a:r>
            <a:r>
              <a:rPr lang="ru-RU" dirty="0" err="1" smtClean="0"/>
              <a:t>чистоговорок</a:t>
            </a:r>
            <a:r>
              <a:rPr lang="ru-RU" dirty="0" smtClean="0"/>
              <a:t>.</a:t>
            </a:r>
          </a:p>
          <a:p>
            <a:r>
              <a:rPr lang="ru-RU" dirty="0" smtClean="0"/>
              <a:t>Чтение скороговорок.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88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4. Упражнения по развитию фонематических процессов.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45536" y="1683446"/>
            <a:ext cx="8915400" cy="4118998"/>
          </a:xfrm>
        </p:spPr>
        <p:txBody>
          <a:bodyPr/>
          <a:lstStyle/>
          <a:p>
            <a:r>
              <a:rPr lang="ru-RU" dirty="0" smtClean="0"/>
              <a:t>Найди по звуку слово. ( З-С, Б-П, Д-Т, В-Ф, К-Г, Ж-Ш)</a:t>
            </a:r>
          </a:p>
          <a:p>
            <a:r>
              <a:rPr lang="ru-RU" dirty="0" smtClean="0"/>
              <a:t>Назови слово, которое отличается от остальных.</a:t>
            </a:r>
          </a:p>
          <a:p>
            <a:pPr marL="0" indent="0">
              <a:buNone/>
            </a:pPr>
            <a:r>
              <a:rPr lang="ru-RU" dirty="0" smtClean="0"/>
              <a:t>     УДОЧКА-УДОЧКА-УТОЧКА-УДОЧКА; ДАЧКА-ТАЧКА-ТАЧКА-ТАЧКА.</a:t>
            </a:r>
          </a:p>
          <a:p>
            <a:r>
              <a:rPr lang="ru-RU" dirty="0"/>
              <a:t>«Я знаю пять слов</a:t>
            </a:r>
            <a:r>
              <a:rPr lang="ru-RU" dirty="0" smtClean="0"/>
              <a:t>» . Ребенок произносит ряд слов, одновременно с каждым словом ударяя мяч о пол.</a:t>
            </a:r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118770"/>
              </p:ext>
            </p:extLst>
          </p:nvPr>
        </p:nvGraphicFramePr>
        <p:xfrm>
          <a:off x="2589212" y="3742945"/>
          <a:ext cx="8127999" cy="2999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83561">
                <a:tc>
                  <a:txBody>
                    <a:bodyPr/>
                    <a:lstStyle/>
                    <a:p>
                      <a:r>
                        <a:rPr lang="ru-RU" dirty="0" smtClean="0"/>
                        <a:t>Правой рукой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Левой рукой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поочередно</a:t>
                      </a:r>
                      <a:endParaRPr lang="ru-RU" dirty="0"/>
                    </a:p>
                  </a:txBody>
                  <a:tcPr/>
                </a:tc>
              </a:tr>
              <a:tr h="671231">
                <a:tc>
                  <a:txBody>
                    <a:bodyPr/>
                    <a:lstStyle/>
                    <a:p>
                      <a:r>
                        <a:rPr lang="ru-RU" dirty="0" smtClean="0"/>
                        <a:t>Я знаю пять слов со звуком 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 знаю пять слов со звуком</a:t>
                      </a:r>
                      <a:r>
                        <a:rPr lang="ru-RU" baseline="0" dirty="0" smtClean="0"/>
                        <a:t> 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 знаю пять слов со</a:t>
                      </a:r>
                      <a:r>
                        <a:rPr lang="ru-RU" baseline="0" dirty="0" smtClean="0"/>
                        <a:t> звуками С и З</a:t>
                      </a:r>
                      <a:endParaRPr lang="ru-RU" dirty="0"/>
                    </a:p>
                  </a:txBody>
                  <a:tcPr/>
                </a:tc>
              </a:tr>
              <a:tr h="388888">
                <a:tc>
                  <a:txBody>
                    <a:bodyPr/>
                    <a:lstStyle/>
                    <a:p>
                      <a:r>
                        <a:rPr lang="ru-RU" dirty="0" smtClean="0"/>
                        <a:t>Санки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Зубы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Сова</a:t>
                      </a:r>
                      <a:endParaRPr lang="ru-RU" dirty="0"/>
                    </a:p>
                  </a:txBody>
                  <a:tcPr/>
                </a:tc>
              </a:tr>
              <a:tr h="388888">
                <a:tc>
                  <a:txBody>
                    <a:bodyPr/>
                    <a:lstStyle/>
                    <a:p>
                      <a:r>
                        <a:rPr lang="ru-RU" dirty="0" smtClean="0"/>
                        <a:t>Сова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Зонт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Зубы</a:t>
                      </a:r>
                      <a:endParaRPr lang="ru-RU" dirty="0"/>
                    </a:p>
                  </a:txBody>
                  <a:tcPr/>
                </a:tc>
              </a:tr>
              <a:tr h="388888">
                <a:tc>
                  <a:txBody>
                    <a:bodyPr/>
                    <a:lstStyle/>
                    <a:p>
                      <a:r>
                        <a:rPr lang="ru-RU" dirty="0" smtClean="0"/>
                        <a:t>Салат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Зима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Салат</a:t>
                      </a:r>
                      <a:endParaRPr lang="ru-RU" dirty="0"/>
                    </a:p>
                  </a:txBody>
                  <a:tcPr/>
                </a:tc>
              </a:tr>
              <a:tr h="388888">
                <a:tc>
                  <a:txBody>
                    <a:bodyPr/>
                    <a:lstStyle/>
                    <a:p>
                      <a:r>
                        <a:rPr lang="ru-RU" dirty="0" smtClean="0"/>
                        <a:t>Самолет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Заяц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Зонт</a:t>
                      </a:r>
                      <a:endParaRPr lang="ru-RU" dirty="0"/>
                    </a:p>
                  </a:txBody>
                  <a:tcPr/>
                </a:tc>
              </a:tr>
              <a:tr h="388888">
                <a:tc>
                  <a:txBody>
                    <a:bodyPr/>
                    <a:lstStyle/>
                    <a:p>
                      <a:r>
                        <a:rPr lang="ru-RU" dirty="0" smtClean="0"/>
                        <a:t>Снег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Снег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52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02354"/>
          </a:xfrm>
        </p:spPr>
        <p:txBody>
          <a:bodyPr/>
          <a:lstStyle/>
          <a:p>
            <a:pPr algn="ctr"/>
            <a:r>
              <a:rPr lang="ru-RU" dirty="0" smtClean="0"/>
              <a:t>Игры со словами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389632"/>
            <a:ext cx="8915400" cy="4279392"/>
          </a:xfrm>
        </p:spPr>
        <p:txBody>
          <a:bodyPr/>
          <a:lstStyle/>
          <a:p>
            <a:r>
              <a:rPr lang="ru-RU" dirty="0" smtClean="0"/>
              <a:t>Зашифруй слово. Вместо согласных поставь черточки. (мак / -а-)</a:t>
            </a:r>
          </a:p>
          <a:p>
            <a:r>
              <a:rPr lang="ru-RU" dirty="0" smtClean="0"/>
              <a:t>Угадай слово. С-п-г-, м-л-к.</a:t>
            </a:r>
          </a:p>
          <a:p>
            <a:r>
              <a:rPr lang="ru-RU" dirty="0" smtClean="0"/>
              <a:t>Подбери слова к заданным схемам. –а-, - а-а ( мак, лак, каша, папа)</a:t>
            </a:r>
          </a:p>
          <a:p>
            <a:r>
              <a:rPr lang="ru-RU" dirty="0" smtClean="0"/>
              <a:t>Составь слово из заданных букв. Л, к, ж, у, а.</a:t>
            </a:r>
          </a:p>
          <a:p>
            <a:r>
              <a:rPr lang="ru-RU" dirty="0" smtClean="0"/>
              <a:t>Придумай из каждой буквы данного слова другие слова. КОШКА</a:t>
            </a:r>
          </a:p>
          <a:p>
            <a:r>
              <a:rPr lang="ru-RU" dirty="0" smtClean="0"/>
              <a:t>Запиши слова в которых 3, 4, 5, 6 букв.</a:t>
            </a:r>
          </a:p>
          <a:p>
            <a:r>
              <a:rPr lang="ru-RU" dirty="0" smtClean="0"/>
              <a:t>Составить как можно больше слов из букв данного слова. СТРОИТЕЛЬ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679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672484" cy="1582642"/>
          </a:xfrm>
        </p:spPr>
        <p:txBody>
          <a:bodyPr>
            <a:normAutofit fontScale="90000"/>
          </a:bodyPr>
          <a:lstStyle/>
          <a:p>
            <a:r>
              <a:rPr lang="ru-RU" sz="2400" dirty="0"/>
              <a:t>Распределите слова в 3 столбика. В первый- слова в которых 1 гласный звук, во второй- слова, в которых 2 гласных звука, в третий- слова, в которых 3 гласных звука.</a:t>
            </a:r>
            <a:br>
              <a:rPr lang="ru-RU" sz="2400" dirty="0"/>
            </a:br>
            <a:endParaRPr lang="ru-RU" sz="2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731008" y="2316480"/>
            <a:ext cx="7961376" cy="206044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9600" b="1" dirty="0" smtClean="0"/>
              <a:t>Пень, слова, картон, зима, вздор, сад, вымпел, молоко, картофель, пшено, ананас, умница, игла, яма, дом, куст, пчела, птица.</a:t>
            </a:r>
            <a:endParaRPr lang="ru-RU" sz="96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338403"/>
              </p:ext>
            </p:extLst>
          </p:nvPr>
        </p:nvGraphicFramePr>
        <p:xfrm>
          <a:off x="2589212" y="5017626"/>
          <a:ext cx="8523555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1185"/>
                <a:gridCol w="2841185"/>
                <a:gridCol w="2841185"/>
              </a:tblGrid>
              <a:tr h="0">
                <a:tc>
                  <a:txBody>
                    <a:bodyPr/>
                    <a:lstStyle/>
                    <a:p>
                      <a:r>
                        <a:rPr lang="ru-RU" dirty="0" smtClean="0"/>
                        <a:t>1 гласный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гласных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гласных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 flipH="1">
            <a:off x="2145792" y="5827776"/>
            <a:ext cx="443420" cy="9753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807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Вычеркни повторяющиеся буквы, составь предложения. Прочти рассказ. Запиши.</a:t>
            </a:r>
            <a:endParaRPr lang="ru-RU" sz="24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755926" y="-1004577"/>
            <a:ext cx="2585684" cy="10006126"/>
          </a:xfrm>
        </p:spPr>
      </p:pic>
    </p:spTree>
    <p:extLst>
      <p:ext uri="{BB962C8B-B14F-4D97-AF65-F5344CB8AC3E}">
        <p14:creationId xmlns:p14="http://schemas.microsoft.com/office/powerpoint/2010/main" val="139099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Тексты с пропусками гласных. Разные уровни сложности.</a:t>
            </a:r>
            <a:br>
              <a:rPr lang="ru-RU" sz="2400" dirty="0" smtClean="0"/>
            </a:br>
            <a:r>
              <a:rPr lang="ru-RU" sz="2400" dirty="0" smtClean="0"/>
              <a:t>Вставь гласные. Запиши</a:t>
            </a: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406772" y="766275"/>
            <a:ext cx="4548192" cy="7216967"/>
          </a:xfrm>
        </p:spPr>
      </p:pic>
    </p:spTree>
    <p:extLst>
      <p:ext uri="{BB962C8B-B14F-4D97-AF65-F5344CB8AC3E}">
        <p14:creationId xmlns:p14="http://schemas.microsoft.com/office/powerpoint/2010/main" val="229118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Найди ошибки в употреблении слов и предлогов. Прочти правильно. Запиши.</a:t>
            </a:r>
            <a:endParaRPr lang="ru-RU" sz="2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228630" y="241602"/>
            <a:ext cx="3550649" cy="8058214"/>
          </a:xfrm>
        </p:spPr>
      </p:pic>
    </p:spTree>
    <p:extLst>
      <p:ext uri="{BB962C8B-B14F-4D97-AF65-F5344CB8AC3E}">
        <p14:creationId xmlns:p14="http://schemas.microsoft.com/office/powerpoint/2010/main" val="241669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H="1" flipV="1">
            <a:off x="2804159" y="609599"/>
            <a:ext cx="5677985" cy="1184365"/>
          </a:xfrm>
        </p:spPr>
        <p:txBody>
          <a:bodyPr>
            <a:normAutofit/>
          </a:bodyPr>
          <a:lstStyle/>
          <a:p>
            <a:r>
              <a:rPr lang="ru-RU" dirty="0" smtClean="0"/>
              <a:t>Важно помнить…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6698" y="2177143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подход «больше читать и писать» успеха не принесет. Не нужно читать больших текстов и писать больших диктантов с ребенком. На первых этапах должно быть больше работы с устной речью: упражнения на развитие фонематического восприятия.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5085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Готовность к школьному обучению во многом определяется уровнем речевого развития.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2555875"/>
            <a:ext cx="6892388" cy="4146202"/>
          </a:xfrm>
        </p:spPr>
      </p:pic>
    </p:spTree>
    <p:extLst>
      <p:ext uri="{BB962C8B-B14F-4D97-AF65-F5344CB8AC3E}">
        <p14:creationId xmlns:p14="http://schemas.microsoft.com/office/powerpoint/2010/main" val="74364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На что нужно обратить особое внимание: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9072" y="1475232"/>
            <a:ext cx="9785540" cy="523036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Если Ваш ребенок левша.</a:t>
            </a:r>
          </a:p>
          <a:p>
            <a:pPr lvl="0"/>
            <a:r>
              <a:rPr lang="ru-RU" dirty="0"/>
              <a:t>Если он - переученный правша.</a:t>
            </a:r>
          </a:p>
          <a:p>
            <a:pPr lvl="0"/>
            <a:r>
              <a:rPr lang="ru-RU" dirty="0"/>
              <a:t>Если Ваш ребенок посещал логопедическую группу.</a:t>
            </a:r>
          </a:p>
          <a:p>
            <a:pPr lvl="0"/>
            <a:r>
              <a:rPr lang="ru-RU" dirty="0"/>
              <a:t>Если в семье говорят на двух или более языках.</a:t>
            </a:r>
          </a:p>
          <a:p>
            <a:pPr lvl="0"/>
            <a:r>
              <a:rPr lang="ru-RU" dirty="0"/>
              <a:t>Если Ваш ребенок слишком рано пошел в школу (неоправданно ранее обучение грамоте иногда провоцирует возникновение </a:t>
            </a:r>
            <a:r>
              <a:rPr lang="ru-RU" dirty="0" err="1"/>
              <a:t>дисграфии</a:t>
            </a:r>
            <a:r>
              <a:rPr lang="ru-RU" dirty="0"/>
              <a:t> и </a:t>
            </a:r>
            <a:r>
              <a:rPr lang="ru-RU" dirty="0" err="1"/>
              <a:t>дислексии</a:t>
            </a:r>
            <a:r>
              <a:rPr lang="ru-RU" dirty="0"/>
              <a:t>.) Происходит это в тех случаях, когда у ребенка еще не наступила психологическая готовность к такому обучению.</a:t>
            </a:r>
          </a:p>
          <a:p>
            <a:pPr lvl="0"/>
            <a:r>
              <a:rPr lang="ru-RU" dirty="0"/>
              <a:t>Если у Вашего ребенка есть проблемы с памятью, вниманием.</a:t>
            </a:r>
          </a:p>
          <a:p>
            <a:pPr lvl="0"/>
            <a:r>
              <a:rPr lang="ru-RU" dirty="0"/>
              <a:t>Смешение букв по оптическому сходству: б-п, т-п, а-о, е-з, д-у.</a:t>
            </a:r>
          </a:p>
          <a:p>
            <a:pPr lvl="0"/>
            <a:r>
              <a:rPr lang="ru-RU" dirty="0"/>
              <a:t>Ошибки, вызванные нарушенным произношением, ребенок пишет то, что говорит: лека (река), </a:t>
            </a:r>
            <a:r>
              <a:rPr lang="ru-RU" dirty="0" err="1"/>
              <a:t>суба</a:t>
            </a:r>
            <a:r>
              <a:rPr lang="ru-RU" dirty="0"/>
              <a:t> (шуба).</a:t>
            </a:r>
          </a:p>
          <a:p>
            <a:pPr lvl="0"/>
            <a:r>
              <a:rPr lang="ru-RU" dirty="0"/>
              <a:t>При нарушенном фонематическом восприятии смешиваются гласные о-у, ё-ю, согласные р-л, й-ль, парные звонкие и глухие согласные, свистящие и шипящие, звуки ц, ч, щ. Например: </a:t>
            </a:r>
            <a:r>
              <a:rPr lang="ru-RU" dirty="0" err="1"/>
              <a:t>тыня</a:t>
            </a:r>
            <a:r>
              <a:rPr lang="ru-RU" dirty="0"/>
              <a:t> (дыня), </a:t>
            </a:r>
            <a:r>
              <a:rPr lang="ru-RU" dirty="0" err="1"/>
              <a:t>клёква</a:t>
            </a:r>
            <a:r>
              <a:rPr lang="ru-RU" dirty="0"/>
              <a:t> (клюква).</a:t>
            </a:r>
          </a:p>
          <a:p>
            <a:pPr lvl="0"/>
            <a:r>
              <a:rPr lang="ru-RU" dirty="0"/>
              <a:t>Пропуски букв, слогов, </a:t>
            </a:r>
            <a:r>
              <a:rPr lang="ru-RU" dirty="0" err="1"/>
              <a:t>недописывание</a:t>
            </a:r>
            <a:r>
              <a:rPr lang="ru-RU" dirty="0"/>
              <a:t> слов. Например: </a:t>
            </a:r>
            <a:r>
              <a:rPr lang="ru-RU" dirty="0" err="1"/>
              <a:t>прта</a:t>
            </a:r>
            <a:r>
              <a:rPr lang="ru-RU" dirty="0"/>
              <a:t> - парта, </a:t>
            </a:r>
            <a:r>
              <a:rPr lang="ru-RU" dirty="0" err="1"/>
              <a:t>моко</a:t>
            </a:r>
            <a:r>
              <a:rPr lang="ru-RU" dirty="0"/>
              <a:t> - молоко, </a:t>
            </a:r>
            <a:r>
              <a:rPr lang="ru-RU" dirty="0" err="1"/>
              <a:t>весёлы</a:t>
            </a:r>
            <a:r>
              <a:rPr lang="ru-RU" dirty="0"/>
              <a:t> (весёлый).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595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Для успешного овладения чтением и письмом у детей должны быть сформированы следующие компоненты речи: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6584" y="1985554"/>
            <a:ext cx="9998028" cy="4622509"/>
          </a:xfrm>
        </p:spPr>
        <p:txBody>
          <a:bodyPr/>
          <a:lstStyle/>
          <a:p>
            <a:pPr marL="0" indent="0">
              <a:buNone/>
            </a:pPr>
            <a:endParaRPr lang="ru-RU" sz="2800" dirty="0" smtClean="0"/>
          </a:p>
          <a:p>
            <a:r>
              <a:rPr lang="ru-RU" sz="2800" dirty="0" smtClean="0"/>
              <a:t>1. Уметь слушать и слышать других.</a:t>
            </a:r>
          </a:p>
          <a:p>
            <a:r>
              <a:rPr lang="ru-RU" sz="2800" dirty="0" smtClean="0"/>
              <a:t>2. Звуковая сторона речи.</a:t>
            </a:r>
          </a:p>
          <a:p>
            <a:r>
              <a:rPr lang="ru-RU" sz="2800" dirty="0" smtClean="0"/>
              <a:t>3. Функции языкового анализа.</a:t>
            </a:r>
          </a:p>
          <a:p>
            <a:r>
              <a:rPr lang="ru-RU" sz="2800" dirty="0" smtClean="0"/>
              <a:t>4. Лексическая сторона речи (словарный запас).</a:t>
            </a:r>
          </a:p>
          <a:p>
            <a:r>
              <a:rPr lang="ru-RU" sz="2800" dirty="0" smtClean="0"/>
              <a:t>5. Грамматическая сторона речи.</a:t>
            </a:r>
          </a:p>
          <a:p>
            <a:r>
              <a:rPr lang="ru-RU" sz="2800" dirty="0" smtClean="0"/>
              <a:t>6. Связная речь.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865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/>
              <a:t>Перечисленные выше особенности устной речи первоклассников с нарушениями свидетельствуют о том, что без целенаправленной логопедической работы по исправлению недостатков в развитии всех компонентов речи, детям будет трудно усваивать школьную программу по русскому языку.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6548" y="2569028"/>
            <a:ext cx="9728063" cy="4288971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548" y="2569028"/>
            <a:ext cx="5929884" cy="3953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9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4138801" cy="119598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972" y="505097"/>
            <a:ext cx="6535549" cy="5829321"/>
          </a:xfrm>
        </p:spPr>
      </p:pic>
    </p:spTree>
    <p:extLst>
      <p:ext uri="{BB962C8B-B14F-4D97-AF65-F5344CB8AC3E}">
        <p14:creationId xmlns:p14="http://schemas.microsoft.com/office/powerpoint/2010/main" val="413526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0605" y="209582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Успешность коррекционно- воспитательной работы предполагает не только работу специалистов, но и активное участие в нем родителей!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329" y="2289191"/>
            <a:ext cx="5388864" cy="4409071"/>
          </a:xfrm>
        </p:spPr>
      </p:pic>
    </p:spTree>
    <p:extLst>
      <p:ext uri="{BB962C8B-B14F-4D97-AF65-F5344CB8AC3E}">
        <p14:creationId xmlns:p14="http://schemas.microsoft.com/office/powerpoint/2010/main" val="210727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Примеры упражнений по предупреждению нарушений письменной речи у младших школьников.</a:t>
            </a:r>
            <a:br>
              <a:rPr lang="ru-RU" sz="2400" b="1" dirty="0"/>
            </a:br>
            <a:r>
              <a:rPr lang="ru-RU" sz="2400" b="1" dirty="0"/>
              <a:t>_________________________________________________________</a:t>
            </a: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1168" y="1742758"/>
            <a:ext cx="5279136" cy="4999418"/>
          </a:xfrm>
        </p:spPr>
      </p:pic>
    </p:spTree>
    <p:extLst>
      <p:ext uri="{BB962C8B-B14F-4D97-AF65-F5344CB8AC3E}">
        <p14:creationId xmlns:p14="http://schemas.microsoft.com/office/powerpoint/2010/main" val="224545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1.Работа над мелкой моторикой.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Игры-</a:t>
            </a:r>
            <a:r>
              <a:rPr lang="ru-RU" dirty="0" err="1" smtClean="0"/>
              <a:t>потешки</a:t>
            </a:r>
            <a:r>
              <a:rPr lang="ru-RU" dirty="0" smtClean="0"/>
              <a:t> с пальчиками</a:t>
            </a:r>
          </a:p>
          <a:p>
            <a:r>
              <a:rPr lang="ru-RU" dirty="0" smtClean="0"/>
              <a:t>Волшебная палочка. Свернуть из листа бумаги волшебную палочку (кто тоньше, длиннее, аккуратнее, быстрее сделает волшебную палочку)</a:t>
            </a:r>
          </a:p>
          <a:p>
            <a:r>
              <a:rPr lang="ru-RU" dirty="0" smtClean="0"/>
              <a:t>Массаж. Взять ручку или карандаш, лучше с ребристыми краями, положить между ладошками и покатать по всей длине ладони.</a:t>
            </a:r>
          </a:p>
          <a:p>
            <a:r>
              <a:rPr lang="ru-RU" dirty="0" smtClean="0"/>
              <a:t>Штриховка.</a:t>
            </a:r>
          </a:p>
          <a:p>
            <a:r>
              <a:rPr lang="ru-RU" dirty="0" smtClean="0"/>
              <a:t>Лабиринты.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02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239</TotalTime>
  <Words>797</Words>
  <Application>Microsoft Office PowerPoint</Application>
  <PresentationFormat>Широкоэкранный</PresentationFormat>
  <Paragraphs>94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Century Gothic</vt:lpstr>
      <vt:lpstr>Comic Sans MS</vt:lpstr>
      <vt:lpstr>Wingdings 3</vt:lpstr>
      <vt:lpstr>Легкий дым</vt:lpstr>
      <vt:lpstr>Речевая готовность к школе. </vt:lpstr>
      <vt:lpstr>Готовность к школьному обучению во многом определяется уровнем речевого развития.</vt:lpstr>
      <vt:lpstr>На что нужно обратить особое внимание: </vt:lpstr>
      <vt:lpstr>Для успешного овладения чтением и письмом у детей должны быть сформированы следующие компоненты речи: </vt:lpstr>
      <vt:lpstr>Перечисленные выше особенности устной речи первоклассников с нарушениями свидетельствуют о том, что без целенаправленной логопедической работы по исправлению недостатков в развитии всех компонентов речи, детям будет трудно усваивать школьную программу по русскому языку. </vt:lpstr>
      <vt:lpstr>Презентация PowerPoint</vt:lpstr>
      <vt:lpstr>Успешность коррекционно- воспитательной работы предполагает не только работу специалистов, но и активное участие в нем родителей!</vt:lpstr>
      <vt:lpstr>Примеры упражнений по предупреждению нарушений письменной речи у младших школьников. _________________________________________________________</vt:lpstr>
      <vt:lpstr>1.Работа над мелкой моторикой.</vt:lpstr>
      <vt:lpstr>2. Работа над зрительным восприятием. </vt:lpstr>
      <vt:lpstr>3. Упражнения для развития четкой артикуляции голоса.</vt:lpstr>
      <vt:lpstr>4. Упражнения по развитию фонематических процессов. </vt:lpstr>
      <vt:lpstr>Игры со словами</vt:lpstr>
      <vt:lpstr>Распределите слова в 3 столбика. В первый- слова в которых 1 гласный звук, во второй- слова, в которых 2 гласных звука, в третий- слова, в которых 3 гласных звука. </vt:lpstr>
      <vt:lpstr>Вычеркни повторяющиеся буквы, составь предложения. Прочти рассказ. Запиши.</vt:lpstr>
      <vt:lpstr>Тексты с пропусками гласных. Разные уровни сложности. Вставь гласные. Запиши</vt:lpstr>
      <vt:lpstr>Найди ошибки в употреблении слов и предлогов. Прочти правильно. Запиши.</vt:lpstr>
      <vt:lpstr>Важно помнить…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Речевая готовность к школе. Трудности</dc:title>
  <dc:creator>Ученик</dc:creator>
  <cp:lastModifiedBy>ALMA</cp:lastModifiedBy>
  <cp:revision>23</cp:revision>
  <dcterms:created xsi:type="dcterms:W3CDTF">2020-12-15T07:46:50Z</dcterms:created>
  <dcterms:modified xsi:type="dcterms:W3CDTF">2023-11-09T06:52:12Z</dcterms:modified>
</cp:coreProperties>
</file>