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6" r:id="rId8"/>
    <p:sldId id="260" r:id="rId9"/>
    <p:sldId id="265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6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olga.punenko.tilda.ws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846640" cy="208823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адекватных эмоциональных реакций в ходе совместного взаимодействия с ребенком с ОВЗ.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3" y="4293096"/>
            <a:ext cx="3456385" cy="14401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</a:t>
            </a:r>
          </a:p>
          <a:p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Пуненко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О.Н.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5" y="2780928"/>
            <a:ext cx="4644008" cy="34830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66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Михаил\Desktop\iB3GIYB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49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700808"/>
            <a:ext cx="8424936" cy="4536504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эмоций является одним из важнейших условий становления личности человека. Развитию эмоциональной сферы ребенка способствуют семья, детский сад,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школа,вся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жизнь, которая окружает и постоянно воздействует на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него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ряд специфических психопатологических особенностей, характерных для данной категории детей.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-примитивность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эмоций;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сниженный интерес к предметам и явлениям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повышенный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агрессивности, проявление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враждебности, недоброжелательности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окружающим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двигательная расторможенность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сниженный уровень самоконтроля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негативизм и упрямство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-проявление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жестокости.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404665"/>
            <a:ext cx="6417734" cy="122413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Эмоционально-волевая сфера детей с ограниченными возможностями здоровья</a:t>
            </a:r>
          </a:p>
        </p:txBody>
      </p:sp>
    </p:spTree>
    <p:extLst>
      <p:ext uri="{BB962C8B-B14F-4D97-AF65-F5344CB8AC3E}">
        <p14:creationId xmlns:p14="http://schemas.microsoft.com/office/powerpoint/2010/main" val="366096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60032" y="620688"/>
            <a:ext cx="3818467" cy="518457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На этом фоне у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детей	усиливаются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такие эмоциональные нарушения как:</a:t>
            </a:r>
          </a:p>
          <a:p>
            <a:pPr algn="ctr"/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2400" b="1" u="sng" dirty="0">
                <a:solidFill>
                  <a:srgbClr val="002060"/>
                </a:solidFill>
              </a:rPr>
              <a:t>• плаксивость</a:t>
            </a:r>
            <a:r>
              <a:rPr lang="ru-RU" sz="2400" b="1" u="sng" dirty="0" smtClean="0">
                <a:solidFill>
                  <a:srgbClr val="002060"/>
                </a:solidFill>
              </a:rPr>
              <a:t>;</a:t>
            </a:r>
            <a:endParaRPr lang="ru-RU" sz="2400" b="1" u="sng" dirty="0">
              <a:solidFill>
                <a:srgbClr val="002060"/>
              </a:solidFill>
            </a:endParaRPr>
          </a:p>
          <a:p>
            <a:pPr algn="ctr"/>
            <a:r>
              <a:rPr lang="ru-RU" sz="2400" b="1" u="sng" dirty="0">
                <a:solidFill>
                  <a:srgbClr val="002060"/>
                </a:solidFill>
              </a:rPr>
              <a:t>• обидчивость</a:t>
            </a:r>
            <a:r>
              <a:rPr lang="ru-RU" sz="2400" b="1" u="sng" dirty="0" smtClean="0">
                <a:solidFill>
                  <a:srgbClr val="002060"/>
                </a:solidFill>
              </a:rPr>
              <a:t>;</a:t>
            </a:r>
            <a:endParaRPr lang="ru-RU" sz="2400" b="1" u="sng" dirty="0">
              <a:solidFill>
                <a:srgbClr val="002060"/>
              </a:solidFill>
            </a:endParaRPr>
          </a:p>
          <a:p>
            <a:pPr algn="ctr"/>
            <a:r>
              <a:rPr lang="ru-RU" sz="2400" b="1" u="sng" dirty="0">
                <a:solidFill>
                  <a:srgbClr val="002060"/>
                </a:solidFill>
              </a:rPr>
              <a:t>• неустойчивость настроения</a:t>
            </a:r>
            <a:r>
              <a:rPr lang="ru-RU" sz="2400" b="1" u="sng" dirty="0" smtClean="0">
                <a:solidFill>
                  <a:srgbClr val="002060"/>
                </a:solidFill>
              </a:rPr>
              <a:t>;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u="sng" dirty="0">
                <a:solidFill>
                  <a:srgbClr val="002060"/>
                </a:solidFill>
              </a:rPr>
              <a:t>а</a:t>
            </a:r>
            <a:r>
              <a:rPr lang="ru-RU" sz="2400" b="1" u="sng" dirty="0" smtClean="0">
                <a:solidFill>
                  <a:srgbClr val="002060"/>
                </a:solidFill>
              </a:rPr>
              <a:t>грессивность поведения.</a:t>
            </a:r>
            <a:endParaRPr lang="ru-RU" sz="2400" b="1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ru-RU" sz="2400" b="1" u="sng" dirty="0">
              <a:solidFill>
                <a:srgbClr val="002060"/>
              </a:solidFill>
            </a:endParaRPr>
          </a:p>
          <a:p>
            <a:endParaRPr lang="ru-RU" u="sng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C:\Users\Михаил\Desktop\iQSI7OBQT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8" r="9498"/>
          <a:stretch>
            <a:fillRect/>
          </a:stretch>
        </p:blipFill>
        <p:spPr bwMode="auto">
          <a:xfrm>
            <a:off x="838200" y="692696"/>
            <a:ext cx="3566160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8493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1002101"/>
          </a:xfrm>
        </p:spPr>
        <p:txBody>
          <a:bodyPr/>
          <a:lstStyle/>
          <a:p>
            <a:r>
              <a:rPr lang="ru-RU" dirty="0" smtClean="0"/>
              <a:t>Агрессивные реакции ребенка.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68333" y="1340768"/>
            <a:ext cx="3818467" cy="4608511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Агрессивный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ребенок, как и любой другой, нуждается в ласке и помощи взрослых, потому что его агрессия — это, прежде всего, отражение внутреннего дискомфорта, неумения адекватно реагировать на происходящие вокруг него события.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8" r="93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3142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5760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принципы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на которых строится взаимодействие педагога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ребен­ком с ОВЗ 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ходе совместной работы: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1772816"/>
            <a:ext cx="3822192" cy="435366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 с ребенком;</a:t>
            </a:r>
          </a:p>
          <a:p>
            <a:endParaRPr lang="ru-RU" sz="3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уважительное отношение к личности ребенка;</a:t>
            </a:r>
          </a:p>
          <a:p>
            <a:endParaRPr lang="ru-RU" sz="3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положительное внимание к внутреннему миру ребенка;</a:t>
            </a:r>
          </a:p>
          <a:p>
            <a:endParaRPr lang="ru-RU" sz="3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безоценочное восприятие личности ребенка, принятие его в целом;</a:t>
            </a:r>
          </a:p>
          <a:p>
            <a:endParaRPr lang="ru-RU" sz="3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 ребенком - оказание конструктивной помощи в отреагировании проблемных ситуаций и выработки навыков саморегуляции и кон­троля. </a:t>
            </a:r>
          </a:p>
          <a:p>
            <a:endParaRPr lang="ru-RU" sz="33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2204864"/>
            <a:ext cx="3672408" cy="4248472"/>
          </a:xfrm>
        </p:spPr>
      </p:pic>
    </p:spTree>
    <p:extLst>
      <p:ext uri="{BB962C8B-B14F-4D97-AF65-F5344CB8AC3E}">
        <p14:creationId xmlns:p14="http://schemas.microsoft.com/office/powerpoint/2010/main" val="217060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привлечь ребёнка с ОВЗ к заняти</a:t>
            </a:r>
            <a:r>
              <a:rPr lang="ru-RU" dirty="0"/>
              <a:t>ю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132856"/>
            <a:ext cx="8496944" cy="446449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На </a:t>
            </a:r>
            <a:r>
              <a:rPr lang="ru-RU" dirty="0"/>
              <a:t>своих </a:t>
            </a:r>
            <a:r>
              <a:rPr lang="ru-RU" dirty="0" smtClean="0"/>
              <a:t>занятиях </a:t>
            </a:r>
            <a:r>
              <a:rPr lang="ru-RU" dirty="0"/>
              <a:t>я применяю различные методы, чтобы привлечь внимание детей и заинтересовать их.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1.Практически </a:t>
            </a:r>
            <a:r>
              <a:rPr lang="ru-RU" dirty="0"/>
              <a:t>на каждом </a:t>
            </a:r>
            <a:r>
              <a:rPr lang="ru-RU" dirty="0" smtClean="0"/>
              <a:t>занятии </a:t>
            </a:r>
            <a:r>
              <a:rPr lang="ru-RU" dirty="0"/>
              <a:t>мы отправляемся в путешествие в какую-то новую неизведанную </a:t>
            </a:r>
            <a:r>
              <a:rPr lang="ru-RU" dirty="0" err="1"/>
              <a:t>страну,а</a:t>
            </a:r>
            <a:r>
              <a:rPr lang="ru-RU" dirty="0"/>
              <a:t> в какую они угадывают с помощью загадок, ребусов, картинок, плакатов, стихотворений, отрывков из мультфильмов. Таким же методом они узнают на чём мы отправимся в то или иное путешествие. Во время путешествия мы ищем сокровища, выполняем задания, а за это дети получают </a:t>
            </a:r>
            <a:r>
              <a:rPr lang="ru-RU" dirty="0" smtClean="0"/>
              <a:t>смайлики</a:t>
            </a:r>
            <a:r>
              <a:rPr lang="en-US" dirty="0" smtClean="0"/>
              <a:t>.        </a:t>
            </a:r>
            <a:r>
              <a:rPr lang="ru-RU" u="sng" dirty="0" smtClean="0">
                <a:hlinkClick r:id="rId2"/>
              </a:rPr>
              <a:t> </a:t>
            </a:r>
            <a:r>
              <a:rPr lang="ru-RU" u="sng" dirty="0">
                <a:hlinkClick r:id="rId2"/>
              </a:rPr>
              <a:t>http://olga.punenko.tilda.ws/</a:t>
            </a:r>
            <a:endParaRPr lang="ru-RU" dirty="0"/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ru-RU" dirty="0" smtClean="0"/>
              <a:t>2</a:t>
            </a:r>
            <a:r>
              <a:rPr lang="ru-RU" dirty="0"/>
              <a:t>. Использование на </a:t>
            </a:r>
            <a:r>
              <a:rPr lang="ru-RU" dirty="0" smtClean="0"/>
              <a:t>занятиях </a:t>
            </a:r>
            <a:r>
              <a:rPr lang="ru-RU" dirty="0"/>
              <a:t>много наглядного материала. Каждое слово </a:t>
            </a:r>
            <a:r>
              <a:rPr lang="ru-RU" dirty="0" smtClean="0"/>
              <a:t>сопровождается </a:t>
            </a:r>
            <a:r>
              <a:rPr lang="ru-RU" dirty="0"/>
              <a:t>картинкой, плакатом, рисунком, слайдами из презентации.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84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4" y="908720"/>
            <a:ext cx="7423737" cy="521776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первую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очередь,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 выписанных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препаратов неврологом,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лечебных процедур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устранению физической агрессии основывается на обучении ребёнка понимать чувства и контролировать эмоции. Агрессивные дети должны уметь выражать свою злость безопасными способами.</a:t>
            </a:r>
          </a:p>
          <a:p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Дошкольнику можно предложить топать ногами или кидать мяч, когда он злится. Внутреннее напряжение помогают снять игры с сыпучими материалами (пересыпание круп, просеивание манки, рисование дорожек на поверхности песка) и водой (переливание, запускание корабликов, «тонет – не тонет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Избавиться от речевой агрессии поможет мешочек, в который дети могут «выкричать» весь негатив.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714408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бороться с агрессией у ребёнка с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ОВЗ?</a:t>
            </a:r>
            <a:b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40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992888" cy="59046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«Самое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сложное в работе с детьми – это работа с их родителями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Главная цель – формирование </a:t>
            </a:r>
            <a:r>
              <a:rPr 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родителей </a:t>
            </a:r>
            <a:r>
              <a:rPr 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адекватных способов взаимодействия </a:t>
            </a:r>
            <a:r>
              <a:rPr 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ребенком. </a:t>
            </a:r>
            <a:r>
              <a:rPr 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</a:t>
            </a:r>
            <a:r>
              <a:rPr 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эмоций прямо влияет на формирование личности и социального «я» </a:t>
            </a:r>
            <a:r>
              <a:rPr 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ребёнка. </a:t>
            </a:r>
            <a:r>
              <a:rPr 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родителей зависит возможность реализовать эти потребности</a:t>
            </a:r>
            <a:br>
              <a:rPr 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054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ихаил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29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810</TotalTime>
  <Words>384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Candara</vt:lpstr>
      <vt:lpstr>Symbol</vt:lpstr>
      <vt:lpstr>Times New Roman</vt:lpstr>
      <vt:lpstr>Волна</vt:lpstr>
      <vt:lpstr>Формирование адекватных эмоциональных реакций в ходе совместного взаимодействия с ребенком с ОВЗ.</vt:lpstr>
      <vt:lpstr>Формирование эмоций является одним из важнейших условий становления личности человека. Развитию эмоциональной сферы ребенка способствуют семья, детский сад, школа,вся та жизнь, которая окружает и постоянно воздействует на него. Существует ряд специфических психопатологических особенностей, характерных для данной категории детей.  -примитивность эмоций; - сниженный интерес к предметам и явлениям; -повышенный уровень агрессивности, проявление враждебности, недоброжелательности к окружающим; - двигательная расторможенность; - сниженный уровень самоконтроля; - негативизм и упрямство; -проявление жестокости.      </vt:lpstr>
      <vt:lpstr>Презентация PowerPoint</vt:lpstr>
      <vt:lpstr>Агрессивные реакции ребенка.</vt:lpstr>
      <vt:lpstr>Главные принципы, на которых строится взаимодействие педагога  с ребен­ком с ОВЗ  в ходе совместной работы: </vt:lpstr>
      <vt:lpstr>Как привлечь ребёнка с ОВЗ к занятию</vt:lpstr>
      <vt:lpstr>Как бороться с агрессией у ребёнка с ОВЗ?  </vt:lpstr>
      <vt:lpstr>  «Самое сложное в работе с детьми – это работа с их родителями».  Главная цель – формирование у родителей адекватных способов взаимодействия с ребенком.   Развитие эмоций прямо влияет на формирование личности и социального «я» ребёнка. От родителей зависит возможность реализовать эти потребности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адекватных эмоциональных реакций в ходе совместного взаимодействия с ребенком с ОВЗ.</dc:title>
  <dc:creator>Михаил</dc:creator>
  <cp:lastModifiedBy>Пользователь</cp:lastModifiedBy>
  <cp:revision>28</cp:revision>
  <dcterms:created xsi:type="dcterms:W3CDTF">2018-02-12T07:31:54Z</dcterms:created>
  <dcterms:modified xsi:type="dcterms:W3CDTF">2023-02-21T03:33:32Z</dcterms:modified>
</cp:coreProperties>
</file>