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60" r:id="rId3"/>
    <p:sldId id="259" r:id="rId4"/>
    <p:sldId id="258" r:id="rId5"/>
    <p:sldId id="262" r:id="rId6"/>
    <p:sldId id="268" r:id="rId7"/>
    <p:sldId id="263" r:id="rId8"/>
    <p:sldId id="264" r:id="rId9"/>
    <p:sldId id="265" r:id="rId10"/>
    <p:sldId id="266" r:id="rId11"/>
    <p:sldId id="269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000" autoAdjust="0"/>
  </p:normalViewPr>
  <p:slideViewPr>
    <p:cSldViewPr>
      <p:cViewPr>
        <p:scale>
          <a:sx n="97" d="100"/>
          <a:sy n="97" d="100"/>
        </p:scale>
        <p:origin x="-10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6A521-ACD1-4C4C-9946-9676080C4C6D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93777-DCC4-4423-A3EE-C59052A03E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Дружок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–язычок </a:t>
            </a:r>
            <a:r>
              <a:rPr lang="ru-RU" sz="1600" baseline="0" dirty="0" err="1" smtClean="0">
                <a:latin typeface="Times New Roman" pitchFamily="18" charset="0"/>
                <a:cs typeface="Times New Roman" pitchFamily="18" charset="0"/>
              </a:rPr>
              <a:t>Ам-Ням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93777-DCC4-4423-A3EE-C59052A03EE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8604D68-FD87-4015-9743-FDF45C55567B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C6B3A2F-8394-4897-9095-B8F8492FE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8286808" cy="38576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Логоритмическое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занятие с воспитанниками подготовительной группы компенсирующего вида по теме января «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гостях у сказки»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«СЕРЕБРЯНОЕ КОПЫТЦЕ»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мотивам </a:t>
            </a: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сказа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П.П.Бажова)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786190"/>
            <a:ext cx="7572428" cy="3214710"/>
          </a:xfrm>
        </p:spPr>
        <p:txBody>
          <a:bodyPr>
            <a:normAutofit/>
          </a:bodyPr>
          <a:lstStyle/>
          <a:p>
            <a:pPr algn="r"/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Подготовлено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на основе технологии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М.В.Картушиной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занятия с детьми 6-7 лет».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Провела музыкальный руководитель </a:t>
            </a:r>
          </a:p>
          <a:p>
            <a:pPr algn="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высшей квалификационной категории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МАДОУ </a:t>
            </a:r>
          </a:p>
          <a:p>
            <a:pPr algn="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Детский сад № 90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» ЗГО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Мухортикова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Т.В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0"/>
            <a:ext cx="857256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опевка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 лыжах» Е.Тиличеевой</a:t>
            </a:r>
            <a:endParaRPr lang="ru-RU" sz="2000" b="1" dirty="0" smtClean="0">
              <a:solidFill>
                <a:schemeClr val="accent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авторской обработке)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b="1" i="1" dirty="0" smtClean="0">
              <a:solidFill>
                <a:schemeClr val="accent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МО\ГМО с флешки\Фото\с инстр-7.jpg"/>
          <p:cNvPicPr>
            <a:picLocks noChangeAspect="1" noChangeArrowheads="1"/>
          </p:cNvPicPr>
          <p:nvPr/>
        </p:nvPicPr>
        <p:blipFill>
          <a:blip r:embed="rId2" cstate="print"/>
          <a:srcRect t="22570" b="16666"/>
          <a:stretch>
            <a:fillRect/>
          </a:stretch>
        </p:blipFill>
        <p:spPr bwMode="auto">
          <a:xfrm>
            <a:off x="142844" y="2500306"/>
            <a:ext cx="8143932" cy="371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8596" y="0"/>
            <a:ext cx="871540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142984"/>
            <a:ext cx="7286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Выпал снег, первый снег, всюду шум, всюду смех.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           I       П          I         П        I        П         I 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 встаю на лыжню, всех сейчас обгоню.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        I    П          I     П            I    П      I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35824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Упражнение на координацию речи и движения «Синички»</a:t>
            </a:r>
            <a:endParaRPr 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Скачет шустрая синица,        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Прыгают врассыпную по залу на 2-х ногах.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Ей на месте не сидится,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Прыг-скок, прыг-скок,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Завертелась, как волчок.        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Кружатся.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Вот присела на минутку,       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Приседают.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Почесала клювом грудку,      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Почёсывают пальчиками грудь.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И с дорожки – на плетень,    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Убегают на места.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Тири-тири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тень-тень-тень.  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Сидя, взмахивают кистями рук.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	         (</a:t>
            </a:r>
            <a:r>
              <a:rPr lang="ru-RU" sz="16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А.Барто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D:\ГМО\ГМО с флешки\Фото\синички-2.jpg"/>
          <p:cNvPicPr>
            <a:picLocks noChangeAspect="1" noChangeArrowheads="1"/>
          </p:cNvPicPr>
          <p:nvPr/>
        </p:nvPicPr>
        <p:blipFill>
          <a:blip r:embed="rId2" cstate="print"/>
          <a:srcRect l="35156" t="8928" b="19642"/>
          <a:stretch>
            <a:fillRect/>
          </a:stretch>
        </p:blipFill>
        <p:spPr bwMode="auto">
          <a:xfrm>
            <a:off x="357158" y="2928934"/>
            <a:ext cx="4572032" cy="377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D:\ГМО\синич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4859">
            <a:off x="5173269" y="3118724"/>
            <a:ext cx="3283582" cy="231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ГМО\ГМО с флешки\Фото\синички-3.jpg"/>
          <p:cNvPicPr>
            <a:picLocks noChangeAspect="1" noChangeArrowheads="1"/>
          </p:cNvPicPr>
          <p:nvPr/>
        </p:nvPicPr>
        <p:blipFill>
          <a:blip r:embed="rId2" cstate="print"/>
          <a:srcRect l="2197" t="15191" r="1855" b="16666"/>
          <a:stretch>
            <a:fillRect/>
          </a:stretch>
        </p:blipFill>
        <p:spPr bwMode="auto">
          <a:xfrm>
            <a:off x="0" y="928670"/>
            <a:ext cx="8786842" cy="468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-910649"/>
            <a:ext cx="8358246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Видит девчушка: деревья стоят все заснеженные, как сказочные ледяные фигуры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Проводится игра «Ледяные фигуры»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(слова </a:t>
            </a:r>
            <a:r>
              <a:rPr lang="ru-RU" sz="20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М.Картушиной</a:t>
            </a:r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музыка А.Филиппенко)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Снегом заметает всё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идут по залу врассыпную, вращая кулачка-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Ветер ледяной,         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 перед грудью.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круговерти кружимся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Кружатся на месте.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Даже мы с тобой.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мороз ударит как 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Сжать пальцы в кулаки и развести руки в стороны.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На слово «как» ударить кулаками друг о друга.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 скуёт на раз.      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Протянуть руки вперёд.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фигурой ледяной 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Качать головой из стороны в сторону, руки на пояс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Станем мы сейчас.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Мороз ударил – раз!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хлопка в ладоши.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Мороз ударил – два!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Мороз ударил – три!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Ледяная фигура,       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Принимают различные позы на сильную долю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месте замри!              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такта и замирают на последнее слово.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Пошевелившиеся выбывают из игры.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7031" t="6944" r="10937" b="11110"/>
          <a:stretch>
            <a:fillRect/>
          </a:stretch>
        </p:blipFill>
        <p:spPr bwMode="auto">
          <a:xfrm>
            <a:off x="142844" y="571480"/>
            <a:ext cx="8518073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14283" y="0"/>
            <a:ext cx="5000659" cy="679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Пришли старик с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Дарёнкой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лесному балагану. А кошка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их уже встречает. Оказывается, не осталась она в городе, побежала в лес, не хочет расставаться с хозяевами.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Живут теперь все в лесу.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охоту ходит,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дому хозяйничает, кошка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мышей ловит.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утрам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выходила кормить снегирей.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или дети читают стихотворение </a:t>
            </a:r>
            <a:r>
              <a:rPr lang="ru-RU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А.Барто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«Снегири»: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Побелело за окошком: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Всё в снегу. Какая ширь!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Как румяная матрёшка –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крыльце живой снегирь.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Снегирей в окно увидишь: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Здравствуй, милый зимний гость!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крыльцо скорее выйди,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Брось им спелых зёрен горсть!</a:t>
            </a:r>
          </a:p>
        </p:txBody>
      </p:sp>
      <p:pic>
        <p:nvPicPr>
          <p:cNvPr id="29698" name="Picture 2" descr="D:\ГМО\Серебряное копытце\0007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7" y="285728"/>
            <a:ext cx="3363081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00034" y="0"/>
            <a:ext cx="757242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 исполняют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попевку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«Снегири» Е.Тиличеевой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 авторской обработке)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Поскорее посмотри: за окошком снегири.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       П   П         I     П    П           П       I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Видно их и сквозь пургу, - словно яблоки в снегу.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       П      П               I          П       П       П        I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ГМО\ГМО с флешки\Фото\с инстр-4.jpg"/>
          <p:cNvPicPr>
            <a:picLocks noChangeAspect="1" noChangeArrowheads="1"/>
          </p:cNvPicPr>
          <p:nvPr/>
        </p:nvPicPr>
        <p:blipFill>
          <a:blip r:embed="rId2" cstate="print"/>
          <a:srcRect l="952" t="12519" b="24478"/>
          <a:stretch>
            <a:fillRect/>
          </a:stretch>
        </p:blipFill>
        <p:spPr bwMode="auto">
          <a:xfrm>
            <a:off x="357158" y="2500306"/>
            <a:ext cx="7786742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14282" y="1"/>
            <a:ext cx="850112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Вечерами старик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грамоте учит, рассказывает обо всём. Выучила девчоночка названия месяцев, запомнила, как в году они друг за другом идут.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571472" y="1142984"/>
            <a:ext cx="7643866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Стихотворение с движениями «Двенадцать месяцев»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сейчас запоминай: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Грозить пальцем.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Это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апрель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–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очереди загибать пальцы на одной руке.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Три сыночка-месяца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Поднять вверх три пальца.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У весны-кудесницы.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Шаловливы и ловки 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Хлопать в ладоши.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Лета красного сынки: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Вот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июнь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июль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за ним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Отвести в сторону сначала одну руку, потом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другую.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Август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рыбку ловит им.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Прижать ладони друг к другу и качать ими из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стороны в сторону («рыбка»).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Вот прошли весна и лето.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«Пройтись» пальчиками по бёдрам к коленкам.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Осень в золото одета –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Поставить руки на пояс и поворачиваться из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стороны в сторону.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дворе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сентябрь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октябрь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Отвести в сторону сначала одну руку, потом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другую.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С дождиком всегда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ноябрь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Постучать указательным пальцем одной руки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по ладони другой («дождик»).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У зимы же, посмотри,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Протянуть обе руки вперёд.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Дети есть – их тоже три: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Поднять три пальца вверх.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Декабрь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январь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февраль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Загибать по очереди пальцы.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Одели всё в снежную шаль.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Поднять руки вверх и постепенно опускать их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вниз, делая мягкие движения кистями рук.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255822"/>
            <a:ext cx="1965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(С.Кузьмин) </a:t>
            </a: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4687" t="6944" r="5468" b="9722"/>
          <a:stretch>
            <a:fillRect/>
          </a:stretch>
        </p:blipFill>
        <p:spPr bwMode="auto">
          <a:xfrm>
            <a:off x="142845" y="785794"/>
            <a:ext cx="864399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0"/>
            <a:ext cx="8429684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однажды слышат старик и девочка: тук-тук-тук по крыше.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так!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тстукиваю 2-4-тактовый ритмический рисунок.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Выбежали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 балагана, глядь: на крыше стоит олень Серебряное Копытце.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зовёт его: «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Ме-ка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ме-ка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 А Серебряное Копытце спрыгнул на землю, зацокал звонко копытами. Вот так!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повторяют ритмический рисунок 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музыкальных молоточках (</a:t>
            </a:r>
            <a:r>
              <a:rPr lang="ru-RU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киндер-шейкерах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педагогом.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D:\ГМО\Серебряное копытце\4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869604"/>
            <a:ext cx="3200599" cy="398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714752"/>
            <a:ext cx="1285884" cy="5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286124"/>
            <a:ext cx="1252172" cy="54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5500702"/>
            <a:ext cx="1277938" cy="56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429132"/>
            <a:ext cx="1285884" cy="60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2928934"/>
            <a:ext cx="1302847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5643578"/>
            <a:ext cx="1214446" cy="58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㿷ᛟЈ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4572008"/>
            <a:ext cx="1412878" cy="5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68412"/>
          </a:xfrm>
        </p:spPr>
        <p:txBody>
          <a:bodyPr>
            <a:noAutofit/>
          </a:bodyPr>
          <a:lstStyle/>
          <a:p>
            <a:pPr algn="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Сядем, ребята, рядком,</a:t>
            </a:r>
            <a:b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Посидим ладком,</a:t>
            </a:r>
            <a:b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Посидим, друг на друга поглядим,</a:t>
            </a:r>
            <a:b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Приготовим ушки,</a:t>
            </a:r>
            <a:b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Будем сказку слушать</a:t>
            </a:r>
            <a:endParaRPr lang="ru-RU" sz="1600" i="1" dirty="0"/>
          </a:p>
        </p:txBody>
      </p:sp>
      <p:pic>
        <p:nvPicPr>
          <p:cNvPr id="7" name="Содержимое 6" descr="1..jpe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687088"/>
            <a:ext cx="3395753" cy="469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57158" y="1643050"/>
            <a:ext cx="3943352" cy="521495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Жил на Уральской стороне старик один, по прозвищу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Кокованя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Семьи у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Коковани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осталось, и взял он себе в дети сиротку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Дарёнку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пошла к нему жить и кошку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Мурёнку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собой привела. Хорошо они живут, дружно. Летом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Кокованя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золото в горах мыл. Вечером приходит старик домой, а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его уже ждёт – кашу на стол ставит. Кошка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тоже ужинать бежит, молока просит, мяукает.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ГМО\ГМО с флешки\Фото\шейкеры.jpg"/>
          <p:cNvPicPr>
            <a:picLocks noChangeAspect="1" noChangeArrowheads="1"/>
          </p:cNvPicPr>
          <p:nvPr/>
        </p:nvPicPr>
        <p:blipFill>
          <a:blip r:embed="rId2" cstate="print"/>
          <a:srcRect l="26786" t="18973" b="17410"/>
          <a:stretch>
            <a:fillRect/>
          </a:stretch>
        </p:blipFill>
        <p:spPr bwMode="auto">
          <a:xfrm>
            <a:off x="714348" y="285728"/>
            <a:ext cx="5615142" cy="365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19688" t="6667" r="46321" b="11666"/>
          <a:stretch>
            <a:fillRect/>
          </a:stretch>
        </p:blipFill>
        <p:spPr bwMode="auto">
          <a:xfrm rot="732538">
            <a:off x="5710646" y="2991932"/>
            <a:ext cx="2681201" cy="362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 l="4688" t="5000" r="63424" b="17910"/>
          <a:stretch>
            <a:fillRect/>
          </a:stretch>
        </p:blipFill>
        <p:spPr bwMode="auto">
          <a:xfrm rot="20795976">
            <a:off x="637649" y="2853416"/>
            <a:ext cx="2748062" cy="373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14282" y="0"/>
            <a:ext cx="8429684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олень начал бить своим серебряным копытом, полетели во все стороны камни зелёные – хризолиты. А как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мяукнула ещё раз – так и исчезли они оба. Пропала и кошка, и олень.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камней-хризолитов полную шапку набрал.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долго Серебряное Копытце вспоминала да по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Мурёнке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скучала. Но делать нечего,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теперь в оленьем доме живёт, там мышей ловит.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ГМО\Серебряное копытце\7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7604"/>
            <a:ext cx="3857652" cy="396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14810" y="1285860"/>
            <a:ext cx="44291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Тут Серебряное Копытце взбежал на бугорок. К нему подошла кошка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Мурёнка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громко мяукнула.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ГМО\Серебряное копытце\5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5314968" cy="681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Финская народная песня-игра «У оленя  дом большой»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	У оленя дом большой.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Скрестить кисти рук над головой, пальцы 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раздвинуты.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	Он глядит в своё окошко.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Приставить ладони ко лбу «козырьком».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	Зайка по лесу бежит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Показать пальчиками ушки зайчика.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	В дверь к нему стучит.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«Тук, тук! Дверь открой!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Постучать кулачком одной руки по ладони 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другой.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Там в лесу охотник злой!»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Жест «там» - руку отвести назад.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«Зайка, зайка, забегай!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Жест «иди сюда».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Лапу мне давай!»  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Протянуть правую руку вперёд.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	Быстро дверь олень открыл,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Разводят руки в стороны.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	Зайца в дом к себе пустил.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Прикасаются ладонями к груди.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	Заяц, друг, не трусь теперь,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Грозят пальцем.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	Мы закроем дверь.   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Разводят руки в стороны и затем прижима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 ладони друг к другу.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«Ой, ой, страшно мне,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Согнуть руки в локтях перед грудью и потряс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 опущенными кистями.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Как-то мне не по себе,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Сердце в пятки всё ушло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Прижимают руки к сердцу и затем показы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вают на ноги.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И не отошло»        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Отрицательно качают головой.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дрожи, зайчишка мой,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Грозят пальцем.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	Я смотрел в своё окошко: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Приставляют ладонь к глазам.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	Убежал охотник злой –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Взмахивают одной рукой.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	Посиди немножко!»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Протягивают руки вперёд, развернув ладони 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вверх.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«Да, да, посижу,  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Прохлопывают ритмический рисунок.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Больше я уж не дрожу,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Кивают головой вправо-влево.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У меня прошёл испуг,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Качают головой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вперёд-прямо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Ты хороший друг!»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Протягивают руки вперёд, развернув вверх ла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дони, на слово «друг» 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u-RU" sz="1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жест «здорово!» (большие пальцы вверх)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ГМО\ГМО с флешки\Фото\олень-5.jpg"/>
          <p:cNvPicPr>
            <a:picLocks noChangeAspect="1" noChangeArrowheads="1"/>
          </p:cNvPicPr>
          <p:nvPr/>
        </p:nvPicPr>
        <p:blipFill>
          <a:blip r:embed="rId2" cstate="print"/>
          <a:srcRect t="23438" b="14062"/>
          <a:stretch>
            <a:fillRect/>
          </a:stretch>
        </p:blipFill>
        <p:spPr bwMode="auto">
          <a:xfrm rot="21260715">
            <a:off x="268793" y="436232"/>
            <a:ext cx="609600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D:\ГМО\ГМО с флешки\Фото\олень-4.jpg"/>
          <p:cNvPicPr>
            <a:picLocks noChangeAspect="1" noChangeArrowheads="1"/>
          </p:cNvPicPr>
          <p:nvPr/>
        </p:nvPicPr>
        <p:blipFill>
          <a:blip r:embed="rId3" cstate="print"/>
          <a:srcRect l="3516" t="28125" b="14062"/>
          <a:stretch>
            <a:fillRect/>
          </a:stretch>
        </p:blipFill>
        <p:spPr bwMode="auto">
          <a:xfrm>
            <a:off x="428596" y="4000504"/>
            <a:ext cx="588168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D:\ГМО\ГМО с флешки\Фото\олень-3.jpg"/>
          <p:cNvPicPr>
            <a:picLocks noChangeAspect="1" noChangeArrowheads="1"/>
          </p:cNvPicPr>
          <p:nvPr/>
        </p:nvPicPr>
        <p:blipFill>
          <a:blip r:embed="rId4" cstate="print"/>
          <a:srcRect l="22266" t="29688" r="19140" b="15624"/>
          <a:stretch>
            <a:fillRect/>
          </a:stretch>
        </p:blipFill>
        <p:spPr bwMode="auto">
          <a:xfrm rot="471960">
            <a:off x="5083479" y="2232896"/>
            <a:ext cx="35719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14480" y="2714620"/>
            <a:ext cx="48577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pPr lvl="0" algn="ctr" fontAlgn="base"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3200" b="1" cap="none" dirty="0" smtClean="0">
                <a:solidFill>
                  <a:schemeClr val="accent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cap="none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Логопедическая гимнастика «Кошка </a:t>
            </a:r>
            <a:r>
              <a:rPr lang="ru-RU" sz="2000" b="1" cap="none" dirty="0" err="1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Мурёнка</a:t>
            </a:r>
            <a:r>
              <a:rPr lang="ru-RU" sz="2000" b="1" cap="none" dirty="0" smtClean="0">
                <a:solidFill>
                  <a:schemeClr val="accent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2000" cap="none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972452" cy="5473844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8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«Киска умывается».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Рот открыт. Губы в улыбке. Провести языком по верхней и нижней губе в одном направлении и в обратном. Упражнение развивает подвижность языка.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6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«Киска лакает молоко».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Рот открыт. Губы в улыбке. Широкий передний край языка положить на нижнюю губу, а затем перевести на верхнюю губу, втянуть язык в рот до середины нёба. Нижняя челюсть и губы должны оставаться неподвижными. Упражнение укрепляет мышцы языка, отрабатывает движение языка вверх.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6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«Киска жмурится».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Медленно прищуривать глаза, сначала сразу оба, потом по очереди правого и левого - подмигивание. Упражнение развивает мимическую мускулатуру, активизирует движения нижних век.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30" name="Picture 6" descr="D:\ГМО\ГМО с флешки\Фото\артик.jpg"/>
          <p:cNvPicPr>
            <a:picLocks noChangeAspect="1" noChangeArrowheads="1"/>
          </p:cNvPicPr>
          <p:nvPr/>
        </p:nvPicPr>
        <p:blipFill>
          <a:blip r:embed="rId2" cstate="print"/>
          <a:srcRect l="6034" t="11263" r="31215" b="34030"/>
          <a:stretch>
            <a:fillRect/>
          </a:stretch>
        </p:blipFill>
        <p:spPr bwMode="auto">
          <a:xfrm rot="21258408">
            <a:off x="254157" y="4035893"/>
            <a:ext cx="371477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D:\ГМО\ГМО с флешки\Фото\арт-3.jpg"/>
          <p:cNvPicPr>
            <a:picLocks noChangeAspect="1" noChangeArrowheads="1"/>
          </p:cNvPicPr>
          <p:nvPr/>
        </p:nvPicPr>
        <p:blipFill>
          <a:blip r:embed="rId3" cstate="print"/>
          <a:srcRect l="34554" t="5681" r="3764" b="48864"/>
          <a:stretch>
            <a:fillRect/>
          </a:stretch>
        </p:blipFill>
        <p:spPr bwMode="auto">
          <a:xfrm>
            <a:off x="4143372" y="4000504"/>
            <a:ext cx="400052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332656"/>
            <a:ext cx="3857652" cy="1008112"/>
          </a:xfrm>
        </p:spPr>
        <p:txBody>
          <a:bodyPr>
            <a:noAutofit/>
          </a:bodyPr>
          <a:lstStyle/>
          <a:p>
            <a:pPr lvl="0" algn="ctr"/>
            <a: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Наш «дружок–язычок» </a:t>
            </a:r>
            <a:b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Ам</a:t>
            </a:r>
            <a: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Ням</a:t>
            </a:r>
            <a: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ам-ням-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10813" t="5605" b="3187"/>
          <a:stretch>
            <a:fillRect/>
          </a:stretch>
        </p:blipFill>
        <p:spPr>
          <a:xfrm rot="21033667">
            <a:off x="616778" y="487533"/>
            <a:ext cx="1791562" cy="244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ГМО\ГМО с флешки\Фото\ам-ням-2.jpg"/>
          <p:cNvPicPr>
            <a:picLocks noChangeAspect="1" noChangeArrowheads="1"/>
          </p:cNvPicPr>
          <p:nvPr/>
        </p:nvPicPr>
        <p:blipFill>
          <a:blip r:embed="rId4" cstate="print"/>
          <a:srcRect l="1405" t="6522" b="4348"/>
          <a:stretch>
            <a:fillRect/>
          </a:stretch>
        </p:blipFill>
        <p:spPr bwMode="auto">
          <a:xfrm rot="627143">
            <a:off x="6157561" y="519601"/>
            <a:ext cx="2065581" cy="249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ГМО\ГМО с флешки\Фото\дружок-2.jpg"/>
          <p:cNvPicPr>
            <a:picLocks noChangeAspect="1" noChangeArrowheads="1"/>
          </p:cNvPicPr>
          <p:nvPr/>
        </p:nvPicPr>
        <p:blipFill>
          <a:blip r:embed="rId5" cstate="print"/>
          <a:srcRect l="14289" r="12226" b="38043"/>
          <a:stretch>
            <a:fillRect/>
          </a:stretch>
        </p:blipFill>
        <p:spPr bwMode="auto">
          <a:xfrm>
            <a:off x="5143504" y="3500438"/>
            <a:ext cx="2551298" cy="286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ГМО\ГМО с флешки\Фото\ам-ням-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 t="1974" b="7237"/>
          <a:stretch>
            <a:fillRect/>
          </a:stretch>
        </p:blipFill>
        <p:spPr bwMode="auto">
          <a:xfrm>
            <a:off x="1214414" y="3500438"/>
            <a:ext cx="2314575" cy="2801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627784" y="1667601"/>
            <a:ext cx="32403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Герой артикуляционной гимнастики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Ням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авторская разработка Евгении Никитиной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Кабинет дефектолога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http://@ev.nikitina_defektolog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28596" y="285728"/>
            <a:ext cx="8143932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Старик был мастер сказки рассказывать. 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любила эти сказки слушать. Особенно нравилась ей история про оленя Серебряное Копытце. Где этот олень передним серебряным копытцем ударят – там камень дорогой появляется. Слушает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удивляется.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 проговаривают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чистоговорку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автоматизацию звука Ш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Шу-шу-шу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сижу тихо, не шуршу.  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Мягко ударять ладонями по коленям.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Уши-уши-уши – приготовлю уши.   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Потянуть за мочки ушей.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Уша-уша-уша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буду сказку слушать.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Приставлять ладонь то к одному уху,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то к другому.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Ша-ша-ша – очень сказка хороша.   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Хлопки в ладоши.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 descr="D:\ГМО\ГМО с флешки\Фото\сер.коп.jpg"/>
          <p:cNvPicPr>
            <a:picLocks noChangeAspect="1" noChangeArrowheads="1"/>
          </p:cNvPicPr>
          <p:nvPr/>
        </p:nvPicPr>
        <p:blipFill>
          <a:blip r:embed="rId2" cstate="print"/>
          <a:srcRect l="9375" r="2734" b="7812"/>
          <a:stretch>
            <a:fillRect/>
          </a:stretch>
        </p:blipFill>
        <p:spPr bwMode="auto">
          <a:xfrm>
            <a:off x="2643174" y="4127186"/>
            <a:ext cx="3525263" cy="26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ГМО\ГМО с флешки\Фото\уши-3.jpg"/>
          <p:cNvPicPr>
            <a:picLocks noChangeAspect="1" noChangeArrowheads="1"/>
          </p:cNvPicPr>
          <p:nvPr/>
        </p:nvPicPr>
        <p:blipFill>
          <a:blip r:embed="rId2" cstate="print"/>
          <a:srcRect t="16346" r="15624" b="6249"/>
          <a:stretch>
            <a:fillRect/>
          </a:stretch>
        </p:blipFill>
        <p:spPr bwMode="auto">
          <a:xfrm>
            <a:off x="285720" y="0"/>
            <a:ext cx="5399115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ГМО\ГМО с флешки\Фото\уши-уши.jpg"/>
          <p:cNvPicPr>
            <a:picLocks noChangeAspect="1" noChangeArrowheads="1"/>
          </p:cNvPicPr>
          <p:nvPr/>
        </p:nvPicPr>
        <p:blipFill>
          <a:blip r:embed="rId3" cstate="print"/>
          <a:srcRect l="16406" t="8720" r="6249" b="3124"/>
          <a:stretch>
            <a:fillRect/>
          </a:stretch>
        </p:blipFill>
        <p:spPr bwMode="auto">
          <a:xfrm>
            <a:off x="3786182" y="3071810"/>
            <a:ext cx="4429156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0"/>
            <a:ext cx="857256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Прошли лето и осень. Настала зима.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Скажите, ребята, какая она, зима? Я называю слово, а вы придумайте красивое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слово про зиму - зимушку.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Холод - …(холодная), мороз - …, стужа - …, вьюга - …, лёд - …, снег - … 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 мороза и зимы есть помощники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морозята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Давайте голосом покажем как они помогают.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Проводится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фонопедическое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упражнение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Морозята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 методу В.Емельянова)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Выли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морозята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вместе с метелью.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(«У-у-у!..» - глиссандо вверх и вниз.)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Надували щёки и дули холодным ветром.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(Продолжительный равномерный выдох на звук 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Протирали звёзды снежным полотенцем, чтобы они ярче сияли.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(Короткие звуки «а» в разных регистрах.)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Катались на снежных тучах.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(Глиссандо с высокого звука к низкому на гласную «о».)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Громко кричали в заснеженных горах, чтобы посмотреть, как сходят вниз лавины.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Ба-бах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 - первый слог произнести в самом низком регистре, второй – в самом высоком.)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Раскачивали деревья, которые на морозе скрипели.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(Произнести скрипучий звук «а» на связках –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штро-басс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Засыпали землю снегом.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(«П…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…» - короткий активный выдох.)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Наметали снег в большие сугробы.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(Усиливать звук и затихать,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пропевая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одном звуке гласные «а», «о», 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«э».)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58" y="0"/>
            <a:ext cx="7429552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или ребёнок читает стихотворение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А.Лойко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«Зима»: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Снег просыпала зима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На деревья, на дома.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Снег искристый,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Снег пушистый –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На дворе бело и чисто.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 исполняют песню «Музыка зимы»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(автор </a:t>
            </a:r>
            <a:r>
              <a:rPr lang="ru-RU" sz="20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З.Роот</a:t>
            </a:r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D:\ГМО\Серебряное копытце\2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357430"/>
            <a:ext cx="6357982" cy="437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286644" y="3214686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ГМО\Серебряное копытце\3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290864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714876" y="285728"/>
            <a:ext cx="378621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Засобирался </a:t>
            </a:r>
            <a:r>
              <a:rPr lang="ru-RU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Кокованя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зиму в лес на охоту. </a:t>
            </a:r>
            <a:r>
              <a:rPr lang="ru-RU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ним просится, обещает ждать старика в зимнем балагане (это избушка такая в лесу). Согласился </a:t>
            </a:r>
            <a:r>
              <a:rPr lang="ru-RU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Кокованя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вот только кошку </a:t>
            </a:r>
            <a:r>
              <a:rPr lang="ru-RU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Мурёнку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решили дома оставить, пусть она мышей ловит. Одели лыжи и отправились в лес.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Едут они на лыжах по лесу. </a:t>
            </a:r>
            <a:r>
              <a:rPr lang="ru-RU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Дарёнка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смотрит по сторонам и всему дивится – не бывала она ещё в зимнем лесу. Птички-синички летят, будто путь указывают.</a:t>
            </a:r>
          </a:p>
          <a:p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444</TotalTime>
  <Words>622</Words>
  <Application>Microsoft Office PowerPoint</Application>
  <PresentationFormat>Экран (4:3)</PresentationFormat>
  <Paragraphs>215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  Логоритмическое занятие с воспитанниками подготовительной группы компенсирующего вида по теме января «В гостях у сказки»     «СЕРЕБРЯНОЕ КОПЫТЦЕ» (по мотивам сказа П.П.Бажова)  </vt:lpstr>
      <vt:lpstr>Сядем, ребята, рядком, Посидим ладком, Посидим, друг на друга поглядим, Приготовим ушки, Будем сказку слушать</vt:lpstr>
      <vt:lpstr> Логопедическая гимнастика «Кошка Мурёнка»</vt:lpstr>
      <vt:lpstr>Наш «дружок–язычок»  Ам Ням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Windows</dc:creator>
  <cp:lastModifiedBy>User</cp:lastModifiedBy>
  <cp:revision>46</cp:revision>
  <dcterms:created xsi:type="dcterms:W3CDTF">2021-02-03T12:37:53Z</dcterms:created>
  <dcterms:modified xsi:type="dcterms:W3CDTF">2023-11-07T06:46:24Z</dcterms:modified>
</cp:coreProperties>
</file>