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11" r:id="rId6"/>
    <p:sldId id="308" r:id="rId7"/>
    <p:sldId id="312" r:id="rId8"/>
    <p:sldId id="313" r:id="rId9"/>
    <p:sldId id="314" r:id="rId10"/>
    <p:sldId id="315" r:id="rId11"/>
    <p:sldId id="316" r:id="rId12"/>
    <p:sldId id="320" r:id="rId13"/>
    <p:sldId id="317" r:id="rId14"/>
    <p:sldId id="321" r:id="rId15"/>
    <p:sldId id="318" r:id="rId16"/>
    <p:sldId id="322" r:id="rId17"/>
    <p:sldId id="319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orient="horz" pos="1776" userDrawn="1">
          <p15:clr>
            <a:srgbClr val="A4A3A4"/>
          </p15:clr>
        </p15:guide>
        <p15:guide id="4" orient="horz" pos="3240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pos="5664" userDrawn="1">
          <p15:clr>
            <a:srgbClr val="A4A3A4"/>
          </p15:clr>
        </p15:guide>
        <p15:guide id="7" pos="1536" userDrawn="1">
          <p15:clr>
            <a:srgbClr val="A4A3A4"/>
          </p15:clr>
        </p15:guide>
        <p15:guide id="8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D30"/>
    <a:srgbClr val="373921"/>
    <a:srgbClr val="BF8641"/>
    <a:srgbClr val="BF6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>
        <p:guide orient="horz" pos="1080"/>
        <p:guide orient="horz" pos="1776"/>
        <p:guide orient="horz" pos="3240"/>
        <p:guide pos="3840"/>
        <p:guide pos="5664"/>
        <p:guide pos="1536"/>
        <p:guide orient="horz" pos="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071"/>
    </p:cViewPr>
  </p:sorter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B2897-96B9-48A2-9A48-0A2A2C8EE914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2FCD86-7ED3-4986-987E-09251E84E695}">
      <dgm:prSet/>
      <dgm:spPr/>
      <dgm:t>
        <a:bodyPr/>
        <a:lstStyle/>
        <a:p>
          <a:r>
            <a:rPr lang="en-US" dirty="0"/>
            <a:t>Predicting content The key words of a text help you predict its content.</a:t>
          </a:r>
        </a:p>
      </dgm:t>
    </dgm:pt>
    <dgm:pt modelId="{D419B5B0-72D0-4127-8A29-2E1DE1E0776A}" type="parTrans" cxnId="{FE9D11DB-944D-4BD2-91FD-82B65EFD6E8A}">
      <dgm:prSet/>
      <dgm:spPr/>
      <dgm:t>
        <a:bodyPr/>
        <a:lstStyle/>
        <a:p>
          <a:endParaRPr lang="en-US"/>
        </a:p>
      </dgm:t>
    </dgm:pt>
    <dgm:pt modelId="{E59638CC-F942-4643-BAEF-28B344298577}" type="sibTrans" cxnId="{FE9D11DB-944D-4BD2-91FD-82B65EFD6E8A}">
      <dgm:prSet/>
      <dgm:spPr/>
      <dgm:t>
        <a:bodyPr/>
        <a:lstStyle/>
        <a:p>
          <a:endParaRPr lang="en-US"/>
        </a:p>
      </dgm:t>
    </dgm:pt>
    <dgm:pt modelId="{9EEC4FE3-4B03-4791-946E-3CB4E1DAF52B}">
      <dgm:prSet/>
      <dgm:spPr/>
      <dgm:t>
        <a:bodyPr/>
        <a:lstStyle/>
        <a:p>
          <a:r>
            <a:rPr lang="en-US" dirty="0"/>
            <a:t>The words in the Check these words box on p. 9 are the key words of the text. Read the words. What do you expect the text to be about?</a:t>
          </a:r>
        </a:p>
      </dgm:t>
    </dgm:pt>
    <dgm:pt modelId="{1B356CD0-E661-4316-A5D1-67FB0B7FC3A4}" type="parTrans" cxnId="{DEC88A0C-3357-4F51-8247-F181DFF74849}">
      <dgm:prSet/>
      <dgm:spPr/>
      <dgm:t>
        <a:bodyPr/>
        <a:lstStyle/>
        <a:p>
          <a:endParaRPr lang="en-US"/>
        </a:p>
      </dgm:t>
    </dgm:pt>
    <dgm:pt modelId="{35FA89C6-B75E-446D-B327-536FB721DE65}" type="sibTrans" cxnId="{DEC88A0C-3357-4F51-8247-F181DFF74849}">
      <dgm:prSet/>
      <dgm:spPr/>
      <dgm:t>
        <a:bodyPr/>
        <a:lstStyle/>
        <a:p>
          <a:endParaRPr lang="en-US"/>
        </a:p>
      </dgm:t>
    </dgm:pt>
    <dgm:pt modelId="{4B720A81-B06F-41B7-BCFB-211A368E8674}">
      <dgm:prSet/>
      <dgm:spPr/>
      <dgm:t>
        <a:bodyPr/>
        <a:lstStyle/>
        <a:p>
          <a:r>
            <a:rPr lang="en-US"/>
            <a:t>Read the title of the text and the first sentence in each  paragraph. What do you think the text is about?  Listen and read to check.</a:t>
          </a:r>
        </a:p>
      </dgm:t>
    </dgm:pt>
    <dgm:pt modelId="{B4E5CBDA-215B-4C84-B7C1-927FD8E66053}" type="parTrans" cxnId="{9983DA01-BB53-48CD-83D6-DC4316BBA1BF}">
      <dgm:prSet/>
      <dgm:spPr/>
      <dgm:t>
        <a:bodyPr/>
        <a:lstStyle/>
        <a:p>
          <a:endParaRPr lang="en-US"/>
        </a:p>
      </dgm:t>
    </dgm:pt>
    <dgm:pt modelId="{D1929CD8-B047-483C-BEE1-10D9597C0E05}" type="sibTrans" cxnId="{9983DA01-BB53-48CD-83D6-DC4316BBA1BF}">
      <dgm:prSet/>
      <dgm:spPr/>
      <dgm:t>
        <a:bodyPr/>
        <a:lstStyle/>
        <a:p>
          <a:endParaRPr lang="en-US"/>
        </a:p>
      </dgm:t>
    </dgm:pt>
    <dgm:pt modelId="{7D3D8A17-0124-4923-8D72-1C82027A95CE}">
      <dgm:prSet/>
      <dgm:spPr/>
      <dgm:t>
        <a:bodyPr/>
        <a:lstStyle/>
        <a:p>
          <a:r>
            <a:rPr lang="en-US"/>
            <a:t>Read the title and look at the picture. What is the text about?</a:t>
          </a:r>
        </a:p>
      </dgm:t>
    </dgm:pt>
    <dgm:pt modelId="{22894E83-0CDB-44EF-A573-0634123D490D}" type="parTrans" cxnId="{FE727F29-1455-4CBB-8100-810728DA486B}">
      <dgm:prSet/>
      <dgm:spPr/>
      <dgm:t>
        <a:bodyPr/>
        <a:lstStyle/>
        <a:p>
          <a:endParaRPr lang="en-US"/>
        </a:p>
      </dgm:t>
    </dgm:pt>
    <dgm:pt modelId="{328EA2DC-5147-49C0-BA84-4DA87D508CE0}" type="sibTrans" cxnId="{FE727F29-1455-4CBB-8100-810728DA486B}">
      <dgm:prSet/>
      <dgm:spPr/>
      <dgm:t>
        <a:bodyPr/>
        <a:lstStyle/>
        <a:p>
          <a:endParaRPr lang="en-US"/>
        </a:p>
      </dgm:t>
    </dgm:pt>
    <dgm:pt modelId="{424C6B42-4E3A-4704-A67F-C05F612230F7}" type="pres">
      <dgm:prSet presAssocID="{1B1B2897-96B9-48A2-9A48-0A2A2C8EE914}" presName="root" presStyleCnt="0">
        <dgm:presLayoutVars>
          <dgm:dir/>
          <dgm:resizeHandles val="exact"/>
        </dgm:presLayoutVars>
      </dgm:prSet>
      <dgm:spPr/>
    </dgm:pt>
    <dgm:pt modelId="{D625C37D-4D59-4927-9FCD-3D9298C65302}" type="pres">
      <dgm:prSet presAssocID="{1B1B2897-96B9-48A2-9A48-0A2A2C8EE914}" presName="container" presStyleCnt="0">
        <dgm:presLayoutVars>
          <dgm:dir/>
          <dgm:resizeHandles val="exact"/>
        </dgm:presLayoutVars>
      </dgm:prSet>
      <dgm:spPr/>
    </dgm:pt>
    <dgm:pt modelId="{45494C35-7658-4F26-BEE5-3E928396ADEB}" type="pres">
      <dgm:prSet presAssocID="{8A2FCD86-7ED3-4986-987E-09251E84E695}" presName="compNode" presStyleCnt="0"/>
      <dgm:spPr/>
    </dgm:pt>
    <dgm:pt modelId="{64929AC2-BADA-4AF4-88E4-6754FB162429}" type="pres">
      <dgm:prSet presAssocID="{8A2FCD86-7ED3-4986-987E-09251E84E695}" presName="iconBgRect" presStyleLbl="bgShp" presStyleIdx="0" presStyleCnt="4"/>
      <dgm:spPr/>
    </dgm:pt>
    <dgm:pt modelId="{74D25F0A-9F71-41F0-9D44-FA24D03A1A2A}" type="pres">
      <dgm:prSet presAssocID="{8A2FCD86-7ED3-4986-987E-09251E84E69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7470B548-1C3E-40AC-9B36-1EA5189968B6}" type="pres">
      <dgm:prSet presAssocID="{8A2FCD86-7ED3-4986-987E-09251E84E695}" presName="spaceRect" presStyleCnt="0"/>
      <dgm:spPr/>
    </dgm:pt>
    <dgm:pt modelId="{1B677DDE-CDDA-4B56-A58D-9D2FE32AECF5}" type="pres">
      <dgm:prSet presAssocID="{8A2FCD86-7ED3-4986-987E-09251E84E695}" presName="textRect" presStyleLbl="revTx" presStyleIdx="0" presStyleCnt="4">
        <dgm:presLayoutVars>
          <dgm:chMax val="1"/>
          <dgm:chPref val="1"/>
        </dgm:presLayoutVars>
      </dgm:prSet>
      <dgm:spPr/>
    </dgm:pt>
    <dgm:pt modelId="{44C21DE0-2054-405D-A49B-FA24B1377CC7}" type="pres">
      <dgm:prSet presAssocID="{E59638CC-F942-4643-BAEF-28B344298577}" presName="sibTrans" presStyleLbl="sibTrans2D1" presStyleIdx="0" presStyleCnt="0"/>
      <dgm:spPr/>
    </dgm:pt>
    <dgm:pt modelId="{14D5DA96-3FEA-4DD4-B4D4-D124C50F78AB}" type="pres">
      <dgm:prSet presAssocID="{9EEC4FE3-4B03-4791-946E-3CB4E1DAF52B}" presName="compNode" presStyleCnt="0"/>
      <dgm:spPr/>
    </dgm:pt>
    <dgm:pt modelId="{0A7E134E-BEC6-4F22-A75E-58E015E6ED28}" type="pres">
      <dgm:prSet presAssocID="{9EEC4FE3-4B03-4791-946E-3CB4E1DAF52B}" presName="iconBgRect" presStyleLbl="bgShp" presStyleIdx="1" presStyleCnt="4"/>
      <dgm:spPr/>
    </dgm:pt>
    <dgm:pt modelId="{43AF71DE-D965-48E8-AB94-BB71620A718F}" type="pres">
      <dgm:prSet presAssocID="{9EEC4FE3-4B03-4791-946E-3CB4E1DAF52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рандаш"/>
        </a:ext>
      </dgm:extLst>
    </dgm:pt>
    <dgm:pt modelId="{5537CF9A-6E02-4D3C-8BF2-0A481017EF49}" type="pres">
      <dgm:prSet presAssocID="{9EEC4FE3-4B03-4791-946E-3CB4E1DAF52B}" presName="spaceRect" presStyleCnt="0"/>
      <dgm:spPr/>
    </dgm:pt>
    <dgm:pt modelId="{C6D9A2AB-CD80-468C-80A5-D88D77F5861F}" type="pres">
      <dgm:prSet presAssocID="{9EEC4FE3-4B03-4791-946E-3CB4E1DAF52B}" presName="textRect" presStyleLbl="revTx" presStyleIdx="1" presStyleCnt="4" custScaleX="105017" custScaleY="113696">
        <dgm:presLayoutVars>
          <dgm:chMax val="1"/>
          <dgm:chPref val="1"/>
        </dgm:presLayoutVars>
      </dgm:prSet>
      <dgm:spPr/>
    </dgm:pt>
    <dgm:pt modelId="{78A0BD4B-E1C7-46C8-ACAA-5A7FCA10199A}" type="pres">
      <dgm:prSet presAssocID="{35FA89C6-B75E-446D-B327-536FB721DE65}" presName="sibTrans" presStyleLbl="sibTrans2D1" presStyleIdx="0" presStyleCnt="0"/>
      <dgm:spPr/>
    </dgm:pt>
    <dgm:pt modelId="{BFA110F6-AB20-4EFA-9D46-939E7AAAD7C1}" type="pres">
      <dgm:prSet presAssocID="{4B720A81-B06F-41B7-BCFB-211A368E8674}" presName="compNode" presStyleCnt="0"/>
      <dgm:spPr/>
    </dgm:pt>
    <dgm:pt modelId="{5BD00897-5A5E-437A-8161-3062FD5C97D2}" type="pres">
      <dgm:prSet presAssocID="{4B720A81-B06F-41B7-BCFB-211A368E8674}" presName="iconBgRect" presStyleLbl="bgShp" presStyleIdx="2" presStyleCnt="4"/>
      <dgm:spPr/>
    </dgm:pt>
    <dgm:pt modelId="{859E0599-9064-4BEB-BE1B-A11BBD107BC1}" type="pres">
      <dgm:prSet presAssocID="{4B720A81-B06F-41B7-BCFB-211A368E86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вычки"/>
        </a:ext>
      </dgm:extLst>
    </dgm:pt>
    <dgm:pt modelId="{1ADA8423-A0E0-4781-8377-61474152DCEA}" type="pres">
      <dgm:prSet presAssocID="{4B720A81-B06F-41B7-BCFB-211A368E8674}" presName="spaceRect" presStyleCnt="0"/>
      <dgm:spPr/>
    </dgm:pt>
    <dgm:pt modelId="{49CEA120-EBF2-4E1D-975F-24705819395A}" type="pres">
      <dgm:prSet presAssocID="{4B720A81-B06F-41B7-BCFB-211A368E8674}" presName="textRect" presStyleLbl="revTx" presStyleIdx="2" presStyleCnt="4">
        <dgm:presLayoutVars>
          <dgm:chMax val="1"/>
          <dgm:chPref val="1"/>
        </dgm:presLayoutVars>
      </dgm:prSet>
      <dgm:spPr/>
    </dgm:pt>
    <dgm:pt modelId="{0F5D7ED5-A245-48EB-AC97-6694B395FF39}" type="pres">
      <dgm:prSet presAssocID="{D1929CD8-B047-483C-BEE1-10D9597C0E05}" presName="sibTrans" presStyleLbl="sibTrans2D1" presStyleIdx="0" presStyleCnt="0"/>
      <dgm:spPr/>
    </dgm:pt>
    <dgm:pt modelId="{D81AAD15-3CD7-4444-AE5E-341463F840EC}" type="pres">
      <dgm:prSet presAssocID="{7D3D8A17-0124-4923-8D72-1C82027A95CE}" presName="compNode" presStyleCnt="0"/>
      <dgm:spPr/>
    </dgm:pt>
    <dgm:pt modelId="{629EA366-4DF5-43BF-B63A-C8DF63F29BF0}" type="pres">
      <dgm:prSet presAssocID="{7D3D8A17-0124-4923-8D72-1C82027A95CE}" presName="iconBgRect" presStyleLbl="bgShp" presStyleIdx="3" presStyleCnt="4"/>
      <dgm:spPr/>
    </dgm:pt>
    <dgm:pt modelId="{82FE0604-0DEF-47EE-83E0-00BC4991F5BA}" type="pres">
      <dgm:prSet presAssocID="{7D3D8A17-0124-4923-8D72-1C82027A95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азета"/>
        </a:ext>
      </dgm:extLst>
    </dgm:pt>
    <dgm:pt modelId="{578F31A5-6C83-4A02-8194-DFADEDE5B308}" type="pres">
      <dgm:prSet presAssocID="{7D3D8A17-0124-4923-8D72-1C82027A95CE}" presName="spaceRect" presStyleCnt="0"/>
      <dgm:spPr/>
    </dgm:pt>
    <dgm:pt modelId="{DAFAA100-1BC2-4FE2-8092-5B80DEDF137B}" type="pres">
      <dgm:prSet presAssocID="{7D3D8A17-0124-4923-8D72-1C82027A95C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983DA01-BB53-48CD-83D6-DC4316BBA1BF}" srcId="{1B1B2897-96B9-48A2-9A48-0A2A2C8EE914}" destId="{4B720A81-B06F-41B7-BCFB-211A368E8674}" srcOrd="2" destOrd="0" parTransId="{B4E5CBDA-215B-4C84-B7C1-927FD8E66053}" sibTransId="{D1929CD8-B047-483C-BEE1-10D9597C0E05}"/>
    <dgm:cxn modelId="{DEC88A0C-3357-4F51-8247-F181DFF74849}" srcId="{1B1B2897-96B9-48A2-9A48-0A2A2C8EE914}" destId="{9EEC4FE3-4B03-4791-946E-3CB4E1DAF52B}" srcOrd="1" destOrd="0" parTransId="{1B356CD0-E661-4316-A5D1-67FB0B7FC3A4}" sibTransId="{35FA89C6-B75E-446D-B327-536FB721DE65}"/>
    <dgm:cxn modelId="{359D5C22-2823-447B-A383-D302D55A33B7}" type="presOf" srcId="{35FA89C6-B75E-446D-B327-536FB721DE65}" destId="{78A0BD4B-E1C7-46C8-ACAA-5A7FCA10199A}" srcOrd="0" destOrd="0" presId="urn:microsoft.com/office/officeart/2018/2/layout/IconCircleList"/>
    <dgm:cxn modelId="{FE727F29-1455-4CBB-8100-810728DA486B}" srcId="{1B1B2897-96B9-48A2-9A48-0A2A2C8EE914}" destId="{7D3D8A17-0124-4923-8D72-1C82027A95CE}" srcOrd="3" destOrd="0" parTransId="{22894E83-0CDB-44EF-A573-0634123D490D}" sibTransId="{328EA2DC-5147-49C0-BA84-4DA87D508CE0}"/>
    <dgm:cxn modelId="{F396E735-10AB-4905-A157-FD5CBEBD5B59}" type="presOf" srcId="{7D3D8A17-0124-4923-8D72-1C82027A95CE}" destId="{DAFAA100-1BC2-4FE2-8092-5B80DEDF137B}" srcOrd="0" destOrd="0" presId="urn:microsoft.com/office/officeart/2018/2/layout/IconCircleList"/>
    <dgm:cxn modelId="{09AC684B-03A2-43F2-8A11-02E7B268208F}" type="presOf" srcId="{4B720A81-B06F-41B7-BCFB-211A368E8674}" destId="{49CEA120-EBF2-4E1D-975F-24705819395A}" srcOrd="0" destOrd="0" presId="urn:microsoft.com/office/officeart/2018/2/layout/IconCircleList"/>
    <dgm:cxn modelId="{8683C04E-BA3C-4AE1-843E-4361B4826191}" type="presOf" srcId="{D1929CD8-B047-483C-BEE1-10D9597C0E05}" destId="{0F5D7ED5-A245-48EB-AC97-6694B395FF39}" srcOrd="0" destOrd="0" presId="urn:microsoft.com/office/officeart/2018/2/layout/IconCircleList"/>
    <dgm:cxn modelId="{9BFC048B-1CE4-4906-B9E8-67CAB7B5A9B1}" type="presOf" srcId="{1B1B2897-96B9-48A2-9A48-0A2A2C8EE914}" destId="{424C6B42-4E3A-4704-A67F-C05F612230F7}" srcOrd="0" destOrd="0" presId="urn:microsoft.com/office/officeart/2018/2/layout/IconCircleList"/>
    <dgm:cxn modelId="{EC7316B6-26AD-4BB6-A4DA-7D422CC910C9}" type="presOf" srcId="{9EEC4FE3-4B03-4791-946E-3CB4E1DAF52B}" destId="{C6D9A2AB-CD80-468C-80A5-D88D77F5861F}" srcOrd="0" destOrd="0" presId="urn:microsoft.com/office/officeart/2018/2/layout/IconCircleList"/>
    <dgm:cxn modelId="{046932CF-83A8-4162-A846-1325439C8EED}" type="presOf" srcId="{E59638CC-F942-4643-BAEF-28B344298577}" destId="{44C21DE0-2054-405D-A49B-FA24B1377CC7}" srcOrd="0" destOrd="0" presId="urn:microsoft.com/office/officeart/2018/2/layout/IconCircleList"/>
    <dgm:cxn modelId="{FE9D11DB-944D-4BD2-91FD-82B65EFD6E8A}" srcId="{1B1B2897-96B9-48A2-9A48-0A2A2C8EE914}" destId="{8A2FCD86-7ED3-4986-987E-09251E84E695}" srcOrd="0" destOrd="0" parTransId="{D419B5B0-72D0-4127-8A29-2E1DE1E0776A}" sibTransId="{E59638CC-F942-4643-BAEF-28B344298577}"/>
    <dgm:cxn modelId="{05E603F8-32C7-4D90-A2BB-0CCF58B13615}" type="presOf" srcId="{8A2FCD86-7ED3-4986-987E-09251E84E695}" destId="{1B677DDE-CDDA-4B56-A58D-9D2FE32AECF5}" srcOrd="0" destOrd="0" presId="urn:microsoft.com/office/officeart/2018/2/layout/IconCircleList"/>
    <dgm:cxn modelId="{F920542F-D50F-4927-89A7-857CFCE43687}" type="presParOf" srcId="{424C6B42-4E3A-4704-A67F-C05F612230F7}" destId="{D625C37D-4D59-4927-9FCD-3D9298C65302}" srcOrd="0" destOrd="0" presId="urn:microsoft.com/office/officeart/2018/2/layout/IconCircleList"/>
    <dgm:cxn modelId="{4433045D-6006-4832-9CD9-931DB45F2ECD}" type="presParOf" srcId="{D625C37D-4D59-4927-9FCD-3D9298C65302}" destId="{45494C35-7658-4F26-BEE5-3E928396ADEB}" srcOrd="0" destOrd="0" presId="urn:microsoft.com/office/officeart/2018/2/layout/IconCircleList"/>
    <dgm:cxn modelId="{4FBFDA61-541D-4F47-BB6D-79BD1C05CB45}" type="presParOf" srcId="{45494C35-7658-4F26-BEE5-3E928396ADEB}" destId="{64929AC2-BADA-4AF4-88E4-6754FB162429}" srcOrd="0" destOrd="0" presId="urn:microsoft.com/office/officeart/2018/2/layout/IconCircleList"/>
    <dgm:cxn modelId="{2AA905EE-EC0D-4829-B0DB-83C9F2036C1C}" type="presParOf" srcId="{45494C35-7658-4F26-BEE5-3E928396ADEB}" destId="{74D25F0A-9F71-41F0-9D44-FA24D03A1A2A}" srcOrd="1" destOrd="0" presId="urn:microsoft.com/office/officeart/2018/2/layout/IconCircleList"/>
    <dgm:cxn modelId="{28D145FB-F5CA-4373-8729-31B1AFA68AF7}" type="presParOf" srcId="{45494C35-7658-4F26-BEE5-3E928396ADEB}" destId="{7470B548-1C3E-40AC-9B36-1EA5189968B6}" srcOrd="2" destOrd="0" presId="urn:microsoft.com/office/officeart/2018/2/layout/IconCircleList"/>
    <dgm:cxn modelId="{F9FB4FCE-A6BF-43A7-B49D-B182FA343FC3}" type="presParOf" srcId="{45494C35-7658-4F26-BEE5-3E928396ADEB}" destId="{1B677DDE-CDDA-4B56-A58D-9D2FE32AECF5}" srcOrd="3" destOrd="0" presId="urn:microsoft.com/office/officeart/2018/2/layout/IconCircleList"/>
    <dgm:cxn modelId="{37C79120-FB2E-4377-B7B8-957D89847D68}" type="presParOf" srcId="{D625C37D-4D59-4927-9FCD-3D9298C65302}" destId="{44C21DE0-2054-405D-A49B-FA24B1377CC7}" srcOrd="1" destOrd="0" presId="urn:microsoft.com/office/officeart/2018/2/layout/IconCircleList"/>
    <dgm:cxn modelId="{AB2A85E4-7671-423A-9F14-9568E752F975}" type="presParOf" srcId="{D625C37D-4D59-4927-9FCD-3D9298C65302}" destId="{14D5DA96-3FEA-4DD4-B4D4-D124C50F78AB}" srcOrd="2" destOrd="0" presId="urn:microsoft.com/office/officeart/2018/2/layout/IconCircleList"/>
    <dgm:cxn modelId="{27885CC8-6266-470B-9017-36B653522C2A}" type="presParOf" srcId="{14D5DA96-3FEA-4DD4-B4D4-D124C50F78AB}" destId="{0A7E134E-BEC6-4F22-A75E-58E015E6ED28}" srcOrd="0" destOrd="0" presId="urn:microsoft.com/office/officeart/2018/2/layout/IconCircleList"/>
    <dgm:cxn modelId="{E75D12D4-182A-4FEF-8CCC-C546F17C8C95}" type="presParOf" srcId="{14D5DA96-3FEA-4DD4-B4D4-D124C50F78AB}" destId="{43AF71DE-D965-48E8-AB94-BB71620A718F}" srcOrd="1" destOrd="0" presId="urn:microsoft.com/office/officeart/2018/2/layout/IconCircleList"/>
    <dgm:cxn modelId="{6A98871D-6AA3-4C7B-9CCC-74DB12C19741}" type="presParOf" srcId="{14D5DA96-3FEA-4DD4-B4D4-D124C50F78AB}" destId="{5537CF9A-6E02-4D3C-8BF2-0A481017EF49}" srcOrd="2" destOrd="0" presId="urn:microsoft.com/office/officeart/2018/2/layout/IconCircleList"/>
    <dgm:cxn modelId="{B8BFB91F-4521-4233-B0DC-BFB7A178EB30}" type="presParOf" srcId="{14D5DA96-3FEA-4DD4-B4D4-D124C50F78AB}" destId="{C6D9A2AB-CD80-468C-80A5-D88D77F5861F}" srcOrd="3" destOrd="0" presId="urn:microsoft.com/office/officeart/2018/2/layout/IconCircleList"/>
    <dgm:cxn modelId="{9CFD27DD-AE1B-4A1F-8D4C-54E385151A53}" type="presParOf" srcId="{D625C37D-4D59-4927-9FCD-3D9298C65302}" destId="{78A0BD4B-E1C7-46C8-ACAA-5A7FCA10199A}" srcOrd="3" destOrd="0" presId="urn:microsoft.com/office/officeart/2018/2/layout/IconCircleList"/>
    <dgm:cxn modelId="{7F9D3064-4B17-4DD3-B719-B8D771415220}" type="presParOf" srcId="{D625C37D-4D59-4927-9FCD-3D9298C65302}" destId="{BFA110F6-AB20-4EFA-9D46-939E7AAAD7C1}" srcOrd="4" destOrd="0" presId="urn:microsoft.com/office/officeart/2018/2/layout/IconCircleList"/>
    <dgm:cxn modelId="{4C1F936D-3E71-4859-A188-881EA75FBD9C}" type="presParOf" srcId="{BFA110F6-AB20-4EFA-9D46-939E7AAAD7C1}" destId="{5BD00897-5A5E-437A-8161-3062FD5C97D2}" srcOrd="0" destOrd="0" presId="urn:microsoft.com/office/officeart/2018/2/layout/IconCircleList"/>
    <dgm:cxn modelId="{3388DA0B-D781-44A8-94CC-CEE6BF5273A3}" type="presParOf" srcId="{BFA110F6-AB20-4EFA-9D46-939E7AAAD7C1}" destId="{859E0599-9064-4BEB-BE1B-A11BBD107BC1}" srcOrd="1" destOrd="0" presId="urn:microsoft.com/office/officeart/2018/2/layout/IconCircleList"/>
    <dgm:cxn modelId="{57F9854D-B77B-4C74-BE44-79832312AB1D}" type="presParOf" srcId="{BFA110F6-AB20-4EFA-9D46-939E7AAAD7C1}" destId="{1ADA8423-A0E0-4781-8377-61474152DCEA}" srcOrd="2" destOrd="0" presId="urn:microsoft.com/office/officeart/2018/2/layout/IconCircleList"/>
    <dgm:cxn modelId="{E1871D39-45F2-40C2-B8D8-ABECD46A06CB}" type="presParOf" srcId="{BFA110F6-AB20-4EFA-9D46-939E7AAAD7C1}" destId="{49CEA120-EBF2-4E1D-975F-24705819395A}" srcOrd="3" destOrd="0" presId="urn:microsoft.com/office/officeart/2018/2/layout/IconCircleList"/>
    <dgm:cxn modelId="{2B012DA7-0E95-4F97-806C-C12856B19D4D}" type="presParOf" srcId="{D625C37D-4D59-4927-9FCD-3D9298C65302}" destId="{0F5D7ED5-A245-48EB-AC97-6694B395FF39}" srcOrd="5" destOrd="0" presId="urn:microsoft.com/office/officeart/2018/2/layout/IconCircleList"/>
    <dgm:cxn modelId="{0F09CFB3-8FBA-4C5E-B894-936BD22680F6}" type="presParOf" srcId="{D625C37D-4D59-4927-9FCD-3D9298C65302}" destId="{D81AAD15-3CD7-4444-AE5E-341463F840EC}" srcOrd="6" destOrd="0" presId="urn:microsoft.com/office/officeart/2018/2/layout/IconCircleList"/>
    <dgm:cxn modelId="{237B76F8-B9B7-4345-85F9-38482B7B7CFB}" type="presParOf" srcId="{D81AAD15-3CD7-4444-AE5E-341463F840EC}" destId="{629EA366-4DF5-43BF-B63A-C8DF63F29BF0}" srcOrd="0" destOrd="0" presId="urn:microsoft.com/office/officeart/2018/2/layout/IconCircleList"/>
    <dgm:cxn modelId="{865C920E-C608-4DB7-9FB9-EA697C371459}" type="presParOf" srcId="{D81AAD15-3CD7-4444-AE5E-341463F840EC}" destId="{82FE0604-0DEF-47EE-83E0-00BC4991F5BA}" srcOrd="1" destOrd="0" presId="urn:microsoft.com/office/officeart/2018/2/layout/IconCircleList"/>
    <dgm:cxn modelId="{9C8D8112-24F5-451E-B51E-0ED4D6A49539}" type="presParOf" srcId="{D81AAD15-3CD7-4444-AE5E-341463F840EC}" destId="{578F31A5-6C83-4A02-8194-DFADEDE5B308}" srcOrd="2" destOrd="0" presId="urn:microsoft.com/office/officeart/2018/2/layout/IconCircleList"/>
    <dgm:cxn modelId="{E3D83A37-CAB5-4E7A-97F0-54F4CE43340C}" type="presParOf" srcId="{D81AAD15-3CD7-4444-AE5E-341463F840EC}" destId="{DAFAA100-1BC2-4FE2-8092-5B80DEDF137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29AC2-BADA-4AF4-88E4-6754FB162429}">
      <dsp:nvSpPr>
        <dsp:cNvPr id="0" name=""/>
        <dsp:cNvSpPr/>
      </dsp:nvSpPr>
      <dsp:spPr>
        <a:xfrm>
          <a:off x="172839" y="469890"/>
          <a:ext cx="1335915" cy="133591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25F0A-9F71-41F0-9D44-FA24D03A1A2A}">
      <dsp:nvSpPr>
        <dsp:cNvPr id="0" name=""/>
        <dsp:cNvSpPr/>
      </dsp:nvSpPr>
      <dsp:spPr>
        <a:xfrm>
          <a:off x="4533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77DDE-CDDA-4B56-A58D-9D2FE32AECF5}">
      <dsp:nvSpPr>
        <dsp:cNvPr id="0" name=""/>
        <dsp:cNvSpPr/>
      </dsp:nvSpPr>
      <dsp:spPr>
        <a:xfrm>
          <a:off x="17950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Predicting content The key words of a text help you predict its content.</a:t>
          </a:r>
        </a:p>
      </dsp:txBody>
      <dsp:txXfrm>
        <a:off x="1795022" y="469890"/>
        <a:ext cx="3148942" cy="1335915"/>
      </dsp:txXfrm>
    </dsp:sp>
    <dsp:sp modelId="{0A7E134E-BEC6-4F22-A75E-58E015E6ED28}">
      <dsp:nvSpPr>
        <dsp:cNvPr id="0" name=""/>
        <dsp:cNvSpPr/>
      </dsp:nvSpPr>
      <dsp:spPr>
        <a:xfrm>
          <a:off x="5492644" y="469890"/>
          <a:ext cx="1335915" cy="133591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F71DE-D965-48E8-AB94-BB71620A718F}">
      <dsp:nvSpPr>
        <dsp:cNvPr id="0" name=""/>
        <dsp:cNvSpPr/>
      </dsp:nvSpPr>
      <dsp:spPr>
        <a:xfrm>
          <a:off x="5773186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9A2AB-CD80-468C-80A5-D88D77F5861F}">
      <dsp:nvSpPr>
        <dsp:cNvPr id="0" name=""/>
        <dsp:cNvSpPr/>
      </dsp:nvSpPr>
      <dsp:spPr>
        <a:xfrm>
          <a:off x="7035835" y="378406"/>
          <a:ext cx="3306924" cy="1518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words in the Check these words box on p. 9 are the key words of the text. Read the words. What do you expect the text to be about?</a:t>
          </a:r>
        </a:p>
      </dsp:txBody>
      <dsp:txXfrm>
        <a:off x="7035835" y="378406"/>
        <a:ext cx="3306924" cy="1518881"/>
      </dsp:txXfrm>
    </dsp:sp>
    <dsp:sp modelId="{5BD00897-5A5E-437A-8161-3062FD5C97D2}">
      <dsp:nvSpPr>
        <dsp:cNvPr id="0" name=""/>
        <dsp:cNvSpPr/>
      </dsp:nvSpPr>
      <dsp:spPr>
        <a:xfrm>
          <a:off x="172839" y="2637016"/>
          <a:ext cx="1335915" cy="133591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E0599-9064-4BEB-BE1B-A11BBD107BC1}">
      <dsp:nvSpPr>
        <dsp:cNvPr id="0" name=""/>
        <dsp:cNvSpPr/>
      </dsp:nvSpPr>
      <dsp:spPr>
        <a:xfrm>
          <a:off x="453381" y="2917558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EA120-EBF2-4E1D-975F-24705819395A}">
      <dsp:nvSpPr>
        <dsp:cNvPr id="0" name=""/>
        <dsp:cNvSpPr/>
      </dsp:nvSpPr>
      <dsp:spPr>
        <a:xfrm>
          <a:off x="1795022" y="263701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Read the title of the text and the first sentence in each  paragraph. What do you think the text is about?  Listen and read to check.</a:t>
          </a:r>
        </a:p>
      </dsp:txBody>
      <dsp:txXfrm>
        <a:off x="1795022" y="2637016"/>
        <a:ext cx="3148942" cy="1335915"/>
      </dsp:txXfrm>
    </dsp:sp>
    <dsp:sp modelId="{629EA366-4DF5-43BF-B63A-C8DF63F29BF0}">
      <dsp:nvSpPr>
        <dsp:cNvPr id="0" name=""/>
        <dsp:cNvSpPr/>
      </dsp:nvSpPr>
      <dsp:spPr>
        <a:xfrm>
          <a:off x="5492644" y="2637016"/>
          <a:ext cx="1335915" cy="133591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E0604-0DEF-47EE-83E0-00BC4991F5BA}">
      <dsp:nvSpPr>
        <dsp:cNvPr id="0" name=""/>
        <dsp:cNvSpPr/>
      </dsp:nvSpPr>
      <dsp:spPr>
        <a:xfrm>
          <a:off x="5773186" y="2917558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AA100-1BC2-4FE2-8092-5B80DEDF137B}">
      <dsp:nvSpPr>
        <dsp:cNvPr id="0" name=""/>
        <dsp:cNvSpPr/>
      </dsp:nvSpPr>
      <dsp:spPr>
        <a:xfrm>
          <a:off x="7114826" y="263701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Read the title and look at the picture. What is the text about?</a:t>
          </a:r>
        </a:p>
      </dsp:txBody>
      <dsp:txXfrm>
        <a:off x="7114826" y="2637016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EBDD37D-224E-4A2E-8417-8C17D4A5C8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B1C7EA-584A-4063-BBF8-F1D29734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BD5954-F7DD-4672-94AD-8F8087CBFCF1}" type="datetime1">
              <a:rPr lang="ru-RU" smtClean="0"/>
              <a:t>27.09.2023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2F4596-F6B6-4D9D-B156-71CCDAE4E8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234F26-69E4-4D77-8646-C93DD1E0AC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68A390-5D0E-4E62-98EC-976C3766C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74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5341-05BC-495A-8531-A44DD7DDCC83}" type="datetime1">
              <a:rPr lang="ru-RU" smtClean="0"/>
              <a:pPr/>
              <a:t>27.09.2023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3784F3-2271-4F8D-A0BC-8F40E6849F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5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5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3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2BDD9099-6901-40BC-B1DA-AD6ADD5C60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8724" y="4524231"/>
            <a:ext cx="11274552" cy="1162499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rtlCol="0" anchor="ctr">
            <a:normAutofit/>
          </a:bodyPr>
          <a:lstStyle>
            <a:lvl1pPr algn="l">
              <a:lnSpc>
                <a:spcPct val="108000"/>
              </a:lnSpc>
              <a:defRPr sz="44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8723" y="5686727"/>
            <a:ext cx="5637271" cy="692639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rtlCol="0" anchor="ctr">
            <a:normAutofit/>
          </a:bodyPr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8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095993" y="5686727"/>
            <a:ext cx="5637269" cy="692638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rtlCol="0" anchor="ctr">
            <a:normAutofit/>
          </a:bodyPr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8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8610CAC7-0287-4791-AA90-6C130B873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544" y="960120"/>
            <a:ext cx="4700016" cy="1325563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31152" y="2715768"/>
            <a:ext cx="4114800" cy="1188720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31152" y="4663440"/>
            <a:ext cx="4114800" cy="1005840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текст 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05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808"/>
            <a:ext cx="10515600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301DA176-9193-4B04-B599-C94E317913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2" y="3127677"/>
            <a:ext cx="1051560" cy="457200"/>
          </a:xfrm>
        </p:spPr>
        <p:txBody>
          <a:bodyPr rtlCol="0" anchor="ctr"/>
          <a:lstStyle>
            <a:lvl1pPr marL="0" indent="0" algn="ctr">
              <a:buNone/>
              <a:defRPr sz="1400" b="1" spc="30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D950A6C4-345F-4857-A613-BA3B56096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DD4ADE2E-411A-4FE3-BE95-DAF1FDCBC55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47FAF332-F615-4C47-95EA-CE17DFEE62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4AE2424F-E961-4201-91A6-3AAB4B81F2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376057B0-36CD-44FC-A0B9-2DD64FB47D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8952" y="3928953"/>
            <a:ext cx="1051560" cy="457200"/>
          </a:xfrm>
        </p:spPr>
        <p:txBody>
          <a:bodyPr rtlCol="0" anchor="ctr"/>
          <a:lstStyle>
            <a:lvl1pPr marL="0" indent="0" algn="ctr">
              <a:buNone/>
              <a:defRPr sz="1400" b="1" spc="30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676D61D8-553D-48A5-A736-7775F27B69B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82028ADE-A26E-4E87-85C6-87A161CB82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id="{D49729D5-3821-43F6-A1C5-5549E5177E0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02C709FA-DC0E-435A-A4A7-A975A8D413B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018BA8DF-331D-4B6E-AF52-AA13732A6B9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DBEB8F26-CF5F-4C8F-94D3-2DACD0914B6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:a16="http://schemas.microsoft.com/office/drawing/2014/main" id="{0EC0A380-C705-47E5-960A-C495280B86E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9" name="Текст 10">
            <a:extLst>
              <a:ext uri="{FF2B5EF4-FFF2-40B4-BE49-F238E27FC236}">
                <a16:creationId xmlns:a16="http://schemas.microsoft.com/office/drawing/2014/main" id="{E217E3B9-2273-4A22-A07E-4FEFB35FCC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FE119361-CC51-4C9D-A4B5-BDEEE01371A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1" name="Текст 10">
            <a:extLst>
              <a:ext uri="{FF2B5EF4-FFF2-40B4-BE49-F238E27FC236}">
                <a16:creationId xmlns:a16="http://schemas.microsoft.com/office/drawing/2014/main" id="{E39AABDA-9976-4AB3-BCBF-77B491015F5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id="{9EFE40FF-B422-4391-9236-D2D2D09F30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id="{6B6D260C-7D2F-4024-86D5-8338D454EBE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id="{2F9B810E-07ED-4DCA-941C-C388D0D629A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5" name="Текст 10">
            <a:extLst>
              <a:ext uri="{FF2B5EF4-FFF2-40B4-BE49-F238E27FC236}">
                <a16:creationId xmlns:a16="http://schemas.microsoft.com/office/drawing/2014/main" id="{BD4447B3-0D22-4C7F-943D-0B587278283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id="{642B6C40-8744-4C84-B1E3-6E43D565F11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7" name="Текст 10">
            <a:extLst>
              <a:ext uri="{FF2B5EF4-FFF2-40B4-BE49-F238E27FC236}">
                <a16:creationId xmlns:a16="http://schemas.microsoft.com/office/drawing/2014/main" id="{A59ADB66-05AF-4A45-9C95-D32C5989A67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0068B2A9-DD05-4E1D-BD33-A2E85A5EC6D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9" name="Текст 10">
            <a:extLst>
              <a:ext uri="{FF2B5EF4-FFF2-40B4-BE49-F238E27FC236}">
                <a16:creationId xmlns:a16="http://schemas.microsoft.com/office/drawing/2014/main" id="{D9CC05E1-548C-4EEE-882C-6E801268902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8E2FCD6E-08B0-49F8-BB46-6509A73C300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1" name="Текст 10">
            <a:extLst>
              <a:ext uri="{FF2B5EF4-FFF2-40B4-BE49-F238E27FC236}">
                <a16:creationId xmlns:a16="http://schemas.microsoft.com/office/drawing/2014/main" id="{8D149A50-AE02-4525-9165-71B5B24E27D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2" name="Текст 3">
            <a:extLst>
              <a:ext uri="{FF2B5EF4-FFF2-40B4-BE49-F238E27FC236}">
                <a16:creationId xmlns:a16="http://schemas.microsoft.com/office/drawing/2014/main" id="{24126B4E-6F4A-4E61-B11D-78A183E4945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1760565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rtlCol="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spc="2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014A76E8-F520-4630-8BBA-F9B7A0DAAB02}"/>
              </a:ext>
            </a:extLst>
          </p:cNvPr>
          <p:cNvSpPr/>
          <p:nvPr userDrawn="1"/>
        </p:nvSpPr>
        <p:spPr>
          <a:xfrm>
            <a:off x="929640" y="3648582"/>
            <a:ext cx="1033272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4" name="Дата 4">
            <a:extLst>
              <a:ext uri="{FF2B5EF4-FFF2-40B4-BE49-F238E27FC236}">
                <a16:creationId xmlns:a16="http://schemas.microsoft.com/office/drawing/2014/main" id="{49043823-D35F-46B1-919E-197C35555610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457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20ХХ</a:t>
            </a:r>
          </a:p>
        </p:txBody>
      </p:sp>
    </p:spTree>
    <p:extLst>
      <p:ext uri="{BB962C8B-B14F-4D97-AF65-F5344CB8AC3E}">
        <p14:creationId xmlns:p14="http://schemas.microsoft.com/office/powerpoint/2010/main" val="129420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ючевые 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>
            <a:extLst>
              <a:ext uri="{FF2B5EF4-FFF2-40B4-BE49-F238E27FC236}">
                <a16:creationId xmlns:a16="http://schemas.microsoft.com/office/drawing/2014/main" id="{1B08CCD3-BAD4-467E-B843-1BD3FC1D83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960120"/>
            <a:ext cx="5029200" cy="914400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4E5D546-07C2-4A4B-85D2-F23B489AB4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935224"/>
            <a:ext cx="213055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BD981D89-A62B-4844-B43A-DFEEC6CACD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306824"/>
            <a:ext cx="213055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071D86D6-F37C-4280-9551-DFF729C85B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4408" y="2935224"/>
            <a:ext cx="222199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BB88B61E-B44C-46EB-B875-1F55B02E8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64408" y="4334256"/>
            <a:ext cx="222199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141773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еты для предприят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фотография мрамора ">
            <a:extLst>
              <a:ext uri="{FF2B5EF4-FFF2-40B4-BE49-F238E27FC236}">
                <a16:creationId xmlns:a16="http://schemas.microsoft.com/office/drawing/2014/main" id="{5886E31A-DA35-4E25-9FA3-92E90FBF3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442118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E4B2F5F-448A-4BB9-BF2F-3CCB44D32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01565" y="2471420"/>
            <a:ext cx="4809744" cy="3473216"/>
            <a:chOff x="6355080" y="2494474"/>
            <a:chExt cx="4960620" cy="3473216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7838022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" y="914400"/>
            <a:ext cx="5212080" cy="50292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08" y="960120"/>
            <a:ext cx="4905292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3880" y="2688336"/>
            <a:ext cx="2862072" cy="71323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256" y="2779776"/>
            <a:ext cx="786384" cy="65598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83880" y="3849624"/>
            <a:ext cx="2862072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83880" y="4992624"/>
            <a:ext cx="2862072" cy="749808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7184" y="2788920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0256" y="3840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7184" y="3950208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0256" y="4983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2" name="Текст 13">
            <a:extLst>
              <a:ext uri="{FF2B5EF4-FFF2-40B4-BE49-F238E27FC236}">
                <a16:creationId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7184" y="5111496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3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50BA95E-CDDF-419E-808E-3B59CA01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9472" y="1943463"/>
            <a:ext cx="3832828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Графический объект 25" descr="значок веточки">
            <a:extLst>
              <a:ext uri="{FF2B5EF4-FFF2-40B4-BE49-F238E27FC236}">
                <a16:creationId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8536514" y="1719135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зыв к действи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>
            <a:extLst>
              <a:ext uri="{FF2B5EF4-FFF2-40B4-BE49-F238E27FC236}">
                <a16:creationId xmlns:a16="http://schemas.microsoft.com/office/drawing/2014/main" id="{FC6AF499-A975-4930-A45C-320ABE4AA9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280160"/>
            <a:ext cx="3191256" cy="914400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624328"/>
            <a:ext cx="3191256" cy="804672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D9AFEBB-77FA-45B8-93D7-F6A638A0196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1248" y="4043553"/>
            <a:ext cx="3191256" cy="804672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4575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7">
            <a:extLst>
              <a:ext uri="{FF2B5EF4-FFF2-40B4-BE49-F238E27FC236}">
                <a16:creationId xmlns:a16="http://schemas.microsoft.com/office/drawing/2014/main" id="{AF2033B6-A37A-42D0-8C26-9C7E14CFDE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0" y="1280160"/>
            <a:ext cx="3438144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65592" y="2770632"/>
            <a:ext cx="32004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2000" spc="3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6C5036E-BEC3-4FC6-A05E-18F7A078B16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03336" y="3922776"/>
            <a:ext cx="2715768" cy="128930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357639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2342144"/>
            <a:ext cx="3932237" cy="1600200"/>
          </a:xfrm>
        </p:spPr>
        <p:txBody>
          <a:bodyPr rtlCol="0" anchor="ctr">
            <a:normAutofit/>
          </a:bodyPr>
          <a:lstStyle>
            <a:lvl1pPr algn="ctr">
              <a:defRPr sz="4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859089"/>
            <a:ext cx="6172200" cy="4873625"/>
          </a:xfrm>
        </p:spPr>
        <p:txBody>
          <a:bodyPr rtlCol="0"/>
          <a:lstStyle>
            <a:lvl1pPr>
              <a:defRPr sz="3200"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6216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>
            <a:extLst>
              <a:ext uri="{FF2B5EF4-FFF2-40B4-BE49-F238E27FC236}">
                <a16:creationId xmlns:a16="http://schemas.microsoft.com/office/drawing/2014/main" id="{A41CBEE4-3FAE-4685-BA5D-89EE53B32D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-7620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251" y="685800"/>
            <a:ext cx="3959352" cy="5486400"/>
          </a:xfrm>
          <a:solidFill>
            <a:schemeClr val="tx2">
              <a:lumMod val="20000"/>
              <a:lumOff val="80000"/>
              <a:alpha val="9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lIns="274320" tIns="457200" rIns="274320" rtlCol="0" anchor="t">
            <a:noAutofit/>
          </a:bodyPr>
          <a:lstStyle>
            <a:lvl1pPr algn="ctr">
              <a:defRPr spc="100" baseline="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A67D98D-D4C9-49C3-B1D7-0D6F2D3371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551" y="800100"/>
            <a:ext cx="3730752" cy="5257800"/>
          </a:xfrm>
          <a:ln w="12700">
            <a:solidFill>
              <a:schemeClr val="tx2"/>
            </a:solidFill>
          </a:ln>
        </p:spPr>
        <p:txBody>
          <a:bodyPr lIns="274320" tIns="1371600" rIns="274320" rtlCol="0">
            <a:noAutofit/>
          </a:bodyPr>
          <a:lstStyle>
            <a:lvl1pPr marL="0" indent="0" algn="ctr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3" name="Title 1" hidden="1">
            <a:extLst>
              <a:ext uri="{FF2B5EF4-FFF2-40B4-BE49-F238E27FC236}">
                <a16:creationId xmlns:a16="http://schemas.microsoft.com/office/drawing/2014/main" id="{3F2612BA-64D8-41EC-9F7A-0615FD68EDCA}"/>
              </a:ext>
            </a:extLst>
          </p:cNvPr>
          <p:cNvSpPr txBox="1">
            <a:spLocks/>
          </p:cNvSpPr>
          <p:nvPr userDrawn="1"/>
        </p:nvSpPr>
        <p:spPr>
          <a:xfrm>
            <a:off x="1005398" y="960120"/>
            <a:ext cx="2971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40" baseline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" spc="100">
                <a:latin typeface="Elephant Pro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2677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комство с докладч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тография мрамора&#10;">
            <a:extLst>
              <a:ext uri="{FF2B5EF4-FFF2-40B4-BE49-F238E27FC236}">
                <a16:creationId xmlns:a16="http://schemas.microsoft.com/office/drawing/2014/main" id="{CEFBE0D1-09DC-41AA-9A18-E5E07B941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1859217-510A-4C29-85EE-456A26AAC78C}"/>
              </a:ext>
            </a:extLst>
          </p:cNvPr>
          <p:cNvSpPr/>
          <p:nvPr userDrawn="1"/>
        </p:nvSpPr>
        <p:spPr>
          <a:xfrm>
            <a:off x="466163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645152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0" y="3962399"/>
            <a:ext cx="461772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6571" y="777240"/>
            <a:ext cx="5029200" cy="53035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120" y="3172968"/>
            <a:ext cx="4617720" cy="4572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spc="30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pic>
        <p:nvPicPr>
          <p:cNvPr id="14" name="Графический объект 13" descr="значок веточки&#10;">
            <a:extLst>
              <a:ext uri="{FF2B5EF4-FFF2-40B4-BE49-F238E27FC236}">
                <a16:creationId xmlns:a16="http://schemas.microsoft.com/office/drawing/2014/main" id="{8203CE7C-A0C4-4B19-BD99-5B8977E69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65924">
            <a:off x="2641877" y="2157078"/>
            <a:ext cx="1280160" cy="6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дпосыл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>
            <a:extLst>
              <a:ext uri="{FF2B5EF4-FFF2-40B4-BE49-F238E27FC236}">
                <a16:creationId xmlns:a16="http://schemas.microsoft.com/office/drawing/2014/main" id="{F4FF3C43-7D8E-4810-A3BC-9AE3209111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60120"/>
            <a:ext cx="4114800" cy="914400"/>
          </a:xfrm>
        </p:spPr>
        <p:txBody>
          <a:bodyPr rtlCol="0" anchor="b">
            <a:normAutofit/>
          </a:bodyPr>
          <a:lstStyle>
            <a:lvl1pPr algn="ctr">
              <a:defRPr sz="32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3136392"/>
            <a:ext cx="3657600" cy="1627632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 для обсужд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текстуры мрамора">
            <a:extLst>
              <a:ext uri="{FF2B5EF4-FFF2-40B4-BE49-F238E27FC236}">
                <a16:creationId xmlns:a16="http://schemas.microsoft.com/office/drawing/2014/main" id="{DE4FCA92-4B09-4386-A95D-2823C77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442118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E4B2F5F-448A-4BB9-BF2F-3CCB44D32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01565" y="2471420"/>
            <a:ext cx="4809744" cy="3473216"/>
            <a:chOff x="6355080" y="2494474"/>
            <a:chExt cx="4960620" cy="3473216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7838022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" y="914400"/>
            <a:ext cx="5212080" cy="50292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08" y="960120"/>
            <a:ext cx="4905292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3880" y="2688336"/>
            <a:ext cx="2862072" cy="71323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256" y="2779776"/>
            <a:ext cx="786384" cy="65598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83880" y="3849624"/>
            <a:ext cx="2862072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83880" y="4992624"/>
            <a:ext cx="2862072" cy="749808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7184" y="2788920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0256" y="3840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7184" y="3950208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0256" y="4983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2" name="Текст 13">
            <a:extLst>
              <a:ext uri="{FF2B5EF4-FFF2-40B4-BE49-F238E27FC236}">
                <a16:creationId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7184" y="5111496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3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50BA95E-CDDF-419E-808E-3B59CA01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9472" y="1943463"/>
            <a:ext cx="3832828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Графический объект 25" descr="значок веточки">
            <a:extLst>
              <a:ext uri="{FF2B5EF4-FFF2-40B4-BE49-F238E27FC236}">
                <a16:creationId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8536514" y="1719135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>
            <a:extLst>
              <a:ext uri="{FF2B5EF4-FFF2-40B4-BE49-F238E27FC236}">
                <a16:creationId xmlns:a16="http://schemas.microsoft.com/office/drawing/2014/main" id="{AE52EF6E-0B58-484F-94A5-9BAA116171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5029200"/>
          </a:xfrm>
          <a:ln w="38100">
            <a:solidFill>
              <a:schemeClr val="tx2"/>
            </a:solidFill>
          </a:ln>
        </p:spPr>
        <p:txBody>
          <a:bodyPr lIns="914400" rIns="914400" rtlCol="0" anchor="ctr">
            <a:noAutofit/>
          </a:bodyPr>
          <a:lstStyle>
            <a:lvl1pPr algn="ctr">
              <a:defRPr sz="3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589463"/>
            <a:ext cx="10058400" cy="585216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08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ипотез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EEE5B85B-2CE4-49C6-A626-897037552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48" y="1280160"/>
            <a:ext cx="3657600" cy="914400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70248" y="2642616"/>
            <a:ext cx="3657600" cy="1078992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70248" y="4315968"/>
            <a:ext cx="3657600" cy="822960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цен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749808"/>
            <a:ext cx="11283696" cy="914400"/>
          </a:xfrm>
        </p:spPr>
        <p:txBody>
          <a:bodyPr rtlCol="0" anchor="ctr"/>
          <a:lstStyle>
            <a:lvl1pPr algn="ctr">
              <a:defRPr sz="3200">
                <a:solidFill>
                  <a:schemeClr val="accent3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6300" y="2317750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F79AF1F-7242-4F30-8C34-3161A601D6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43975" y="2317749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51CEFA7-BDAC-4AF4-9581-D5F23678BD4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750" y="2317748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3BA914A-7D10-4F7D-B226-5324D5329F7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565525" y="2317748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A111B60-CB4D-4836-B3B0-99E3A740B087}"/>
              </a:ext>
            </a:extLst>
          </p:cNvPr>
          <p:cNvCxnSpPr>
            <a:cxnSpLocks/>
          </p:cNvCxnSpPr>
          <p:nvPr userDrawn="1"/>
        </p:nvCxnSpPr>
        <p:spPr>
          <a:xfrm>
            <a:off x="6781800" y="1992404"/>
            <a:ext cx="29337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6077C5C-B350-49D7-9F72-CC7402D7F3AF}"/>
              </a:ext>
            </a:extLst>
          </p:cNvPr>
          <p:cNvCxnSpPr>
            <a:cxnSpLocks/>
          </p:cNvCxnSpPr>
          <p:nvPr userDrawn="1"/>
        </p:nvCxnSpPr>
        <p:spPr>
          <a:xfrm>
            <a:off x="2479675" y="1992404"/>
            <a:ext cx="30067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Графический объект 12" descr="значок веточки">
            <a:extLst>
              <a:ext uri="{FF2B5EF4-FFF2-40B4-BE49-F238E27FC236}">
                <a16:creationId xmlns:a16="http://schemas.microsoft.com/office/drawing/2014/main" id="{3455B0EC-C4D6-4967-AA15-F5B97879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1531" flipH="1">
            <a:off x="5678556" y="1759981"/>
            <a:ext cx="914400" cy="4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здание отличного продукта"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63DD5414-F5B4-4934-A635-6276FB3ED9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9514" y="958515"/>
            <a:ext cx="4398264" cy="914400"/>
          </a:xfrm>
        </p:spPr>
        <p:txBody>
          <a:bodyPr rtlCol="0">
            <a:normAutofit/>
          </a:bodyPr>
          <a:lstStyle>
            <a:lvl1pPr algn="ctr">
              <a:defRPr sz="2900" spc="10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04888" y="2816352"/>
            <a:ext cx="3749040" cy="64008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0BB0A7E-D7A2-4EFF-A134-B2AD0D06FDC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04888" y="3922776"/>
            <a:ext cx="3749040" cy="64008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6C900BA0-1BE3-4C3A-95B2-0DFEE734031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04888" y="5084064"/>
            <a:ext cx="3749040" cy="64008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9783C95-300F-479E-8A8E-9F6BE3C723D9}"/>
              </a:ext>
            </a:extLst>
          </p:cNvPr>
          <p:cNvCxnSpPr>
            <a:cxnSpLocks/>
          </p:cNvCxnSpPr>
          <p:nvPr userDrawn="1"/>
        </p:nvCxnSpPr>
        <p:spPr>
          <a:xfrm>
            <a:off x="7231888" y="2340201"/>
            <a:ext cx="1140587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509354D-0D6D-4528-8858-7768965572A6}"/>
              </a:ext>
            </a:extLst>
          </p:cNvPr>
          <p:cNvCxnSpPr>
            <a:cxnSpLocks/>
          </p:cNvCxnSpPr>
          <p:nvPr userDrawn="1"/>
        </p:nvCxnSpPr>
        <p:spPr>
          <a:xfrm>
            <a:off x="9563100" y="2349065"/>
            <a:ext cx="1181232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21117FA-5C64-4802-BBCD-D39A5647932B}"/>
              </a:ext>
            </a:extLst>
          </p:cNvPr>
          <p:cNvCxnSpPr>
            <a:cxnSpLocks/>
          </p:cNvCxnSpPr>
          <p:nvPr userDrawn="1"/>
        </p:nvCxnSpPr>
        <p:spPr>
          <a:xfrm>
            <a:off x="8740521" y="3688966"/>
            <a:ext cx="457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4F332D5-721A-4CD6-9D74-70D7D0201874}"/>
              </a:ext>
            </a:extLst>
          </p:cNvPr>
          <p:cNvCxnSpPr>
            <a:cxnSpLocks/>
          </p:cNvCxnSpPr>
          <p:nvPr userDrawn="1"/>
        </p:nvCxnSpPr>
        <p:spPr>
          <a:xfrm>
            <a:off x="8740521" y="4789102"/>
            <a:ext cx="457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id="{1C4C1E95-18BD-4ADE-AC3B-864D92FB8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1531" flipH="1">
            <a:off x="8578136" y="2151786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0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  <p15:guide id="2" pos="41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8870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702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spc="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7696" y="648870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51" r:id="rId4"/>
    <p:sldLayoutId id="2147483677" r:id="rId5"/>
    <p:sldLayoutId id="2147483667" r:id="rId6"/>
    <p:sldLayoutId id="2147483668" r:id="rId7"/>
    <p:sldLayoutId id="2147483656" r:id="rId8"/>
    <p:sldLayoutId id="2147483671" r:id="rId9"/>
    <p:sldLayoutId id="2147483674" r:id="rId10"/>
    <p:sldLayoutId id="2147483678" r:id="rId11"/>
    <p:sldLayoutId id="2147483675" r:id="rId12"/>
    <p:sldLayoutId id="2147483682" r:id="rId13"/>
    <p:sldLayoutId id="2147483666" r:id="rId14"/>
    <p:sldLayoutId id="2147483676" r:id="rId15"/>
    <p:sldLayoutId id="2147483650" r:id="rId16"/>
    <p:sldLayoutId id="2147483670" r:id="rId17"/>
    <p:sldLayoutId id="2147483653" r:id="rId18"/>
    <p:sldLayoutId id="2147483652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40" baseline="0">
          <a:solidFill>
            <a:schemeClr val="accent3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2" userDrawn="1">
          <p15:clr>
            <a:srgbClr val="FBAE40"/>
          </p15:clr>
        </p15:guide>
        <p15:guide id="4" pos="7128" userDrawn="1">
          <p15:clr>
            <a:srgbClr val="FBAE40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A2C2E20-FF89-5919-4C05-7A181159A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r="-1" b="15701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6" name="Заголовок 45">
            <a:extLst>
              <a:ext uri="{FF2B5EF4-FFF2-40B4-BE49-F238E27FC236}">
                <a16:creationId xmlns:a16="http://schemas.microsoft.com/office/drawing/2014/main" id="{70F6BB83-FE06-42C6-8C19-9F085DD9A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315"/>
            <a:ext cx="12190476" cy="1492897"/>
          </a:xfrm>
        </p:spPr>
        <p:txBody>
          <a:bodyPr rtlCol="0" anchor="ctr">
            <a:normAutofit/>
          </a:bodyPr>
          <a:lstStyle/>
          <a:p>
            <a:pPr algn="ctr" rtl="0">
              <a:lnSpc>
                <a:spcPct val="98000"/>
              </a:lnSpc>
            </a:pPr>
            <a:r>
              <a:rPr lang="ru-RU" sz="3400" dirty="0"/>
              <a:t>Приемы формирования читательской грамотности</a:t>
            </a:r>
          </a:p>
        </p:txBody>
      </p:sp>
      <p:sp>
        <p:nvSpPr>
          <p:cNvPr id="99" name="Подзаголовок 98">
            <a:extLst>
              <a:ext uri="{FF2B5EF4-FFF2-40B4-BE49-F238E27FC236}">
                <a16:creationId xmlns:a16="http://schemas.microsoft.com/office/drawing/2014/main" id="{3E1C2516-A9DD-4DE3-A1B1-CDA136076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3" y="5686727"/>
            <a:ext cx="5637271" cy="692639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dirty="0" err="1">
                <a:solidFill>
                  <a:srgbClr val="D98D30"/>
                </a:solidFill>
              </a:rPr>
              <a:t>Зыкова.Н.А</a:t>
            </a:r>
            <a:r>
              <a:rPr lang="ru-RU" dirty="0">
                <a:solidFill>
                  <a:srgbClr val="D98D30"/>
                </a:solidFill>
              </a:rPr>
              <a:t> учитель английского языка</a:t>
            </a:r>
          </a:p>
        </p:txBody>
      </p:sp>
      <p:sp>
        <p:nvSpPr>
          <p:cNvPr id="100" name="Текст 99">
            <a:extLst>
              <a:ext uri="{FF2B5EF4-FFF2-40B4-BE49-F238E27FC236}">
                <a16:creationId xmlns:a16="http://schemas.microsoft.com/office/drawing/2014/main" id="{3A6E016E-983A-46B3-9B7A-F909E2EE3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3" y="5686727"/>
            <a:ext cx="5637269" cy="692638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dirty="0" err="1">
                <a:solidFill>
                  <a:srgbClr val="D98D30"/>
                </a:solidFill>
              </a:rPr>
              <a:t>Мбоу</a:t>
            </a:r>
            <a:r>
              <a:rPr lang="ru-RU" dirty="0">
                <a:solidFill>
                  <a:srgbClr val="D98D30"/>
                </a:solidFill>
              </a:rPr>
              <a:t> Гимназия №1 </a:t>
            </a:r>
            <a:r>
              <a:rPr lang="ru-RU" dirty="0" err="1">
                <a:solidFill>
                  <a:srgbClr val="D98D30"/>
                </a:solidFill>
              </a:rPr>
              <a:t>им.а.в.баландина</a:t>
            </a:r>
            <a:endParaRPr lang="ru-RU" dirty="0">
              <a:solidFill>
                <a:srgbClr val="D98D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Изображение выглядит как мультфильм, Мультфильм, Анимация, фантастика&#10;&#10;Автоматически созданное описание">
            <a:extLst>
              <a:ext uri="{FF2B5EF4-FFF2-40B4-BE49-F238E27FC236}">
                <a16:creationId xmlns:a16="http://schemas.microsoft.com/office/drawing/2014/main" id="{C3ED25AB-2288-2244-77B2-89AC8C032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r="23559" b="-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E10420-4E75-8702-5F8A-B460167E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514" y="958515"/>
            <a:ext cx="4398264" cy="914400"/>
          </a:xfrm>
        </p:spPr>
        <p:txBody>
          <a:bodyPr anchor="ctr">
            <a:normAutofit/>
          </a:bodyPr>
          <a:lstStyle/>
          <a:p>
            <a:r>
              <a:rPr lang="ru-RU" dirty="0"/>
              <a:t>Текстовый этап (</a:t>
            </a:r>
            <a:r>
              <a:rPr lang="en-US" dirty="0"/>
              <a:t>While-reading)</a:t>
            </a:r>
            <a:endParaRPr lang="ru-RU" dirty="0"/>
          </a:p>
        </p:txBody>
      </p:sp>
      <p:sp>
        <p:nvSpPr>
          <p:cNvPr id="10249" name="Content Placeholder 7">
            <a:extLst>
              <a:ext uri="{FF2B5EF4-FFF2-40B4-BE49-F238E27FC236}">
                <a16:creationId xmlns:a16="http://schemas.microsoft.com/office/drawing/2014/main" id="{0AB49EAD-A0E8-3B00-964E-7596E2E35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888" y="2816352"/>
            <a:ext cx="3749040" cy="640080"/>
          </a:xfrm>
        </p:spPr>
        <p:txBody>
          <a:bodyPr>
            <a:normAutofit/>
          </a:bodyPr>
          <a:lstStyle/>
          <a:p>
            <a:r>
              <a:rPr lang="ru-RU" dirty="0"/>
              <a:t>1. продолжить формирование соответствующих навыков и умений.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76387D-FCB1-F589-C028-C9E2CA02D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CEF6E4-6E47-4EB0-2C7A-AFC51A5D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Презентация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BFB65B-2E12-7765-5FE5-1C8A4475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ru-RU" sz="600" noProof="0"/>
          </a:p>
        </p:txBody>
      </p:sp>
      <p:sp>
        <p:nvSpPr>
          <p:cNvPr id="10247" name="Content Placeholder 3">
            <a:extLst>
              <a:ext uri="{FF2B5EF4-FFF2-40B4-BE49-F238E27FC236}">
                <a16:creationId xmlns:a16="http://schemas.microsoft.com/office/drawing/2014/main" id="{AB74C03B-3E8F-FD46-ED8A-B631A70C609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04888" y="3676261"/>
            <a:ext cx="3749040" cy="886595"/>
          </a:xfrm>
        </p:spPr>
        <p:txBody>
          <a:bodyPr>
            <a:noAutofit/>
          </a:bodyPr>
          <a:lstStyle/>
          <a:p>
            <a:r>
              <a:rPr lang="ru-RU" dirty="0"/>
              <a:t>2. проконтролировать степень сформированности различных языковых навыков и речевых умений.</a:t>
            </a:r>
            <a:endParaRPr lang="en-US" dirty="0"/>
          </a:p>
        </p:txBody>
      </p:sp>
      <p:pic>
        <p:nvPicPr>
          <p:cNvPr id="14" name="Picture 10" descr="Изображение выглядит как мультфильм, Мультфильм, Анимация, фантастика&#10;&#10;Автоматически созданное описание">
            <a:extLst>
              <a:ext uri="{FF2B5EF4-FFF2-40B4-BE49-F238E27FC236}">
                <a16:creationId xmlns:a16="http://schemas.microsoft.com/office/drawing/2014/main" id="{06C8252F-39DC-3DF6-6C9D-D8F498612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r="23559" b="-1"/>
          <a:stretch/>
        </p:blipFill>
        <p:spPr bwMode="auto">
          <a:xfrm>
            <a:off x="20" y="0"/>
            <a:ext cx="6095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04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4183B30-9F74-7420-0DDE-6B3A8FD2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Задания текстового этапа</a:t>
            </a:r>
            <a:endParaRPr lang="en-US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0BB16CB-1015-F0A8-6729-D71D7FEF3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38135"/>
            <a:ext cx="10344150" cy="4967687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8D196D4B-6BC3-D6AD-749F-30D4C860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F010BD-9679-B96C-CB61-8656E27A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Презентация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56895E-EEEC-7223-B412-1EC9EB7E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ru-RU" sz="600" noProof="0"/>
          </a:p>
        </p:txBody>
      </p:sp>
    </p:spTree>
    <p:extLst>
      <p:ext uri="{BB962C8B-B14F-4D97-AF65-F5344CB8AC3E}">
        <p14:creationId xmlns:p14="http://schemas.microsoft.com/office/powerpoint/2010/main" val="94468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Изображение выглядит как мультфильм, Мультфильм, Анимация, фантастика">
            <a:extLst>
              <a:ext uri="{FF2B5EF4-FFF2-40B4-BE49-F238E27FC236}">
                <a16:creationId xmlns:a16="http://schemas.microsoft.com/office/drawing/2014/main" id="{084FDA40-5092-C119-BCB3-486FF2B69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r="23559" b="-1"/>
          <a:stretch/>
        </p:blipFill>
        <p:spPr bwMode="auto">
          <a:xfrm>
            <a:off x="20" y="0"/>
            <a:ext cx="6095980" cy="6857990"/>
          </a:xfrm>
          <a:prstGeom prst="rect">
            <a:avLst/>
          </a:prstGeo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52A88359-A2FF-BD8A-E710-997CE6D9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514" y="958515"/>
            <a:ext cx="4398264" cy="914400"/>
          </a:xfrm>
        </p:spPr>
        <p:txBody>
          <a:bodyPr>
            <a:normAutofit/>
          </a:bodyPr>
          <a:lstStyle/>
          <a:p>
            <a:r>
              <a:rPr lang="ru-RU" dirty="0" err="1"/>
              <a:t>Послетекстовой</a:t>
            </a:r>
            <a:r>
              <a:rPr lang="ru-RU" dirty="0"/>
              <a:t> этап </a:t>
            </a:r>
            <a:r>
              <a:rPr lang="en-US" dirty="0"/>
              <a:t>(Post-reading)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C7FAA3B-81E2-C2E7-30B6-E80224AAA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888" y="2542032"/>
            <a:ext cx="3749040" cy="914400"/>
          </a:xfrm>
        </p:spPr>
        <p:txBody>
          <a:bodyPr/>
          <a:lstStyle/>
          <a:p>
            <a:r>
              <a:rPr lang="ru-RU" dirty="0"/>
              <a:t>Использовать ситуацию текста в качестве языковой, речевой, содержательной опоры для развития умений в устной и письменной речи.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18EE66-5AAE-CFF9-7C26-4EAF80E1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55444-6997-2AB5-7A1E-D5B1F7F2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Презентация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07AE4F-2151-CF86-35AF-5FD78833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ru-RU" sz="600" noProof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28EC109-F5FB-1721-05C1-255730B11E4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04888" y="3922776"/>
            <a:ext cx="3749040" cy="914400"/>
          </a:xfrm>
        </p:spPr>
        <p:txBody>
          <a:bodyPr/>
          <a:lstStyle/>
          <a:p>
            <a:r>
              <a:rPr lang="ru-RU" dirty="0" err="1"/>
              <a:t>Послетекстовые</a:t>
            </a:r>
            <a:r>
              <a:rPr lang="ru-RU" dirty="0"/>
              <a:t> задания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3A1DF40E-E6AA-EB3C-3585-2D45E25F8C2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04888" y="4809744"/>
            <a:ext cx="3749040" cy="914400"/>
          </a:xfrm>
        </p:spPr>
        <p:txBody>
          <a:bodyPr/>
          <a:lstStyle/>
          <a:p>
            <a:r>
              <a:rPr lang="ru-RU" dirty="0" err="1"/>
              <a:t>Послетекстовые</a:t>
            </a:r>
            <a:r>
              <a:rPr lang="ru-RU" dirty="0"/>
              <a:t> задания предназначены для проверки понимания прочитанного, для контроля   умений чтения и возможного использования полученной информации в будущем.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2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encil and answer-sheet">
            <a:extLst>
              <a:ext uri="{FF2B5EF4-FFF2-40B4-BE49-F238E27FC236}">
                <a16:creationId xmlns:a16="http://schemas.microsoft.com/office/drawing/2014/main" id="{A8E960C1-A456-F5FC-6D5A-084A567FE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85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D77035A-C54C-3A2D-0DBE-C511F621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60120"/>
            <a:ext cx="4114800" cy="914400"/>
          </a:xfrm>
        </p:spPr>
        <p:txBody>
          <a:bodyPr anchor="b">
            <a:normAutofit/>
          </a:bodyPr>
          <a:lstStyle/>
          <a:p>
            <a:r>
              <a:rPr lang="ru-RU" sz="2500"/>
              <a:t>Задания </a:t>
            </a:r>
            <a:r>
              <a:rPr lang="ru-RU" sz="2500" err="1"/>
              <a:t>послетекстового</a:t>
            </a:r>
            <a:r>
              <a:rPr lang="ru-RU" sz="2500"/>
              <a:t> этапа</a:t>
            </a:r>
            <a:endParaRPr lang="en-US" sz="25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F630C16-145F-8F59-4CA2-20B18205B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475" y="2647950"/>
            <a:ext cx="5248275" cy="2116074"/>
          </a:xfrm>
        </p:spPr>
        <p:txBody>
          <a:bodyPr>
            <a:normAutofit/>
          </a:bodyPr>
          <a:lstStyle/>
          <a:p>
            <a:pPr indent="270510"/>
            <a:r>
              <a:rPr lang="ru-RU" dirty="0">
                <a:effectLst/>
              </a:rPr>
              <a:t>1. </a:t>
            </a:r>
            <a:r>
              <a:rPr lang="en-US" dirty="0">
                <a:effectLst/>
              </a:rPr>
              <a:t>Use the text to help you prepare questions and answers.</a:t>
            </a:r>
            <a:endParaRPr lang="ru-RU" dirty="0">
              <a:effectLst/>
            </a:endParaRPr>
          </a:p>
          <a:p>
            <a:pPr indent="270510"/>
            <a:r>
              <a:rPr lang="ru-RU" dirty="0">
                <a:effectLst/>
              </a:rPr>
              <a:t>2. </a:t>
            </a:r>
            <a:r>
              <a:rPr lang="en-US" dirty="0">
                <a:effectLst/>
              </a:rPr>
              <a:t>Tell the class a short summary of the text</a:t>
            </a:r>
            <a:endParaRPr lang="ru-RU" dirty="0">
              <a:effectLst/>
            </a:endParaRPr>
          </a:p>
          <a:p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A9ADAD-E545-3986-FEC5-EED1303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AE5717-C395-D8FF-4531-667C9F1F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Презентация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286BE1-80E5-8CFF-7F16-EC484D2E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ru-RU" sz="600" noProof="0"/>
          </a:p>
        </p:txBody>
      </p:sp>
    </p:spTree>
    <p:extLst>
      <p:ext uri="{BB962C8B-B14F-4D97-AF65-F5344CB8AC3E}">
        <p14:creationId xmlns:p14="http://schemas.microsoft.com/office/powerpoint/2010/main" val="125207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Рука, держащая перо и затенение кругов на листе">
            <a:extLst>
              <a:ext uri="{FF2B5EF4-FFF2-40B4-BE49-F238E27FC236}">
                <a16:creationId xmlns:a16="http://schemas.microsoft.com/office/drawing/2014/main" id="{BDCA6EFB-61D4-DD73-1ACF-56EE56DAC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" r="-1" b="2547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15E800-8397-444C-DCAF-EA60B53D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960120"/>
            <a:ext cx="10519410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Вывод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D8F339A-D157-C68D-293F-642A8ABE2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2715768"/>
            <a:ext cx="10445877" cy="3414444"/>
          </a:xfrm>
        </p:spPr>
        <p:txBody>
          <a:bodyPr/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Прорабатывая тексты с использованием наибольшего количества упражнений, можно смело утверждать, что чтение текстов на иностранном языке в огромной мере способствует расширению лексического запаса, умению понимать значения незнакомых слов из контекста, закреплению различных разделов грамматики, совершенствованию речевых навыков. Нельзя отрицать и воспитательный характер чтения: чтение повышает культуру человека, заставляя его задуматься над различными проблемами и аспектами нашей жизни.</a:t>
            </a:r>
          </a:p>
          <a:p>
            <a:endParaRPr lang="ru-RU" dirty="0"/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56D1CE-5D05-D312-2C8B-3B2A4EB3E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67846-4F58-DFEA-88E4-2AF12097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ru-RU" sz="600" noProof="0"/>
          </a:p>
        </p:txBody>
      </p:sp>
    </p:spTree>
    <p:extLst>
      <p:ext uri="{BB962C8B-B14F-4D97-AF65-F5344CB8AC3E}">
        <p14:creationId xmlns:p14="http://schemas.microsoft.com/office/powerpoint/2010/main" val="317753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Изображение выглядит как человек, в помещении, одежда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FE1624E5-29EF-54ED-B039-D426A91FB0A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r="-1" b="7854"/>
          <a:stretch/>
        </p:blipFill>
        <p:spPr bwMode="auto">
          <a:xfrm>
            <a:off x="0" y="10"/>
            <a:ext cx="1218895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5029200"/>
          </a:xfrm>
        </p:spPr>
        <p:txBody>
          <a:bodyPr rtlCol="0" anchor="ctr">
            <a:normAutofit/>
          </a:bodyPr>
          <a:lstStyle/>
          <a:p>
            <a:pPr rtl="0"/>
            <a:r>
              <a:rPr lang="ru-RU" dirty="0">
                <a:solidFill>
                  <a:schemeClr val="accent4"/>
                </a:solidFill>
              </a:rPr>
              <a:t>«Люди перестают мыслить,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когда перестают читать».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87984-91C7-477D-977B-F8ABF9689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589463"/>
            <a:ext cx="10058400" cy="585216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>
                <a:solidFill>
                  <a:schemeClr val="accent4"/>
                </a:solidFill>
              </a:rPr>
              <a:t>Д.Дидро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E643564-06FF-4BE0-AC64-EC992EFC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/>
              <a:t>20ГГ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F6958328-9D7A-4E97-B660-2EA8E225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/>
              <a:t>ПРЕЗЕНТАЦИЯ ДЛЯ КОНФЕРЕНЦИИ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D157F2A6-704B-4DB8-984A-0A60B39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08" y="6488702"/>
            <a:ext cx="27432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ru-RU" sz="600"/>
          </a:p>
        </p:txBody>
      </p:sp>
    </p:spTree>
    <p:extLst>
      <p:ext uri="{BB962C8B-B14F-4D97-AF65-F5344CB8AC3E}">
        <p14:creationId xmlns:p14="http://schemas.microsoft.com/office/powerpoint/2010/main" val="21276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Сложные математические формулы на доске">
            <a:extLst>
              <a:ext uri="{FF2B5EF4-FFF2-40B4-BE49-F238E27FC236}">
                <a16:creationId xmlns:a16="http://schemas.microsoft.com/office/drawing/2014/main" id="{3CC7B930-BD5A-04DD-5828-365CDEAAF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46" r="-1" b="6079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2DFCE27-D56E-4D7D-9A28-3C699A6B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502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Основным направлением своей работы я выбрала формирование читательской грамотности на уроках английского языка. Читательская грамотность – это одно из направлений функциональной грамотности и, на мой взгляд, базовое направление. Какое бы задание не получил учащийся, первое что ему нужно сделать это ПРОЧИТАТЬ задание.</a:t>
            </a:r>
          </a:p>
        </p:txBody>
      </p:sp>
      <p:sp>
        <p:nvSpPr>
          <p:cNvPr id="33" name="Дата 32">
            <a:extLst>
              <a:ext uri="{FF2B5EF4-FFF2-40B4-BE49-F238E27FC236}">
                <a16:creationId xmlns:a16="http://schemas.microsoft.com/office/drawing/2014/main" id="{FA8AB7A3-8189-4146-84E3-D859FD67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/>
              <a:t>20ХХ</a:t>
            </a:r>
          </a:p>
        </p:txBody>
      </p:sp>
      <p:sp>
        <p:nvSpPr>
          <p:cNvPr id="35" name="Номер слайда 34">
            <a:extLst>
              <a:ext uri="{FF2B5EF4-FFF2-40B4-BE49-F238E27FC236}">
                <a16:creationId xmlns:a16="http://schemas.microsoft.com/office/drawing/2014/main" id="{8E1AC5C9-EB48-467F-A73C-3E2E0A7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ru-RU" sz="600"/>
          </a:p>
        </p:txBody>
      </p:sp>
    </p:spTree>
    <p:extLst>
      <p:ext uri="{BB962C8B-B14F-4D97-AF65-F5344CB8AC3E}">
        <p14:creationId xmlns:p14="http://schemas.microsoft.com/office/powerpoint/2010/main" val="30520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ADFCA5E-9F2B-A525-6600-5BBFB13F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39B453E-DCC2-1B3A-A139-5A0A2FBE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960120"/>
            <a:ext cx="5029200" cy="1554480"/>
          </a:xfrm>
        </p:spPr>
        <p:txBody>
          <a:bodyPr anchor="ctr">
            <a:normAutofit/>
          </a:bodyPr>
          <a:lstStyle/>
          <a:p>
            <a:r>
              <a:rPr lang="ru-RU" sz="1500" dirty="0"/>
              <a:t>В своей практике учителя сталкиваются с многочисленными затруднениями учащихся при работе с текстом:</a:t>
            </a:r>
            <a:endParaRPr lang="en-US" sz="150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C9F9AB-F7AF-E819-F04E-3B57668A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CF5499-3D5D-7077-ACBD-CB2DFA20B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300" noProof="0"/>
              <a:t>Это связано ещё и с тем, что чтение – трудоёмкий процесс, требующий, усилий и усидчивости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FBB588-ADD0-6FD3-C7D7-1C6863A8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ru-RU" sz="600" noProof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A6036B49-56A7-3E4C-5C0F-275316F0E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2331720"/>
            <a:ext cx="2587752" cy="1554480"/>
          </a:xfrm>
        </p:spPr>
        <p:txBody>
          <a:bodyPr anchor="ctr">
            <a:noAutofit/>
          </a:bodyPr>
          <a:lstStyle/>
          <a:p>
            <a:r>
              <a:rPr lang="ru-RU" sz="2400" dirty="0"/>
              <a:t>1. Учащиеся не могут подобрать к этому тексту заголовок</a:t>
            </a:r>
            <a:endParaRPr lang="en-US" sz="2400" dirty="0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0B6149B-19A6-E56F-8291-D8346EBBB6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752" y="4553338"/>
            <a:ext cx="2743200" cy="2034073"/>
          </a:xfrm>
        </p:spPr>
        <p:txBody>
          <a:bodyPr anchor="ctr">
            <a:noAutofit/>
          </a:bodyPr>
          <a:lstStyle/>
          <a:p>
            <a:r>
              <a:rPr lang="ru-RU" sz="2400" dirty="0"/>
              <a:t>3. Учащиеся не умеют читать диаграммы и интерпретировать информацию, данную в таблицах</a:t>
            </a:r>
            <a:endParaRPr lang="en-US" sz="2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7D357D-FBCC-64F3-6926-AFCF99E999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4408" y="2331720"/>
            <a:ext cx="3229698" cy="1554480"/>
          </a:xfrm>
        </p:spPr>
        <p:txBody>
          <a:bodyPr anchor="ctr">
            <a:normAutofit/>
          </a:bodyPr>
          <a:lstStyle/>
          <a:p>
            <a:r>
              <a:rPr lang="ru-RU" sz="2400" dirty="0"/>
              <a:t>2. Учащиеся не могут выделить ключевые слова и определить главную мысль текста</a:t>
            </a:r>
            <a:endParaRPr lang="en-US" sz="2400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0DFAF68-19D0-8885-B8CC-B3AF2F474F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4408" y="4012163"/>
            <a:ext cx="3537608" cy="2575247"/>
          </a:xfrm>
        </p:spPr>
        <p:txBody>
          <a:bodyPr anchor="ctr">
            <a:noAutofit/>
          </a:bodyPr>
          <a:lstStyle/>
          <a:p>
            <a:r>
              <a:rPr lang="ru-RU" sz="2400" dirty="0"/>
              <a:t>4. Учащиеся не в состоянии перенести знания и умения из одной области в другую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69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>
            <a:extLst>
              <a:ext uri="{FF2B5EF4-FFF2-40B4-BE49-F238E27FC236}">
                <a16:creationId xmlns:a16="http://schemas.microsoft.com/office/drawing/2014/main" id="{0B52DB5D-9B77-4D81-70A2-9880942563E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 bwMode="auto">
          <a:xfrm>
            <a:off x="1524" y="-7620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6BC711-4D4A-F257-A4D4-FEE80175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959352" cy="5486400"/>
          </a:xfrm>
        </p:spPr>
        <p:txBody>
          <a:bodyPr anchor="t">
            <a:normAutofit/>
          </a:bodyPr>
          <a:lstStyle/>
          <a:p>
            <a:r>
              <a:rPr lang="ru-RU"/>
              <a:t>Чтение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97E13-CC16-0E5D-6CAE-73871790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6DAF3-93C0-09B9-0A17-7C214249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0B00C-B5DA-CBF7-B2EE-B7842D35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ru-RU" sz="600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C67978-3BA6-CAF5-34CF-15D9025251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551" y="800100"/>
            <a:ext cx="3730752" cy="52578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000" dirty="0"/>
              <a:t>это процесс восприятия и смысловой переработки (понимания) письменной речи. </a:t>
            </a:r>
          </a:p>
          <a:p>
            <a:pPr marL="342900" indent="-342900">
              <a:buAutoNum type="arabicPeriod"/>
            </a:pPr>
            <a:r>
              <a:rPr lang="ru-RU" sz="2000" dirty="0"/>
              <a:t> это и процесс коммуникации с помощью речи. </a:t>
            </a:r>
          </a:p>
          <a:p>
            <a:pPr marL="342900" indent="-342900">
              <a:buAutoNum type="arabicPeriod"/>
            </a:pPr>
            <a:r>
              <a:rPr lang="ru-RU" sz="2000" dirty="0"/>
              <a:t>Цель читателя - преобразование содержания прочитанного в смысл «для себя», то есть понимание.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590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C9AC87-3F19-CE8F-6EA0-C5F5CDF3D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8" r="16698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F89788CC-79F3-B544-8263-5EE40033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514" y="958515"/>
            <a:ext cx="4398264" cy="914400"/>
          </a:xfrm>
        </p:spPr>
        <p:txBody>
          <a:bodyPr/>
          <a:lstStyle/>
          <a:p>
            <a:r>
              <a:rPr lang="ru-RU" dirty="0"/>
              <a:t>Читательская грамотность 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2200F2F-5425-CDFD-552B-63FB8ED7D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888" y="2816352"/>
            <a:ext cx="3749040" cy="640080"/>
          </a:xfrm>
        </p:spPr>
        <p:txBody>
          <a:bodyPr/>
          <a:lstStyle/>
          <a:p>
            <a:r>
              <a:rPr lang="ru-RU" dirty="0"/>
              <a:t>1.	Умение находить и извлекать необходимую информацию из текста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D311A-64E1-BF63-BC28-B68EF162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53D20-5840-AD55-ED88-361F4306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ru-RU" sz="600" noProof="0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29AFA738-E1BE-948B-CD6D-56F82C23CA0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04888" y="3922776"/>
            <a:ext cx="3749040" cy="640080"/>
          </a:xfrm>
        </p:spPr>
        <p:txBody>
          <a:bodyPr/>
          <a:lstStyle/>
          <a:p>
            <a:r>
              <a:rPr lang="ru-RU" dirty="0"/>
              <a:t>2.	Умение интегрировать и интерпретировать информацию;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80526B89-E828-478F-CFFD-6B75B41BB75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04888" y="5084064"/>
            <a:ext cx="3749040" cy="640080"/>
          </a:xfrm>
        </p:spPr>
        <p:txBody>
          <a:bodyPr/>
          <a:lstStyle/>
          <a:p>
            <a:r>
              <a:rPr lang="ru-RU" dirty="0"/>
              <a:t>3.	Умение, направленное на осмысление и оценку прочитанного в тексте.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8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Sticky notes on a wall">
            <a:extLst>
              <a:ext uri="{FF2B5EF4-FFF2-40B4-BE49-F238E27FC236}">
                <a16:creationId xmlns:a16="http://schemas.microsoft.com/office/drawing/2014/main" id="{8EA54714-A673-94DA-E315-7018D9465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9" r="19132" b="2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8985F8B-DFF3-FC9C-EC61-E1B0CF88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514" y="958515"/>
            <a:ext cx="4398264" cy="914400"/>
          </a:xfrm>
        </p:spPr>
        <p:txBody>
          <a:bodyPr anchor="ctr">
            <a:normAutofit/>
          </a:bodyPr>
          <a:lstStyle/>
          <a:p>
            <a:r>
              <a:rPr lang="ru-RU" dirty="0"/>
              <a:t>Этапы работы с текстом.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853CD5-5F26-1B82-1E1B-A590DE6A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888" y="2816352"/>
            <a:ext cx="3749040" cy="640080"/>
          </a:xfrm>
        </p:spPr>
        <p:txBody>
          <a:bodyPr>
            <a:normAutofit/>
          </a:bodyPr>
          <a:lstStyle/>
          <a:p>
            <a:r>
              <a:rPr lang="ru-RU" dirty="0" err="1"/>
              <a:t>Предтекстовый</a:t>
            </a:r>
            <a:r>
              <a:rPr lang="ru-RU" dirty="0"/>
              <a:t> этап (</a:t>
            </a:r>
            <a:r>
              <a:rPr lang="en-US" dirty="0"/>
              <a:t>Pre-reading)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085B35-1834-39E4-E232-9520C194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16E950-385B-39B7-955C-00A60E91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ru-RU" sz="600" noProof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4F73385-FD77-8736-1437-B145970E5F6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04888" y="3922776"/>
            <a:ext cx="3749040" cy="640080"/>
          </a:xfrm>
        </p:spPr>
        <p:txBody>
          <a:bodyPr>
            <a:normAutofit/>
          </a:bodyPr>
          <a:lstStyle/>
          <a:p>
            <a:r>
              <a:rPr lang="ru-RU" dirty="0"/>
              <a:t>Текстовый этап (</a:t>
            </a:r>
            <a:r>
              <a:rPr lang="en-US" dirty="0"/>
              <a:t>While-reading)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AD39742-D8F8-3202-3563-0EFC5754C4C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04888" y="5084064"/>
            <a:ext cx="3749040" cy="640080"/>
          </a:xfrm>
        </p:spPr>
        <p:txBody>
          <a:bodyPr>
            <a:normAutofit/>
          </a:bodyPr>
          <a:lstStyle/>
          <a:p>
            <a:r>
              <a:rPr lang="ru-RU" dirty="0" err="1"/>
              <a:t>Послетекстовый</a:t>
            </a:r>
            <a:r>
              <a:rPr lang="ru-RU" dirty="0"/>
              <a:t> этап (</a:t>
            </a:r>
            <a:r>
              <a:rPr lang="en-US" dirty="0"/>
              <a:t>Post-reading):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48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Изображение выглядит как мультфильм, Мультфильм, Анимация, фантастика&#10;&#10;Автоматически созданное описание">
            <a:extLst>
              <a:ext uri="{FF2B5EF4-FFF2-40B4-BE49-F238E27FC236}">
                <a16:creationId xmlns:a16="http://schemas.microsoft.com/office/drawing/2014/main" id="{580DF88A-2812-236E-780E-A25BD64F15C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r="23559" b="-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9" name="Title 2">
            <a:extLst>
              <a:ext uri="{FF2B5EF4-FFF2-40B4-BE49-F238E27FC236}">
                <a16:creationId xmlns:a16="http://schemas.microsoft.com/office/drawing/2014/main" id="{C501CCCC-809C-9042-B786-81283DB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514" y="958515"/>
            <a:ext cx="4398264" cy="914400"/>
          </a:xfrm>
        </p:spPr>
        <p:txBody>
          <a:bodyPr anchor="ctr">
            <a:normAutofit/>
          </a:bodyPr>
          <a:lstStyle/>
          <a:p>
            <a:r>
              <a:rPr lang="ru-RU" sz="2200" err="1"/>
              <a:t>Предтекстовый</a:t>
            </a:r>
            <a:r>
              <a:rPr lang="ru-RU" sz="2200"/>
              <a:t> этап (</a:t>
            </a:r>
            <a:r>
              <a:rPr lang="en-US" sz="2200"/>
              <a:t>Pre-reading) </a:t>
            </a:r>
            <a:r>
              <a:rPr lang="ru-RU" sz="2200"/>
              <a:t>предполагает:</a:t>
            </a:r>
            <a:endParaRPr lang="en-US" sz="2200"/>
          </a:p>
        </p:txBody>
      </p:sp>
      <p:sp>
        <p:nvSpPr>
          <p:cNvPr id="63" name="Content Placeholder 9">
            <a:extLst>
              <a:ext uri="{FF2B5EF4-FFF2-40B4-BE49-F238E27FC236}">
                <a16:creationId xmlns:a16="http://schemas.microsoft.com/office/drawing/2014/main" id="{817DB7D9-1834-B908-4D39-482F16A2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888" y="2816352"/>
            <a:ext cx="3749040" cy="640080"/>
          </a:xfrm>
        </p:spPr>
        <p:txBody>
          <a:bodyPr>
            <a:normAutofit/>
          </a:bodyPr>
          <a:lstStyle/>
          <a:p>
            <a:r>
              <a:rPr lang="ru-RU" dirty="0"/>
              <a:t>1. сокращение уровня языковых и речевых трудностей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6B019-D5A9-4C20-7795-F3EADB42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E686BA-DA86-69C5-4DBD-A0743AB2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Презентация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570F3-CF50-5C1E-DF40-771436CA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ru-RU" sz="600" noProof="0"/>
          </a:p>
        </p:txBody>
      </p:sp>
      <p:sp>
        <p:nvSpPr>
          <p:cNvPr id="62" name="Content Placeholder 8">
            <a:extLst>
              <a:ext uri="{FF2B5EF4-FFF2-40B4-BE49-F238E27FC236}">
                <a16:creationId xmlns:a16="http://schemas.microsoft.com/office/drawing/2014/main" id="{3420FAFA-620D-3BED-1E62-3F505B851E2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04888" y="3922776"/>
            <a:ext cx="3749040" cy="640080"/>
          </a:xfrm>
        </p:spPr>
        <p:txBody>
          <a:bodyPr>
            <a:normAutofit/>
          </a:bodyPr>
          <a:lstStyle/>
          <a:p>
            <a:r>
              <a:rPr lang="ru-RU" dirty="0"/>
              <a:t>2. определение речевой задачи для первого прочтения</a:t>
            </a:r>
            <a:endParaRPr lang="en-US" dirty="0"/>
          </a:p>
        </p:txBody>
      </p:sp>
      <p:sp>
        <p:nvSpPr>
          <p:cNvPr id="60" name="Content Placeholder 3">
            <a:extLst>
              <a:ext uri="{FF2B5EF4-FFF2-40B4-BE49-F238E27FC236}">
                <a16:creationId xmlns:a16="http://schemas.microsoft.com/office/drawing/2014/main" id="{621A51BA-BB2A-6412-08A5-7207FD693E8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04888" y="5084064"/>
            <a:ext cx="3749040" cy="640080"/>
          </a:xfrm>
        </p:spPr>
        <p:txBody>
          <a:bodyPr>
            <a:normAutofit/>
          </a:bodyPr>
          <a:lstStyle/>
          <a:p>
            <a:r>
              <a:rPr lang="ru-RU" dirty="0"/>
              <a:t>3. создание необходимого уровня мотивации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9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AF3D167-B5E1-A1DE-5AF5-D878EDF3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Задания </a:t>
            </a:r>
            <a:r>
              <a:rPr lang="ru-RU" dirty="0" err="1"/>
              <a:t>предтекстового</a:t>
            </a:r>
            <a:r>
              <a:rPr lang="ru-RU" dirty="0"/>
              <a:t> этапа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5259FA-B642-82E9-C26B-9D6AA286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7CD83D-E461-13D0-3D00-5D56AE26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ru-RU" sz="600" noProof="0"/>
              <a:t>Презентация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FF0B6B-2C67-60DA-46A3-E405B710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ru-RU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ru-RU" sz="600" noProof="0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FDDD957-9699-7227-C366-463F4F3C7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6207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332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87">
      <a:dk1>
        <a:sysClr val="windowText" lastClr="000000"/>
      </a:dk1>
      <a:lt1>
        <a:sysClr val="window" lastClr="FFFFFF"/>
      </a:lt1>
      <a:dk2>
        <a:srgbClr val="BF8641"/>
      </a:dk2>
      <a:lt2>
        <a:srgbClr val="E7E6E6"/>
      </a:lt2>
      <a:accent1>
        <a:srgbClr val="F2D6BD"/>
      </a:accent1>
      <a:accent2>
        <a:srgbClr val="616F8C"/>
      </a:accent2>
      <a:accent3>
        <a:srgbClr val="F2DAAC"/>
      </a:accent3>
      <a:accent4>
        <a:srgbClr val="373921"/>
      </a:accent4>
      <a:accent5>
        <a:srgbClr val="D9A577"/>
      </a:accent5>
      <a:accent6>
        <a:srgbClr val="A3AFB4"/>
      </a:accent6>
      <a:hlink>
        <a:srgbClr val="0563C1"/>
      </a:hlink>
      <a:folHlink>
        <a:srgbClr val="954F72"/>
      </a:folHlink>
    </a:clrScheme>
    <a:fontScheme name="Custom 123">
      <a:majorFont>
        <a:latin typeface="Elephan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257754_TF89518162_Win32" id="{60BDCE5F-BAFB-431A-BD78-00446821D8A0}" vid="{12D348CE-7AA0-46CB-B2AC-19FADE80CE3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22CF4D-9565-4B86-A8C6-169590EAEB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56D043-63BC-4A94-9887-A7B1B2C8476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BD9B850-33FE-43D9-B469-C12FCA496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Классическая презентация для конференции</Template>
  <TotalTime>146</TotalTime>
  <Words>605</Words>
  <Application>Microsoft Office PowerPoint</Application>
  <PresentationFormat>Широкоэкранный</PresentationFormat>
  <Paragraphs>83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Elephant Pro</vt:lpstr>
      <vt:lpstr>Тема Office</vt:lpstr>
      <vt:lpstr>Приемы формирования читательской грамотности</vt:lpstr>
      <vt:lpstr>«Люди перестают мыслить, когда перестают читать».  </vt:lpstr>
      <vt:lpstr>Основным направлением своей работы я выбрала формирование читательской грамотности на уроках английского языка. Читательская грамотность – это одно из направлений функциональной грамотности и, на мой взгляд, базовое направление. Какое бы задание не получил учащийся, первое что ему нужно сделать это ПРОЧИТАТЬ задание.</vt:lpstr>
      <vt:lpstr>В своей практике учителя сталкиваются с многочисленными затруднениями учащихся при работе с текстом:</vt:lpstr>
      <vt:lpstr>Чтение</vt:lpstr>
      <vt:lpstr>Читательская грамотность </vt:lpstr>
      <vt:lpstr>Этапы работы с текстом.</vt:lpstr>
      <vt:lpstr>Предтекстовый этап (Pre-reading) предполагает:</vt:lpstr>
      <vt:lpstr>Задания предтекстового этапа</vt:lpstr>
      <vt:lpstr>Текстовый этап (While-reading)</vt:lpstr>
      <vt:lpstr>Задания текстового этапа</vt:lpstr>
      <vt:lpstr>Послетекстовой этап (Post-reading)</vt:lpstr>
      <vt:lpstr>Задания послетекстового этапа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формирования читательской грамотности</dc:title>
  <dc:creator>Tim Van-Meer</dc:creator>
  <cp:lastModifiedBy>Tim Van-Meer</cp:lastModifiedBy>
  <cp:revision>5</cp:revision>
  <dcterms:created xsi:type="dcterms:W3CDTF">2023-09-25T12:30:55Z</dcterms:created>
  <dcterms:modified xsi:type="dcterms:W3CDTF">2023-09-27T14:14:34Z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