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2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2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0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6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2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2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1F38ED-EBD5-465D-A432-BA9F06063D0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C53173-4FE2-4246-B984-5F7200E1561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2884023" y="87773"/>
            <a:ext cx="676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«Узнавание»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460594" y="883664"/>
            <a:ext cx="126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E1E44-3EDD-4AD6-9558-934E0DE82626}"/>
              </a:ext>
            </a:extLst>
          </p:cNvPr>
          <p:cNvSpPr/>
          <p:nvPr/>
        </p:nvSpPr>
        <p:spPr>
          <a:xfrm>
            <a:off x="415462" y="1540148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Критерии оценки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415462" y="2771474"/>
            <a:ext cx="2039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Задание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ECA07-BFA3-4F31-B491-C26FB725B6B9}"/>
              </a:ext>
            </a:extLst>
          </p:cNvPr>
          <p:cNvSpPr/>
          <p:nvPr/>
        </p:nvSpPr>
        <p:spPr>
          <a:xfrm>
            <a:off x="1921565" y="884876"/>
            <a:ext cx="9448800" cy="747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актуализация имеющихся знаний обучающихся по теме без их видоизменений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1FE5E0-6C32-4F75-B853-487EE24DF332}"/>
              </a:ext>
            </a:extLst>
          </p:cNvPr>
          <p:cNvSpPr/>
          <p:nvPr/>
        </p:nvSpPr>
        <p:spPr>
          <a:xfrm>
            <a:off x="540833" y="2141875"/>
            <a:ext cx="107342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Если задние выполнено без ошибок 1 балл, </a:t>
            </a:r>
          </a:p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если допущена ошибка 0 баллов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637259" y="3383081"/>
            <a:ext cx="9919252" cy="10372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1.	</a:t>
            </a:r>
            <a:r>
              <a:rPr lang="ru-RU" sz="2000" dirty="0">
                <a:latin typeface="Bookman Old Style" panose="02050604050505020204" pitchFamily="18" charset="0"/>
              </a:rPr>
              <a:t>Внимательно посмотри на задание.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2.	Реши, какие животные относятся к насекомым, рыбам, птицам. 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3.	Соотнеси объекты с указанными группами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4AB1-1E58-45FB-8D6F-AAAA72F3AFF1}"/>
              </a:ext>
            </a:extLst>
          </p:cNvPr>
          <p:cNvSpPr txBox="1"/>
          <p:nvPr/>
        </p:nvSpPr>
        <p:spPr>
          <a:xfrm>
            <a:off x="1522384" y="4546383"/>
            <a:ext cx="960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Насекомые                        Птицы                       Рыбы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A44242-721E-4DE7-870B-5835E3FD25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2" y="5789539"/>
            <a:ext cx="1383060" cy="10372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000B49-FE72-4F92-B262-780FC25C66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3" y="5651994"/>
            <a:ext cx="1408195" cy="12345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8A12FE-C659-4754-88E2-5E879F3D9F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37" y="5756781"/>
            <a:ext cx="1738048" cy="11297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A0BB66-ED93-47AA-AE46-8134BEDB72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64" y="5704387"/>
            <a:ext cx="1772129" cy="11297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8D9238C-E0EB-4137-9580-C569B8CE11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52" y="5676581"/>
            <a:ext cx="1772129" cy="11814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29DCE32-3F15-44BA-862F-A8A692089F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99" y="5610146"/>
            <a:ext cx="1972281" cy="13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2884023" y="87773"/>
            <a:ext cx="676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«Узнавание»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657393" y="934782"/>
            <a:ext cx="54906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Предполагаемый ответ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729959" y="4379973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Методический комментарий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749547" y="4964748"/>
            <a:ext cx="10740087" cy="10372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Учащийся соотносит объекты с заданными группами с  помощью линий, стрелок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4AB1-1E58-45FB-8D6F-AAAA72F3AFF1}"/>
              </a:ext>
            </a:extLst>
          </p:cNvPr>
          <p:cNvSpPr txBox="1"/>
          <p:nvPr/>
        </p:nvSpPr>
        <p:spPr>
          <a:xfrm>
            <a:off x="729959" y="1564371"/>
            <a:ext cx="960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Насекомые                        Птицы                       Рыбы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A44242-721E-4DE7-870B-5835E3FD25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9" y="2854113"/>
            <a:ext cx="1383060" cy="10372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000B49-FE72-4F92-B262-780FC25C66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42" y="2755501"/>
            <a:ext cx="1408195" cy="12345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8A12FE-C659-4754-88E2-5E879F3D9F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16" y="2807894"/>
            <a:ext cx="1738048" cy="11297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A0BB66-ED93-47AA-AE46-8134BEDB72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3" y="2807893"/>
            <a:ext cx="1772129" cy="11297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8D9238C-E0EB-4137-9580-C569B8CE11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80" y="2874260"/>
            <a:ext cx="1772129" cy="11814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29DCE32-3F15-44BA-862F-A8A692089F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05" y="2689705"/>
            <a:ext cx="1972281" cy="1314287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03708DAD-4AFE-4DE9-AEE7-9E242D97F8BF}"/>
              </a:ext>
            </a:extLst>
          </p:cNvPr>
          <p:cNvCxnSpPr/>
          <p:nvPr/>
        </p:nvCxnSpPr>
        <p:spPr>
          <a:xfrm flipH="1" flipV="1">
            <a:off x="1973943" y="2026035"/>
            <a:ext cx="1378857" cy="82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54098E6-147F-44C2-8CD1-82B810C0FFC2}"/>
              </a:ext>
            </a:extLst>
          </p:cNvPr>
          <p:cNvCxnSpPr/>
          <p:nvPr/>
        </p:nvCxnSpPr>
        <p:spPr>
          <a:xfrm flipH="1" flipV="1">
            <a:off x="2622275" y="2026035"/>
            <a:ext cx="4112354" cy="677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B344E33-D3A2-429C-B93E-EDCE6BC0676B}"/>
              </a:ext>
            </a:extLst>
          </p:cNvPr>
          <p:cNvCxnSpPr/>
          <p:nvPr/>
        </p:nvCxnSpPr>
        <p:spPr>
          <a:xfrm flipV="1">
            <a:off x="1549642" y="2051662"/>
            <a:ext cx="6984985" cy="75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ACE6AF0-A34C-44B3-837A-3354DBB0B44F}"/>
              </a:ext>
            </a:extLst>
          </p:cNvPr>
          <p:cNvCxnSpPr/>
          <p:nvPr/>
        </p:nvCxnSpPr>
        <p:spPr>
          <a:xfrm flipV="1">
            <a:off x="5454051" y="2077857"/>
            <a:ext cx="3777035" cy="67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F9D377A-4F74-4902-BF22-DFF0A0369686}"/>
              </a:ext>
            </a:extLst>
          </p:cNvPr>
          <p:cNvCxnSpPr/>
          <p:nvPr/>
        </p:nvCxnSpPr>
        <p:spPr>
          <a:xfrm flipH="1" flipV="1">
            <a:off x="5907964" y="2092404"/>
            <a:ext cx="2843659" cy="715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B019DD7-0238-436C-96BC-F5DA78CED674}"/>
              </a:ext>
            </a:extLst>
          </p:cNvPr>
          <p:cNvCxnSpPr/>
          <p:nvPr/>
        </p:nvCxnSpPr>
        <p:spPr>
          <a:xfrm flipH="1" flipV="1">
            <a:off x="6571955" y="2051660"/>
            <a:ext cx="4334315" cy="54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1919886" y="24308"/>
            <a:ext cx="9331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«Воспроизведение»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534732" y="803444"/>
            <a:ext cx="126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E1E44-3EDD-4AD6-9558-934E0DE82626}"/>
              </a:ext>
            </a:extLst>
          </p:cNvPr>
          <p:cNvSpPr/>
          <p:nvPr/>
        </p:nvSpPr>
        <p:spPr>
          <a:xfrm>
            <a:off x="494446" y="1581164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Критерии оценки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534732" y="2653786"/>
            <a:ext cx="2039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Задание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ECA07-BFA3-4F31-B491-C26FB725B6B9}"/>
              </a:ext>
            </a:extLst>
          </p:cNvPr>
          <p:cNvSpPr/>
          <p:nvPr/>
        </p:nvSpPr>
        <p:spPr>
          <a:xfrm>
            <a:off x="2093843" y="869279"/>
            <a:ext cx="96611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воспроизведение усвоенных ранее знаний от буквальной копии до применения в типовых ситуациях (воспроизведение  знаний о группах животных)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1FE5E0-6C32-4F75-B853-487EE24DF332}"/>
              </a:ext>
            </a:extLst>
          </p:cNvPr>
          <p:cNvSpPr/>
          <p:nvPr/>
        </p:nvSpPr>
        <p:spPr>
          <a:xfrm>
            <a:off x="651590" y="2165939"/>
            <a:ext cx="107170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Ответ полный  , аргументированный 2  балла, ответ не аргументированный 1балл,  если ответ не подготовлен 0 баллов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651590" y="3199942"/>
            <a:ext cx="9919252" cy="1041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1.Вспомни какие группы животных ты знаешь?</a:t>
            </a:r>
          </a:p>
          <a:p>
            <a:r>
              <a:rPr lang="ru-RU" dirty="0"/>
              <a:t>2. Чем различаются птицы и рыбы?</a:t>
            </a:r>
          </a:p>
          <a:p>
            <a:r>
              <a:rPr lang="ru-RU" dirty="0"/>
              <a:t>3. Подготовь устный ответ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0860F9-BFF5-4A9D-9F3E-664B742D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71" y="4064800"/>
            <a:ext cx="5785605" cy="9083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E62ECB-CB7E-40A7-B909-C53340C5A936}"/>
              </a:ext>
            </a:extLst>
          </p:cNvPr>
          <p:cNvSpPr/>
          <p:nvPr/>
        </p:nvSpPr>
        <p:spPr>
          <a:xfrm>
            <a:off x="651590" y="4630505"/>
            <a:ext cx="1110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животным относятся: насекомые, птицы, звери, рыбы, земноводные, пресмыкающиеся. Рыбы- водное животное, тело которых покрыто чешуей. Птицы животное, тело которых покрыто перьями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652C7-7A7C-495B-ADC7-58352F67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46" y="5047976"/>
            <a:ext cx="7035394" cy="90228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4A5A6F-A75E-45B4-B390-750C6378BE67}"/>
              </a:ext>
            </a:extLst>
          </p:cNvPr>
          <p:cNvSpPr/>
          <p:nvPr/>
        </p:nvSpPr>
        <p:spPr>
          <a:xfrm>
            <a:off x="796912" y="5665999"/>
            <a:ext cx="10426452" cy="1037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Учащийся должен подготовить ответ опираясь на ранее изученную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305569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2737084" y="210883"/>
            <a:ext cx="7115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«Понимание»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226674" y="1099607"/>
            <a:ext cx="126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E1E44-3EDD-4AD6-9558-934E0DE82626}"/>
              </a:ext>
            </a:extLst>
          </p:cNvPr>
          <p:cNvSpPr/>
          <p:nvPr/>
        </p:nvSpPr>
        <p:spPr>
          <a:xfrm>
            <a:off x="226674" y="1957690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Критерии оценки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255048" y="3092645"/>
            <a:ext cx="2039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Задание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ECA07-BFA3-4F31-B491-C26FB725B6B9}"/>
              </a:ext>
            </a:extLst>
          </p:cNvPr>
          <p:cNvSpPr/>
          <p:nvPr/>
        </p:nvSpPr>
        <p:spPr>
          <a:xfrm>
            <a:off x="1796584" y="1090067"/>
            <a:ext cx="8729712" cy="812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понимание и осмысленное применение полученных знаний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1FE5E0-6C32-4F75-B853-487EE24DF332}"/>
              </a:ext>
            </a:extLst>
          </p:cNvPr>
          <p:cNvSpPr/>
          <p:nvPr/>
        </p:nvSpPr>
        <p:spPr>
          <a:xfrm>
            <a:off x="4539073" y="2013396"/>
            <a:ext cx="7458687" cy="8962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Ответ полный  , аргументированный 2  балла, ответ не аргументированный 1 балл,  если ответ не подготовлен 0 баллов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2549436" y="3032553"/>
            <a:ext cx="8729712" cy="7367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1.	Объясни, чем отличаются земноводные животные от рыб?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2.	Приведи примеры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8D6933-B896-4A3B-B49B-5CDAA744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1360"/>
            <a:ext cx="5785605" cy="9083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D0C5DA-FC17-4D20-BB7B-5A721347253E}"/>
              </a:ext>
            </a:extLst>
          </p:cNvPr>
          <p:cNvSpPr/>
          <p:nvPr/>
        </p:nvSpPr>
        <p:spPr>
          <a:xfrm>
            <a:off x="226674" y="4352288"/>
            <a:ext cx="11771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Рыбы – это водное животное тело которого покрыто чешуёй. Земноводные животные – это особая  группа  животных</a:t>
            </a:r>
            <a:r>
              <a:rPr lang="ru-RU" sz="2000">
                <a:latin typeface="Bookman Old Style" panose="02050604050505020204" pitchFamily="18" charset="0"/>
              </a:rPr>
              <a:t>, которые обитают </a:t>
            </a:r>
            <a:r>
              <a:rPr lang="ru-RU" sz="2000" dirty="0">
                <a:latin typeface="Bookman Old Style" panose="02050604050505020204" pitchFamily="18" charset="0"/>
              </a:rPr>
              <a:t>на суше и в воде. Например щука – это рыба, ее тело покрыто чешуёй, а  лягушка является земноводным животным.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880851-D507-4D05-9506-AABCC5A2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6593"/>
            <a:ext cx="7035394" cy="90228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40D1A6-3CB9-4852-89D3-A0A381AD15EF}"/>
              </a:ext>
            </a:extLst>
          </p:cNvPr>
          <p:cNvSpPr/>
          <p:nvPr/>
        </p:nvSpPr>
        <p:spPr>
          <a:xfrm>
            <a:off x="299516" y="5735126"/>
            <a:ext cx="11568411" cy="8206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Учащийся должен  объяснить различия между группами животных, с опорой на основные признаки  и привести свои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33631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3074425" y="210883"/>
            <a:ext cx="6440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«Применение знаний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знакомых условиях»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651590" y="1392004"/>
            <a:ext cx="126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E1E44-3EDD-4AD6-9558-934E0DE82626}"/>
              </a:ext>
            </a:extLst>
          </p:cNvPr>
          <p:cNvSpPr/>
          <p:nvPr/>
        </p:nvSpPr>
        <p:spPr>
          <a:xfrm>
            <a:off x="226674" y="2261745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Критерии оценки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534732" y="3248210"/>
            <a:ext cx="2039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Задание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ECA07-BFA3-4F31-B491-C26FB725B6B9}"/>
              </a:ext>
            </a:extLst>
          </p:cNvPr>
          <p:cNvSpPr/>
          <p:nvPr/>
        </p:nvSpPr>
        <p:spPr>
          <a:xfrm>
            <a:off x="2003088" y="1389693"/>
            <a:ext cx="9501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Применение полученных знаний о группах животных  на практике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2830917" y="3332467"/>
            <a:ext cx="9361083" cy="841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1.	Приведи не менее двух примеров групп животных.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2.	Заполни таблицу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B7586FB-9FB8-41B6-B85A-0B774E57A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08589"/>
              </p:ext>
            </p:extLst>
          </p:nvPr>
        </p:nvGraphicFramePr>
        <p:xfrm>
          <a:off x="762272" y="4819450"/>
          <a:ext cx="11065044" cy="1172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174">
                  <a:extLst>
                    <a:ext uri="{9D8B030D-6E8A-4147-A177-3AD203B41FA5}">
                      <a16:colId xmlns:a16="http://schemas.microsoft.com/office/drawing/2014/main" val="1786147854"/>
                    </a:ext>
                  </a:extLst>
                </a:gridCol>
                <a:gridCol w="1844174">
                  <a:extLst>
                    <a:ext uri="{9D8B030D-6E8A-4147-A177-3AD203B41FA5}">
                      <a16:colId xmlns:a16="http://schemas.microsoft.com/office/drawing/2014/main" val="2795300204"/>
                    </a:ext>
                  </a:extLst>
                </a:gridCol>
                <a:gridCol w="1844174">
                  <a:extLst>
                    <a:ext uri="{9D8B030D-6E8A-4147-A177-3AD203B41FA5}">
                      <a16:colId xmlns:a16="http://schemas.microsoft.com/office/drawing/2014/main" val="1435551141"/>
                    </a:ext>
                  </a:extLst>
                </a:gridCol>
                <a:gridCol w="1593994">
                  <a:extLst>
                    <a:ext uri="{9D8B030D-6E8A-4147-A177-3AD203B41FA5}">
                      <a16:colId xmlns:a16="http://schemas.microsoft.com/office/drawing/2014/main" val="3436130989"/>
                    </a:ext>
                  </a:extLst>
                </a:gridCol>
                <a:gridCol w="1799771">
                  <a:extLst>
                    <a:ext uri="{9D8B030D-6E8A-4147-A177-3AD203B41FA5}">
                      <a16:colId xmlns:a16="http://schemas.microsoft.com/office/drawing/2014/main" val="857195139"/>
                    </a:ext>
                  </a:extLst>
                </a:gridCol>
                <a:gridCol w="2138757">
                  <a:extLst>
                    <a:ext uri="{9D8B030D-6E8A-4147-A177-3AD203B41FA5}">
                      <a16:colId xmlns:a16="http://schemas.microsoft.com/office/drawing/2014/main" val="1940282450"/>
                    </a:ext>
                  </a:extLst>
                </a:gridCol>
              </a:tblGrid>
              <a:tr h="532696">
                <a:tc>
                  <a:txBody>
                    <a:bodyPr/>
                    <a:lstStyle/>
                    <a:p>
                      <a:r>
                        <a:rPr lang="ru-RU" dirty="0"/>
                        <a:t>Насекомые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Птицы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Рыбы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Звери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Земноводные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Пресмыкающиеся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76800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61975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1639C7-194D-4EF1-9008-C14692232566}"/>
              </a:ext>
            </a:extLst>
          </p:cNvPr>
          <p:cNvSpPr/>
          <p:nvPr/>
        </p:nvSpPr>
        <p:spPr>
          <a:xfrm>
            <a:off x="4539073" y="2208630"/>
            <a:ext cx="7458687" cy="8962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Задание выполнено без ошибок 3  балла, одна ошибка 2 балла, две ошибки 1 балл,  если более двух ошибок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246587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439870" y="128321"/>
            <a:ext cx="116573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«Применение знаний  в знакомых условиях»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703257" y="1018101"/>
            <a:ext cx="48109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Предполагаемый ответ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703257" y="3570316"/>
            <a:ext cx="6314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Методический</a:t>
            </a:r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комментарий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835691" y="4260922"/>
            <a:ext cx="10865731" cy="10372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Учащийся должен заполнить таблицу и вписать не менее двух примеров в соответствующие колонки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8AB600-8062-4521-A00B-67474F31C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1" y="1559783"/>
            <a:ext cx="11101778" cy="12254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831B59-D924-4977-9D23-0C23F5B45D7D}"/>
              </a:ext>
            </a:extLst>
          </p:cNvPr>
          <p:cNvSpPr/>
          <p:nvPr/>
        </p:nvSpPr>
        <p:spPr>
          <a:xfrm>
            <a:off x="835691" y="2231775"/>
            <a:ext cx="194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Бабочка, муравей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70DF49-E1E6-4432-BCE1-073B7EE43D2C}"/>
              </a:ext>
            </a:extLst>
          </p:cNvPr>
          <p:cNvSpPr/>
          <p:nvPr/>
        </p:nvSpPr>
        <p:spPr>
          <a:xfrm>
            <a:off x="2775709" y="2289985"/>
            <a:ext cx="170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Воробей, дятел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FEB7D2-390D-4092-90E4-89C594A43A49}"/>
              </a:ext>
            </a:extLst>
          </p:cNvPr>
          <p:cNvSpPr/>
          <p:nvPr/>
        </p:nvSpPr>
        <p:spPr>
          <a:xfrm>
            <a:off x="4715727" y="2254634"/>
            <a:ext cx="135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Щука, акула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F9E4B7-237A-452A-AF6C-68903EFA4D6B}"/>
              </a:ext>
            </a:extLst>
          </p:cNvPr>
          <p:cNvSpPr/>
          <p:nvPr/>
        </p:nvSpPr>
        <p:spPr>
          <a:xfrm>
            <a:off x="6515938" y="2231775"/>
            <a:ext cx="12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Заяц, лиса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FC38A3-B29D-495B-A704-58386B0D6EC0}"/>
              </a:ext>
            </a:extLst>
          </p:cNvPr>
          <p:cNvSpPr/>
          <p:nvPr/>
        </p:nvSpPr>
        <p:spPr>
          <a:xfrm>
            <a:off x="8014130" y="2182147"/>
            <a:ext cx="161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Лягушка, жаба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4F50AC-364A-465A-BAC0-54C70DAB0D05}"/>
              </a:ext>
            </a:extLst>
          </p:cNvPr>
          <p:cNvSpPr/>
          <p:nvPr/>
        </p:nvSpPr>
        <p:spPr>
          <a:xfrm>
            <a:off x="9879384" y="2241438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Змея, крокодил </a:t>
            </a:r>
          </a:p>
        </p:txBody>
      </p:sp>
    </p:spTree>
    <p:extLst>
      <p:ext uri="{BB962C8B-B14F-4D97-AF65-F5344CB8AC3E}">
        <p14:creationId xmlns:p14="http://schemas.microsoft.com/office/powerpoint/2010/main" val="301072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3074425" y="210883"/>
            <a:ext cx="6440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«Применение знаний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новых условиях»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610560" y="1514158"/>
            <a:ext cx="126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E1E44-3EDD-4AD6-9558-934E0DE82626}"/>
              </a:ext>
            </a:extLst>
          </p:cNvPr>
          <p:cNvSpPr/>
          <p:nvPr/>
        </p:nvSpPr>
        <p:spPr>
          <a:xfrm>
            <a:off x="534732" y="2247636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Критерии оценки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534732" y="4535432"/>
            <a:ext cx="2039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Задание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ECA07-BFA3-4F31-B491-C26FB725B6B9}"/>
              </a:ext>
            </a:extLst>
          </p:cNvPr>
          <p:cNvSpPr/>
          <p:nvPr/>
        </p:nvSpPr>
        <p:spPr>
          <a:xfrm>
            <a:off x="2279373" y="1559915"/>
            <a:ext cx="685675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творческое применение знаний по изученной теме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1FE5E0-6C32-4F75-B853-487EE24DF332}"/>
              </a:ext>
            </a:extLst>
          </p:cNvPr>
          <p:cNvSpPr/>
          <p:nvPr/>
        </p:nvSpPr>
        <p:spPr>
          <a:xfrm>
            <a:off x="610560" y="2786655"/>
            <a:ext cx="10875390" cy="1693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Если задание выполнено с учетом признаков  всех известных групп  животных выставляется обучающийся придумал название и рассказал о нем 3 балла. </a:t>
            </a:r>
          </a:p>
          <a:p>
            <a:pPr algn="just"/>
            <a:r>
              <a:rPr lang="ru-RU" dirty="0"/>
              <a:t>Если перечислены признаки трех групп , или не придумано название животного   2 балла. Если перечислены признаки двух групп животных, не придумано название   1 балл . </a:t>
            </a:r>
          </a:p>
          <a:p>
            <a:pPr algn="just"/>
            <a:r>
              <a:rPr lang="ru-RU" dirty="0"/>
              <a:t>Если перечислены признаки одной группы  животных, не придумано название,  то выставляется 0 баллов.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666251" y="5120207"/>
            <a:ext cx="10764008" cy="14713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1. Придумай несуществующее животное, которое будет включать в себя признаки всех известных тебе  групп животных.</a:t>
            </a:r>
          </a:p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2.Нарисуй его.</a:t>
            </a:r>
          </a:p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3. Придумай название.</a:t>
            </a:r>
          </a:p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4. Расскажи о нем</a:t>
            </a:r>
          </a:p>
        </p:txBody>
      </p:sp>
    </p:spTree>
    <p:extLst>
      <p:ext uri="{BB962C8B-B14F-4D97-AF65-F5344CB8AC3E}">
        <p14:creationId xmlns:p14="http://schemas.microsoft.com/office/powerpoint/2010/main" val="20627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95150A-EAF4-4D67-814D-0CF6219034F2}"/>
              </a:ext>
            </a:extLst>
          </p:cNvPr>
          <p:cNvSpPr/>
          <p:nvPr/>
        </p:nvSpPr>
        <p:spPr>
          <a:xfrm>
            <a:off x="-1" y="87773"/>
            <a:ext cx="116573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«Применение знаний  в новых условиях»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86923-863E-4B06-8160-A2E48F842335}"/>
              </a:ext>
            </a:extLst>
          </p:cNvPr>
          <p:cNvSpPr/>
          <p:nvPr/>
        </p:nvSpPr>
        <p:spPr>
          <a:xfrm>
            <a:off x="583987" y="792314"/>
            <a:ext cx="48109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Предполагаемый ответ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687849-A43D-4101-9EC3-12DA536247B6}"/>
              </a:ext>
            </a:extLst>
          </p:cNvPr>
          <p:cNvSpPr/>
          <p:nvPr/>
        </p:nvSpPr>
        <p:spPr>
          <a:xfrm>
            <a:off x="999075" y="4115254"/>
            <a:ext cx="5928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Методический</a:t>
            </a:r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комментарий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5D25E-EFDA-490A-BEED-F04B58E58508}"/>
              </a:ext>
            </a:extLst>
          </p:cNvPr>
          <p:cNvSpPr/>
          <p:nvPr/>
        </p:nvSpPr>
        <p:spPr>
          <a:xfrm>
            <a:off x="805913" y="4932233"/>
            <a:ext cx="10426452" cy="10372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Bookman Old Style" panose="02050604050505020204" pitchFamily="18" charset="0"/>
              </a:rPr>
              <a:t>Учащийся должен нарисовать рисунок несуществующего животного с учетом известных признаков групп животных. Придумать ему название и рассказать о нем.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DF96D-539E-4ED1-AC95-E4A2EC3F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05" y="1564685"/>
            <a:ext cx="3043217" cy="1643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E241CB-C23D-406F-8ED4-30A6AE5685E2}"/>
              </a:ext>
            </a:extLst>
          </p:cNvPr>
          <p:cNvSpPr txBox="1"/>
          <p:nvPr/>
        </p:nvSpPr>
        <p:spPr>
          <a:xfrm>
            <a:off x="4252685" y="1411996"/>
            <a:ext cx="7561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Я нарисовал животного тело которого состоит лапок насекомых, чешуи рыб , шерсти животных , часть тела покрыто перьями птиц. 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Это очень доброе и умное  животное. Оно любит гулять на полянке  и зовут его </a:t>
            </a:r>
            <a:r>
              <a:rPr lang="ru-RU" sz="2000" dirty="0" err="1">
                <a:latin typeface="Bookman Old Style" panose="02050604050505020204" pitchFamily="18" charset="0"/>
              </a:rPr>
              <a:t>НаПаРаЗаП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829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432</TotalTime>
  <Words>535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79044</cp:lastModifiedBy>
  <cp:revision>21</cp:revision>
  <dcterms:created xsi:type="dcterms:W3CDTF">2022-09-29T09:28:38Z</dcterms:created>
  <dcterms:modified xsi:type="dcterms:W3CDTF">2022-10-05T19:37:42Z</dcterms:modified>
</cp:coreProperties>
</file>