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56700" cy="6877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01E82-26DC-4370-BC6E-9E3B2E3047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143000"/>
            <a:ext cx="4108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536AF-DCF6-45E0-A647-5EB097EFE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7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536AF-DCF6-45E0-A647-5EB097EFE287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4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114" y="2521586"/>
            <a:ext cx="6609618" cy="2269067"/>
          </a:xfrm>
        </p:spPr>
        <p:txBody>
          <a:bodyPr anchor="b">
            <a:normAutofit/>
          </a:bodyPr>
          <a:lstStyle>
            <a:lvl1pPr>
              <a:defRPr sz="54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114" y="4790651"/>
            <a:ext cx="6609618" cy="11294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4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2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62" y="4333162"/>
            <a:ext cx="1397411" cy="783953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922" y="4542124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0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13" y="611294"/>
            <a:ext cx="6601141" cy="3125698"/>
          </a:xfrm>
        </p:spPr>
        <p:txBody>
          <a:bodyPr anchor="ctr">
            <a:normAutofit/>
          </a:bodyPr>
          <a:lstStyle>
            <a:lvl1pPr algn="l">
              <a:defRPr sz="480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113" y="4366140"/>
            <a:ext cx="6601141" cy="15601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840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2pPr>
            <a:lvl3pPr marL="91568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352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83136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28920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74704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320488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66272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75323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938" y="3253152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7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162" y="611294"/>
            <a:ext cx="6118073" cy="2903643"/>
          </a:xfrm>
        </p:spPr>
        <p:txBody>
          <a:bodyPr anchor="ctr">
            <a:normAutofit/>
          </a:bodyPr>
          <a:lstStyle>
            <a:lvl1pPr algn="l">
              <a:defRPr sz="480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9327" y="3514937"/>
            <a:ext cx="5661741" cy="3820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840" indent="0">
              <a:buFontTx/>
              <a:buNone/>
              <a:defRPr/>
            </a:lvl2pPr>
            <a:lvl3pPr marL="915680" indent="0">
              <a:buFontTx/>
              <a:buNone/>
              <a:defRPr/>
            </a:lvl3pPr>
            <a:lvl4pPr marL="1373520" indent="0">
              <a:buFontTx/>
              <a:buNone/>
              <a:defRPr/>
            </a:lvl4pPr>
            <a:lvl5pPr marL="18313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113" y="4366140"/>
            <a:ext cx="6601141" cy="15601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840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2pPr>
            <a:lvl3pPr marL="91568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352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83136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28920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74704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320488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66272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75323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938" y="3253152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10828" y="649805"/>
            <a:ext cx="457954" cy="586400"/>
          </a:xfrm>
          <a:prstGeom prst="rect">
            <a:avLst/>
          </a:prstGeom>
        </p:spPr>
        <p:txBody>
          <a:bodyPr vert="horz" lIns="91567" tIns="45784" rIns="91567" bIns="45784" rtlCol="0" anchor="ctr">
            <a:noAutofit/>
          </a:bodyPr>
          <a:lstStyle/>
          <a:p>
            <a:pPr lvl="0"/>
            <a:r>
              <a:rPr lang="en-US" sz="80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0880" y="2913376"/>
            <a:ext cx="457954" cy="586400"/>
          </a:xfrm>
          <a:prstGeom prst="rect">
            <a:avLst/>
          </a:prstGeom>
        </p:spPr>
        <p:txBody>
          <a:bodyPr vert="horz" lIns="91567" tIns="45784" rIns="91567" bIns="45784" rtlCol="0" anchor="ctr">
            <a:noAutofit/>
          </a:bodyPr>
          <a:lstStyle/>
          <a:p>
            <a:pPr lvl="0"/>
            <a:r>
              <a:rPr lang="en-US" sz="80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20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13" y="2445175"/>
            <a:ext cx="6601141" cy="2732414"/>
          </a:xfrm>
        </p:spPr>
        <p:txBody>
          <a:bodyPr anchor="b">
            <a:normAutofit/>
          </a:bodyPr>
          <a:lstStyle>
            <a:lvl1pPr algn="l">
              <a:defRPr sz="480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113" y="5195993"/>
            <a:ext cx="6601141" cy="73164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24301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938" y="4996931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2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1162" y="611294"/>
            <a:ext cx="6118073" cy="2903643"/>
          </a:xfrm>
        </p:spPr>
        <p:txBody>
          <a:bodyPr anchor="ctr">
            <a:normAutofit/>
          </a:bodyPr>
          <a:lstStyle>
            <a:lvl1pPr algn="l">
              <a:defRPr sz="480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5113" y="4355465"/>
            <a:ext cx="6697581" cy="84052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3">
                <a:solidFill>
                  <a:schemeClr val="accent1"/>
                </a:solidFill>
              </a:defRPr>
            </a:lvl1pPr>
            <a:lvl2pPr marL="457840" indent="0">
              <a:buFontTx/>
              <a:buNone/>
              <a:defRPr/>
            </a:lvl2pPr>
            <a:lvl3pPr marL="915680" indent="0">
              <a:buFontTx/>
              <a:buNone/>
              <a:defRPr/>
            </a:lvl3pPr>
            <a:lvl4pPr marL="1373520" indent="0">
              <a:buFontTx/>
              <a:buNone/>
              <a:defRPr/>
            </a:lvl4pPr>
            <a:lvl5pPr marL="18313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113" y="5195993"/>
            <a:ext cx="6697581" cy="73164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24301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938" y="4996931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10828" y="649805"/>
            <a:ext cx="457954" cy="586400"/>
          </a:xfrm>
          <a:prstGeom prst="rect">
            <a:avLst/>
          </a:prstGeom>
        </p:spPr>
        <p:txBody>
          <a:bodyPr vert="horz" lIns="91567" tIns="45784" rIns="91567" bIns="45784" rtlCol="0" anchor="ctr">
            <a:noAutofit/>
          </a:bodyPr>
          <a:lstStyle/>
          <a:p>
            <a:pPr lvl="0"/>
            <a:r>
              <a:rPr lang="en-US" sz="80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0880" y="2913376"/>
            <a:ext cx="457954" cy="586400"/>
          </a:xfrm>
          <a:prstGeom prst="rect">
            <a:avLst/>
          </a:prstGeom>
        </p:spPr>
        <p:txBody>
          <a:bodyPr vert="horz" lIns="91567" tIns="45784" rIns="91567" bIns="45784" rtlCol="0" anchor="ctr">
            <a:noAutofit/>
          </a:bodyPr>
          <a:lstStyle/>
          <a:p>
            <a:pPr lvl="0"/>
            <a:r>
              <a:rPr lang="en-US" sz="80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19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14" y="629150"/>
            <a:ext cx="6601140" cy="2888020"/>
          </a:xfrm>
        </p:spPr>
        <p:txBody>
          <a:bodyPr anchor="ctr">
            <a:normAutofit/>
          </a:bodyPr>
          <a:lstStyle>
            <a:lvl1pPr algn="l">
              <a:defRPr sz="480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5113" y="4355465"/>
            <a:ext cx="6601141" cy="84052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3">
                <a:solidFill>
                  <a:schemeClr val="accent1"/>
                </a:solidFill>
              </a:defRPr>
            </a:lvl1pPr>
            <a:lvl2pPr marL="457840" indent="0">
              <a:buFontTx/>
              <a:buNone/>
              <a:defRPr/>
            </a:lvl2pPr>
            <a:lvl3pPr marL="915680" indent="0">
              <a:buFontTx/>
              <a:buNone/>
              <a:defRPr/>
            </a:lvl3pPr>
            <a:lvl4pPr marL="1373520" indent="0">
              <a:buFontTx/>
              <a:buNone/>
              <a:defRPr/>
            </a:lvl4pPr>
            <a:lvl5pPr marL="18313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113" y="5195993"/>
            <a:ext cx="6601141" cy="73164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24301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938" y="4996931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7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3170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98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089" y="629149"/>
            <a:ext cx="1658432" cy="529849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5114" y="629149"/>
            <a:ext cx="4722898" cy="52984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3170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0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0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903" y="625844"/>
            <a:ext cx="6598351" cy="12844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113" y="2139527"/>
            <a:ext cx="6601141" cy="3788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3170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0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13" y="2080325"/>
            <a:ext cx="6601141" cy="1472880"/>
          </a:xfrm>
        </p:spPr>
        <p:txBody>
          <a:bodyPr anchor="b"/>
          <a:lstStyle>
            <a:lvl1pPr algn="l">
              <a:defRPr sz="4006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113" y="3591348"/>
            <a:ext cx="6601141" cy="862790"/>
          </a:xfrm>
        </p:spPr>
        <p:txBody>
          <a:bodyPr anchor="t"/>
          <a:lstStyle>
            <a:lvl1pPr marL="0" indent="0" algn="l">
              <a:buNone/>
              <a:defRPr sz="200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840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2pPr>
            <a:lvl3pPr marL="91568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352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83136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28920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74704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320488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66272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75323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938" y="3253152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3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5114" y="2142642"/>
            <a:ext cx="3201972" cy="377786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721" y="2142642"/>
            <a:ext cx="3201533" cy="377786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3170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938" y="789972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6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499" y="2232811"/>
            <a:ext cx="2878588" cy="577863"/>
          </a:xfrm>
        </p:spPr>
        <p:txBody>
          <a:bodyPr anchor="b">
            <a:noAutofit/>
          </a:bodyPr>
          <a:lstStyle>
            <a:lvl1pPr marL="0" indent="0">
              <a:buNone/>
              <a:defRPr sz="2403" b="0"/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5113" y="2810674"/>
            <a:ext cx="3201973" cy="311433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4010" y="2229574"/>
            <a:ext cx="2877230" cy="577863"/>
          </a:xfrm>
        </p:spPr>
        <p:txBody>
          <a:bodyPr anchor="b">
            <a:noAutofit/>
          </a:bodyPr>
          <a:lstStyle>
            <a:lvl1pPr marL="0" indent="0">
              <a:buNone/>
              <a:defRPr sz="2403" b="0"/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123" y="2807437"/>
            <a:ext cx="3200118" cy="311433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3170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938" y="789972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902" y="625844"/>
            <a:ext cx="6598352" cy="12844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3170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5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3170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1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13" y="447327"/>
            <a:ext cx="2633236" cy="979024"/>
          </a:xfrm>
        </p:spPr>
        <p:txBody>
          <a:bodyPr anchor="b"/>
          <a:lstStyle>
            <a:lvl1pPr algn="l">
              <a:defRPr sz="200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082" y="447328"/>
            <a:ext cx="3796171" cy="543000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113" y="1603054"/>
            <a:ext cx="2633236" cy="4274276"/>
          </a:xfrm>
        </p:spPr>
        <p:txBody>
          <a:bodyPr/>
          <a:lstStyle>
            <a:lvl1pPr marL="0" indent="0">
              <a:buNone/>
              <a:defRPr sz="1402"/>
            </a:lvl1pPr>
            <a:lvl2pPr marL="457840" indent="0">
              <a:buNone/>
              <a:defRPr sz="1202"/>
            </a:lvl2pPr>
            <a:lvl3pPr marL="915680" indent="0">
              <a:buNone/>
              <a:defRPr sz="1001"/>
            </a:lvl3pPr>
            <a:lvl4pPr marL="1373520" indent="0">
              <a:buNone/>
              <a:defRPr sz="901"/>
            </a:lvl4pPr>
            <a:lvl5pPr marL="1831360" indent="0">
              <a:buNone/>
              <a:defRPr sz="901"/>
            </a:lvl5pPr>
            <a:lvl6pPr marL="2289200" indent="0">
              <a:buNone/>
              <a:defRPr sz="901"/>
            </a:lvl6pPr>
            <a:lvl7pPr marL="2747040" indent="0">
              <a:buNone/>
              <a:defRPr sz="901"/>
            </a:lvl7pPr>
            <a:lvl8pPr marL="3204881" indent="0">
              <a:buNone/>
              <a:defRPr sz="901"/>
            </a:lvl8pPr>
            <a:lvl9pPr marL="3662721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3170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2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13" y="4813935"/>
            <a:ext cx="6601141" cy="568312"/>
          </a:xfrm>
        </p:spPr>
        <p:txBody>
          <a:bodyPr anchor="b">
            <a:normAutofit/>
          </a:bodyPr>
          <a:lstStyle>
            <a:lvl1pPr algn="l">
              <a:defRPr sz="240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5113" y="636729"/>
            <a:ext cx="6601141" cy="386567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2"/>
            </a:lvl1pPr>
            <a:lvl2pPr marL="457840" indent="0">
              <a:buNone/>
              <a:defRPr sz="1602"/>
            </a:lvl2pPr>
            <a:lvl3pPr marL="915680" indent="0">
              <a:buNone/>
              <a:defRPr sz="1602"/>
            </a:lvl3pPr>
            <a:lvl4pPr marL="1373520" indent="0">
              <a:buNone/>
              <a:defRPr sz="1602"/>
            </a:lvl4pPr>
            <a:lvl5pPr marL="1831360" indent="0">
              <a:buNone/>
              <a:defRPr sz="1602"/>
            </a:lvl5pPr>
            <a:lvl6pPr marL="2289200" indent="0">
              <a:buNone/>
              <a:defRPr sz="1602"/>
            </a:lvl6pPr>
            <a:lvl7pPr marL="2747040" indent="0">
              <a:buNone/>
              <a:defRPr sz="1602"/>
            </a:lvl7pPr>
            <a:lvl8pPr marL="3204881" indent="0">
              <a:buNone/>
              <a:defRPr sz="1602"/>
            </a:lvl8pPr>
            <a:lvl9pPr marL="3662721" indent="0">
              <a:buNone/>
              <a:defRPr sz="160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113" y="5382247"/>
            <a:ext cx="6601141" cy="495083"/>
          </a:xfrm>
        </p:spPr>
        <p:txBody>
          <a:bodyPr>
            <a:normAutofit/>
          </a:bodyPr>
          <a:lstStyle>
            <a:lvl1pPr marL="0" indent="0">
              <a:buNone/>
              <a:defRPr sz="1202"/>
            </a:lvl1pPr>
            <a:lvl2pPr marL="457840" indent="0">
              <a:buNone/>
              <a:defRPr sz="1202"/>
            </a:lvl2pPr>
            <a:lvl3pPr marL="915680" indent="0">
              <a:buNone/>
              <a:defRPr sz="1001"/>
            </a:lvl3pPr>
            <a:lvl4pPr marL="1373520" indent="0">
              <a:buNone/>
              <a:defRPr sz="901"/>
            </a:lvl4pPr>
            <a:lvl5pPr marL="1831360" indent="0">
              <a:buNone/>
              <a:defRPr sz="901"/>
            </a:lvl5pPr>
            <a:lvl6pPr marL="2289200" indent="0">
              <a:buNone/>
              <a:defRPr sz="901"/>
            </a:lvl6pPr>
            <a:lvl7pPr marL="2747040" indent="0">
              <a:buNone/>
              <a:defRPr sz="901"/>
            </a:lvl7pPr>
            <a:lvl8pPr marL="3204881" indent="0">
              <a:buNone/>
              <a:defRPr sz="901"/>
            </a:lvl8pPr>
            <a:lvl9pPr marL="3662721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24301"/>
            <a:ext cx="1360243" cy="50941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938" y="4996931"/>
            <a:ext cx="585790" cy="36613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1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9235"/>
            <a:ext cx="1983952" cy="665706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50" y="286"/>
            <a:ext cx="1954983" cy="687200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3134" cy="6877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7902" y="625844"/>
            <a:ext cx="6598352" cy="12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113" y="2139527"/>
            <a:ext cx="6601141" cy="389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83195" y="6152132"/>
            <a:ext cx="767444" cy="371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5113" y="6152854"/>
            <a:ext cx="5724428" cy="36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938" y="789972"/>
            <a:ext cx="585790" cy="36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3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457840" rtl="0" eaLnBrk="1" latinLnBrk="0" hangingPunct="1">
        <a:spcBef>
          <a:spcPct val="0"/>
        </a:spcBef>
        <a:buNone/>
        <a:defRPr sz="3605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3380" indent="-34338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3990" indent="-28615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4600" indent="-22892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2440" indent="-22892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60280" indent="-22892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8120" indent="-22892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5961" indent="-22892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33801" indent="-22892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91641" indent="-228920" algn="l" defTabSz="457840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840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5680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3520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31360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9200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7040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4881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62721" algn="l" defTabSz="45784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216" y="472440"/>
            <a:ext cx="7001256" cy="41330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3640"/>
              </a:spcAft>
            </a:pPr>
            <a:r>
              <a:rPr lang="ru" dirty="0">
                <a:latin typeface="Arial Black" panose="020B0A04020102020204" pitchFamily="34" charset="0"/>
              </a:rPr>
              <a:t>СПб ГБ ПОУ</a:t>
            </a:r>
            <a:r>
              <a:rPr lang="ru" sz="1800" dirty="0">
                <a:latin typeface="Arial Black" panose="020B0A04020102020204" pitchFamily="34" charset="0"/>
              </a:rPr>
              <a:t> «</a:t>
            </a:r>
            <a:r>
              <a:rPr lang="ru" dirty="0">
                <a:latin typeface="Arial Black" panose="020B0A04020102020204" pitchFamily="34" charset="0"/>
              </a:rPr>
              <a:t>М</a:t>
            </a:r>
            <a:r>
              <a:rPr lang="ru" sz="1800" dirty="0">
                <a:latin typeface="Arial Black" panose="020B0A04020102020204" pitchFamily="34" charset="0"/>
              </a:rPr>
              <a:t>едицинский </a:t>
            </a:r>
            <a:r>
              <a:rPr lang="ru" dirty="0">
                <a:latin typeface="Arial Black" panose="020B0A04020102020204" pitchFamily="34" charset="0"/>
              </a:rPr>
              <a:t>техникум №9</a:t>
            </a:r>
            <a:r>
              <a:rPr lang="ru" sz="1800" dirty="0">
                <a:latin typeface="Arial Black" panose="020B0A04020102020204" pitchFamily="34" charset="0"/>
              </a:rPr>
              <a:t>»</a:t>
            </a:r>
          </a:p>
          <a:p>
            <a:pPr marL="0" marR="0" indent="0" algn="ctr">
              <a:lnSpc>
                <a:spcPct val="105000"/>
              </a:lnSpc>
              <a:spcAft>
                <a:spcPts val="2100"/>
              </a:spcAft>
            </a:pPr>
            <a:r>
              <a:rPr lang="ru" sz="2500" b="1" dirty="0">
                <a:solidFill>
                  <a:srgbClr val="002060"/>
                </a:solidFill>
                <a:latin typeface="Arial"/>
              </a:rPr>
              <a:t>ПМ.01 МДК02.02 </a:t>
            </a:r>
          </a:p>
          <a:p>
            <a:pPr marL="0" marR="0" indent="0" algn="ctr">
              <a:lnSpc>
                <a:spcPct val="105000"/>
              </a:lnSpc>
              <a:spcAft>
                <a:spcPts val="2100"/>
              </a:spcAft>
            </a:pPr>
            <a:r>
              <a:rPr lang="ru" sz="2500" b="1" dirty="0">
                <a:solidFill>
                  <a:srgbClr val="002060"/>
                </a:solidFill>
                <a:latin typeface="Arial"/>
              </a:rPr>
              <a:t>ИСМП</a:t>
            </a:r>
          </a:p>
          <a:p>
            <a:pPr marL="0" marR="0" indent="0" algn="ctr">
              <a:lnSpc>
                <a:spcPct val="105000"/>
              </a:lnSpc>
            </a:pPr>
            <a:r>
              <a:rPr lang="ru" sz="2500" b="1" dirty="0">
                <a:solidFill>
                  <a:srgbClr val="002060"/>
                </a:solidFill>
                <a:latin typeface="Arial"/>
              </a:rPr>
              <a:t>МДК 02.02. «Безопасная среда для пациента и персонала»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2079" y="5096256"/>
            <a:ext cx="3175473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600" dirty="0">
                <a:latin typeface="Arial"/>
              </a:rPr>
              <a:t>Преподаватель Рыжикова Л.И.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4968" y="6455664"/>
            <a:ext cx="966216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b="1" dirty="0">
                <a:solidFill>
                  <a:srgbClr val="002060"/>
                </a:solidFill>
                <a:latin typeface="Arial"/>
              </a:rPr>
              <a:t>2023 год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704" y="384048"/>
            <a:ext cx="3182112" cy="4145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Ущерб от ИСМП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1280160"/>
            <a:ext cx="7162800" cy="2526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06392" marR="0" indent="-342900" defTabSz="653864">
              <a:spcAft>
                <a:spcPts val="700"/>
              </a:spcAft>
              <a:tabLst>
                <a:tab pos="653864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 b="1" i="1">
                <a:latin typeface="Arial"/>
              </a:rPr>
              <a:t>	Экономический ущерб</a:t>
            </a:r>
            <a:r>
              <a:rPr lang="ru" sz="2000">
                <a:latin typeface="Arial"/>
              </a:rPr>
              <a:t> складывается из прямых и дополнительных затрат, связанных с увеличением срока пребывания пациента в стационаре, лабораторным обследованием и лечением.</a:t>
            </a:r>
          </a:p>
          <a:p>
            <a:pPr marL="306392" marR="0" indent="-342900" defTabSz="653864">
              <a:lnSpc>
                <a:spcPct val="105000"/>
              </a:lnSpc>
              <a:tabLst>
                <a:tab pos="653864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 b="1" i="1">
                <a:latin typeface="Arial"/>
              </a:rPr>
              <a:t>	Социальный аспект</a:t>
            </a:r>
            <a:r>
              <a:rPr lang="ru" sz="2000">
                <a:latin typeface="Arial"/>
              </a:rPr>
              <a:t> ущерба касается нанесения вреда здоровью пострадавшего вплоть до инвалидности при некоторых нозологических формах, а также увеличение летальности пациентов с ВБИ.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3999" y="0"/>
            <a:ext cx="457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4689" y="435864"/>
            <a:ext cx="6111089" cy="11937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285056" indent="0" algn="r"/>
            <a:r>
              <a:rPr lang="ru" sz="3200" b="1" dirty="0">
                <a:solidFill>
                  <a:srgbClr val="002060"/>
                </a:solidFill>
                <a:latin typeface="Arial"/>
              </a:rPr>
              <a:t>Профилактика ИСМП включает следующие  меры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9848" y="1746503"/>
            <a:ext cx="5539182" cy="422878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ru" sz="2800" dirty="0">
                <a:latin typeface="Arial"/>
              </a:rPr>
              <a:t>Организационные;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ru" sz="2800" dirty="0">
                <a:latin typeface="Arial"/>
              </a:rPr>
              <a:t>Гигиенические;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ru" sz="2800" dirty="0">
                <a:latin typeface="Arial"/>
              </a:rPr>
              <a:t>Дезинфекционные;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ru" sz="2800" dirty="0">
                <a:latin typeface="Arial"/>
              </a:rPr>
              <a:t>Стерилизационны;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ru" sz="2800" dirty="0">
                <a:latin typeface="Arial"/>
              </a:rPr>
              <a:t>Лечебные;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ru" sz="2800" dirty="0">
                <a:latin typeface="Arial"/>
              </a:rPr>
              <a:t>Диагностические;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ru" sz="2800" dirty="0">
                <a:latin typeface="Arial"/>
              </a:rPr>
              <a:t>Технические;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04" y="0"/>
            <a:ext cx="107289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2352" y="387096"/>
            <a:ext cx="6696456" cy="899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Значение дезинфекционных и стерилизационных 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6696" y="2255520"/>
            <a:ext cx="6870192" cy="2069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186436"/>
            <a:r>
              <a:rPr lang="ru" sz="2800">
                <a:latin typeface="Arial"/>
              </a:rPr>
              <a:t>Дезинфекционные и стерилизационные мероприятия являются важнейшими в комплексе мер по профилактике ИСМП и направлены на разрыв механизма передачи возбудителей ИСМП.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84" y="0"/>
            <a:ext cx="4014216" cy="6848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6024" y="307848"/>
            <a:ext cx="5745480" cy="3779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2900" b="1">
                <a:solidFill>
                  <a:srgbClr val="002060"/>
                </a:solidFill>
                <a:latin typeface="Arial"/>
              </a:rPr>
              <a:t>Профилактика ИСМП включает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429512"/>
            <a:ext cx="6821424" cy="1188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42892" marR="0" indent="-279400" defTabSz="581220">
              <a:tabLst>
                <a:tab pos="581220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 b="1">
                <a:latin typeface="Arial"/>
              </a:rPr>
              <a:t>	Стандартные меры — </a:t>
            </a:r>
            <a:r>
              <a:rPr lang="ru" sz="2000">
                <a:latin typeface="Arial"/>
              </a:rPr>
              <a:t>это повседневные процедуры, направленные на снижение риска распространения заболеваний среди пациентов и сотрудников лечебнопрофилактической организации.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40" y="2776728"/>
            <a:ext cx="8025384" cy="579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42892" marR="0" indent="-279400" defTabSz="581220">
              <a:tabLst>
                <a:tab pos="581220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 b="1">
                <a:latin typeface="Arial"/>
              </a:rPr>
              <a:t>	Специальные меры </a:t>
            </a:r>
            <a:r>
              <a:rPr lang="ru" sz="2000">
                <a:latin typeface="Arial"/>
              </a:rPr>
              <a:t>используются в случаях, когда реализации стандартных мер недостаточно.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48" y="3511296"/>
            <a:ext cx="7367016" cy="579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330200"/>
            <a:r>
              <a:rPr lang="ru" sz="2000">
                <a:latin typeface="Arial"/>
              </a:rPr>
              <a:t>Эффективное использование мер профилактики позволяет значительно снизить риск ИСМП.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888" y="371856"/>
            <a:ext cx="7879080" cy="54585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217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Стандартные меры предосторожности включают</a:t>
            </a:r>
          </a:p>
          <a:p>
            <a:pPr marL="0" marR="0" indent="0" defTabSz="358267">
              <a:lnSpc>
                <a:spcPct val="132000"/>
              </a:lnSpc>
              <a:spcAft>
                <a:spcPts val="420"/>
              </a:spcAft>
              <a:tabLst>
                <a:tab pos="358267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правильную обработку рук,</a:t>
            </a:r>
          </a:p>
          <a:p>
            <a:pPr marL="379544" marR="0" indent="-368300" defTabSz="687011">
              <a:lnSpc>
                <a:spcPct val="105000"/>
              </a:lnSpc>
              <a:spcAft>
                <a:spcPts val="420"/>
              </a:spcAft>
              <a:tabLst>
                <a:tab pos="687011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использование средств индивидуальной защиты медицинским персоналом,</a:t>
            </a:r>
          </a:p>
          <a:p>
            <a:pPr marL="0" marR="0" indent="0" defTabSz="7744968">
              <a:lnSpc>
                <a:spcPct val="105000"/>
              </a:lnSpc>
              <a:tabLst>
                <a:tab pos="7744968" algn="l"/>
                <a:tab pos="358267" algn="l"/>
              </a:tabLst>
            </a:pPr>
            <a:r>
              <a:rPr lang="ru" sz="1600" dirty="0">
                <a:latin typeface="Arial"/>
              </a:rPr>
              <a:t>•     </a:t>
            </a:r>
            <a:r>
              <a:rPr lang="ru" sz="2000" dirty="0">
                <a:latin typeface="Arial"/>
              </a:rPr>
              <a:t>надлежащие обращение, хранение и утилизацию острых	</a:t>
            </a:r>
          </a:p>
          <a:p>
            <a:pPr marL="379544" marR="0" indent="0">
              <a:lnSpc>
                <a:spcPct val="105000"/>
              </a:lnSpc>
            </a:pPr>
            <a:r>
              <a:rPr lang="ru" sz="2000" dirty="0">
                <a:latin typeface="Arial"/>
              </a:rPr>
              <a:t>инструментов;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9472" y="591312"/>
            <a:ext cx="7040880" cy="4175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200" b="1">
                <a:solidFill>
                  <a:srgbClr val="002060"/>
                </a:solidFill>
                <a:latin typeface="Arial"/>
              </a:rPr>
              <a:t>Направления профилактики ИСМП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592" y="1847088"/>
            <a:ext cx="7802880" cy="431804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96740" marR="0" indent="-342900" defTabSz="641164">
              <a:spcBef>
                <a:spcPts val="840"/>
              </a:spcBef>
              <a:spcAft>
                <a:spcPts val="700"/>
              </a:spcAft>
              <a:tabLst>
                <a:tab pos="6411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Планирование и застройка ЛПУ согласно </a:t>
            </a:r>
          </a:p>
          <a:p>
            <a:pPr marL="296740" marR="0" indent="-342900" defTabSz="641164">
              <a:spcBef>
                <a:spcPts val="840"/>
              </a:spcBef>
              <a:spcAft>
                <a:spcPts val="700"/>
              </a:spcAft>
              <a:tabLst>
                <a:tab pos="641164" algn="l"/>
              </a:tabLst>
            </a:pPr>
            <a:r>
              <a:rPr lang="ru" sz="2000" dirty="0">
                <a:latin typeface="Arial"/>
              </a:rPr>
              <a:t>СанПиН 2.1.3.2630-10 от 30.08.2010.</a:t>
            </a:r>
          </a:p>
          <a:p>
            <a:pPr marL="0" marR="0" indent="0" defTabSz="344424">
              <a:spcAft>
                <a:spcPts val="700"/>
              </a:spcAft>
              <a:tabLst>
                <a:tab pos="34442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Мероприятия в отношении источника инфекции.</a:t>
            </a:r>
          </a:p>
          <a:p>
            <a:pPr marL="0" marR="0" indent="0" defTabSz="344424">
              <a:spcAft>
                <a:spcPts val="700"/>
              </a:spcAft>
              <a:tabLst>
                <a:tab pos="34442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Санитарно-противоэпидемический режим в ЛПУ.</a:t>
            </a:r>
          </a:p>
          <a:p>
            <a:pPr marL="296740" marR="0" indent="-342900" defTabSz="641164">
              <a:spcAft>
                <a:spcPts val="700"/>
              </a:spcAft>
              <a:tabLst>
                <a:tab pos="6411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Гигиенические требования и нормы в деятельности персонала отделений (личная гигиена, спец.одежда, питание).</a:t>
            </a:r>
          </a:p>
          <a:p>
            <a:pPr marL="296740" marR="0" indent="-342900" defTabSz="641164">
              <a:spcAft>
                <a:spcPts val="700"/>
              </a:spcAft>
              <a:tabLst>
                <a:tab pos="6411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Обработка инструментов, в соответствии с указаниями нормативной документации.</a:t>
            </a:r>
          </a:p>
          <a:p>
            <a:pPr marL="296740" marR="0" indent="-342900" defTabSz="641164">
              <a:tabLst>
                <a:tab pos="6411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Контроль за дезинфекцией, дезинсекцией и дератизацией, осуществление этих мероприятий.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944" y="609600"/>
            <a:ext cx="7040880" cy="4053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200" b="1">
                <a:solidFill>
                  <a:srgbClr val="002060"/>
                </a:solidFill>
                <a:latin typeface="Arial"/>
              </a:rPr>
              <a:t>Направления профилактики ИСМП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040" y="1776984"/>
            <a:ext cx="124968" cy="14203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>
              <a:spcAft>
                <a:spcPts val="1540"/>
              </a:spcAft>
            </a:pPr>
            <a:r>
              <a:rPr lang="ru" sz="1600">
                <a:latin typeface="Arial"/>
              </a:rPr>
              <a:t>•</a:t>
            </a:r>
          </a:p>
          <a:p>
            <a:pPr marL="0" marR="0" indent="0" algn="just">
              <a:spcAft>
                <a:spcPts val="1540"/>
              </a:spcAft>
            </a:pPr>
            <a:r>
              <a:rPr lang="ru" sz="1600">
                <a:latin typeface="Arial"/>
              </a:rPr>
              <a:t>•</a:t>
            </a:r>
          </a:p>
          <a:p>
            <a:pPr marL="0" marR="0" indent="0" algn="just">
              <a:spcAft>
                <a:spcPts val="1540"/>
              </a:spcAft>
            </a:pPr>
            <a:r>
              <a:rPr lang="ru" sz="1600">
                <a:latin typeface="Arial"/>
              </a:rPr>
              <a:t>•</a:t>
            </a:r>
          </a:p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6320" y="1694688"/>
            <a:ext cx="6217920" cy="2484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05000"/>
              </a:lnSpc>
              <a:spcAft>
                <a:spcPts val="700"/>
              </a:spcAft>
            </a:pPr>
            <a:r>
              <a:rPr lang="ru" sz="2000">
                <a:latin typeface="Arial"/>
              </a:rPr>
              <a:t>Профилактика ВГ и ВИЧ-инфекции.</a:t>
            </a:r>
          </a:p>
          <a:p>
            <a:pPr marL="0" marR="0" indent="0">
              <a:lnSpc>
                <a:spcPct val="105000"/>
              </a:lnSpc>
              <a:spcAft>
                <a:spcPts val="700"/>
              </a:spcAft>
            </a:pPr>
            <a:r>
              <a:rPr lang="ru" sz="2000">
                <a:latin typeface="Arial"/>
              </a:rPr>
              <a:t>Профилактическая дезинфекция.</a:t>
            </a:r>
          </a:p>
          <a:p>
            <a:pPr marL="0" marR="0" indent="0">
              <a:lnSpc>
                <a:spcPct val="105000"/>
              </a:lnSpc>
              <a:spcAft>
                <a:spcPts val="700"/>
              </a:spcAft>
            </a:pPr>
            <a:r>
              <a:rPr lang="ru" sz="2000">
                <a:latin typeface="Arial"/>
              </a:rPr>
              <a:t>Иммунизация населения и медработников.</a:t>
            </a:r>
          </a:p>
          <a:p>
            <a:pPr marL="0" marR="0" indent="0">
              <a:lnSpc>
                <a:spcPct val="105000"/>
              </a:lnSpc>
            </a:pPr>
            <a:r>
              <a:rPr lang="ru" sz="2000">
                <a:latin typeface="Arial"/>
              </a:rPr>
              <a:t>Контроль за состоянием здоровья медперсонала (заболеваемость, носительство эпидемиологически значимых микро организмов).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040" y="4334256"/>
            <a:ext cx="4806696" cy="2773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600">
                <a:latin typeface="Arial"/>
              </a:rPr>
              <a:t>• </a:t>
            </a:r>
            <a:r>
              <a:rPr lang="ru" sz="2000">
                <a:latin typeface="Arial"/>
              </a:rPr>
              <a:t>Удаление и утилизация отходов ЛПО.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040" y="4852416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6320" y="4770120"/>
            <a:ext cx="6053328" cy="576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05000"/>
              </a:lnSpc>
            </a:pPr>
            <a:r>
              <a:rPr lang="ru" sz="2000">
                <a:latin typeface="Arial"/>
              </a:rPr>
              <a:t>Мероприятия направленные на создание системы эпидемиологического надзора.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344" y="377952"/>
            <a:ext cx="7528560" cy="40203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Bef>
                <a:spcPts val="350"/>
              </a:spcBef>
              <a:spcAft>
                <a:spcPts val="2310"/>
              </a:spcAft>
            </a:pPr>
            <a:r>
              <a:rPr lang="ru" sz="2900" b="1">
                <a:solidFill>
                  <a:srgbClr val="002060"/>
                </a:solidFill>
                <a:latin typeface="Arial"/>
              </a:rPr>
              <a:t>Основной путь профилактики ИСМП -разрушение цепочки инфекционного процесса</a:t>
            </a:r>
          </a:p>
          <a:p>
            <a:pPr marL="0" marR="0" indent="0" defTabSz="399288">
              <a:tabLst>
                <a:tab pos="399288" algn="l"/>
                <a:tab pos="420624" algn="l"/>
              </a:tabLst>
            </a:pPr>
            <a:r>
              <a:rPr lang="ru" sz="1700">
                <a:latin typeface="Arial"/>
              </a:rPr>
              <a:t>•</a:t>
            </a:r>
            <a:r>
              <a:rPr lang="ru" sz="2200">
                <a:latin typeface="Arial"/>
              </a:rPr>
              <a:t>	осуществление эффективного контроля за</a:t>
            </a:r>
          </a:p>
          <a:p>
            <a:pPr marL="299788" marR="0" indent="0">
              <a:spcAft>
                <a:spcPts val="1050"/>
              </a:spcAft>
            </a:pPr>
            <a:r>
              <a:rPr lang="ru" sz="2200">
                <a:latin typeface="Arial"/>
              </a:rPr>
              <a:t>ИСМП;</a:t>
            </a:r>
          </a:p>
          <a:p>
            <a:pPr marL="0" marR="0" indent="0" defTabSz="399288">
              <a:spcAft>
                <a:spcPts val="1050"/>
              </a:spcAft>
              <a:tabLst>
                <a:tab pos="399288" algn="l"/>
                <a:tab pos="420624" algn="l"/>
              </a:tabLst>
            </a:pPr>
            <a:r>
              <a:rPr lang="ru" sz="1700">
                <a:latin typeface="Arial"/>
              </a:rPr>
              <a:t>•</a:t>
            </a:r>
            <a:r>
              <a:rPr lang="ru" sz="2200">
                <a:latin typeface="Arial"/>
              </a:rPr>
              <a:t>	устранение возбудителей инфекции;</a:t>
            </a:r>
          </a:p>
          <a:p>
            <a:pPr marL="0" marR="0" indent="0" defTabSz="399288">
              <a:spcAft>
                <a:spcPts val="1050"/>
              </a:spcAft>
              <a:tabLst>
                <a:tab pos="399288" algn="l"/>
                <a:tab pos="420624" algn="l"/>
              </a:tabLst>
            </a:pPr>
            <a:r>
              <a:rPr lang="ru" sz="1700">
                <a:latin typeface="Arial"/>
              </a:rPr>
              <a:t>•</a:t>
            </a:r>
            <a:r>
              <a:rPr lang="ru" sz="2200">
                <a:latin typeface="Arial"/>
              </a:rPr>
              <a:t>	прерывание путей передачи;</a:t>
            </a:r>
          </a:p>
          <a:p>
            <a:pPr marL="0" marR="0" indent="0" defTabSz="399288">
              <a:tabLst>
                <a:tab pos="399288" algn="l"/>
                <a:tab pos="420624" algn="l"/>
              </a:tabLst>
            </a:pPr>
            <a:r>
              <a:rPr lang="ru" sz="1700">
                <a:latin typeface="Arial"/>
              </a:rPr>
              <a:t>•</a:t>
            </a:r>
            <a:r>
              <a:rPr lang="ru" sz="2200">
                <a:latin typeface="Arial"/>
              </a:rPr>
              <a:t>	повышение устойчивости организма</a:t>
            </a:r>
          </a:p>
          <a:p>
            <a:pPr marL="299788" marR="0" indent="0"/>
            <a:r>
              <a:rPr lang="ru" sz="2200">
                <a:latin typeface="Arial"/>
              </a:rPr>
              <a:t>(иммунитета) человека;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1551432"/>
            <a:ext cx="1551432" cy="76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2484120"/>
            <a:ext cx="2033016" cy="2106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184" y="972312"/>
            <a:ext cx="5422784" cy="3617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744" y="4715256"/>
            <a:ext cx="1405128" cy="98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408" y="4760976"/>
            <a:ext cx="3212592" cy="2097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63752" y="323088"/>
            <a:ext cx="6955536" cy="4053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Цепочка инфекционного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8080" y="5373624"/>
            <a:ext cx="1700784" cy="496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Trebuchet MS"/>
              </a:rPr>
              <a:t>Восприимчивый хозяин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3927" y="1868424"/>
            <a:ext cx="45719" cy="28620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4" y="0"/>
            <a:ext cx="1591056" cy="72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360920" y="4404361"/>
            <a:ext cx="1194816" cy="4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09231" y="5937504"/>
            <a:ext cx="45719" cy="920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29656" y="1392936"/>
            <a:ext cx="1905000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1800">
                <a:latin typeface="Arial"/>
              </a:rPr>
              <a:t>Артифициальный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016" y="381000"/>
            <a:ext cx="7952232" cy="469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600" b="1">
                <a:solidFill>
                  <a:srgbClr val="002060"/>
                </a:solidFill>
                <a:latin typeface="Arial"/>
              </a:rPr>
              <a:t>Механизмы и пути передачи ИСМП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7344" y="1502664"/>
            <a:ext cx="1502664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>
              <a:spcBef>
                <a:spcPts val="560"/>
              </a:spcBef>
            </a:pPr>
            <a:r>
              <a:rPr lang="ru" sz="1800">
                <a:latin typeface="Arial"/>
              </a:rPr>
              <a:t>Естественный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896" y="2505456"/>
            <a:ext cx="1746504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Горизонтальный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8912" y="3627120"/>
            <a:ext cx="1136904" cy="5212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Фекальнооральный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2824" y="2398776"/>
            <a:ext cx="1539240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Вертикальный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51760" y="3124200"/>
            <a:ext cx="1152144" cy="478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 dirty="0">
                <a:latin typeface="Arial"/>
              </a:rPr>
              <a:t>Воздушнокапельный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2584" y="2237232"/>
            <a:ext cx="1597152" cy="2346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>
              <a:spcBef>
                <a:spcPts val="490"/>
              </a:spcBef>
            </a:pPr>
            <a:r>
              <a:rPr lang="ru" sz="1800">
                <a:latin typeface="Arial"/>
              </a:rPr>
              <a:t>Инъекционный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18248" y="2237232"/>
            <a:ext cx="1688592" cy="2346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1800">
                <a:latin typeface="Arial"/>
              </a:rPr>
              <a:t>Ингаляционный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9184" y="4821936"/>
            <a:ext cx="1822704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Трансмиссивный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27960" y="4959096"/>
            <a:ext cx="1246632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>
              <a:spcBef>
                <a:spcPts val="700"/>
              </a:spcBef>
            </a:pPr>
            <a:r>
              <a:rPr lang="ru" sz="1800">
                <a:latin typeface="Arial"/>
              </a:rPr>
              <a:t>Контактный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72712" y="3166872"/>
            <a:ext cx="1844040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>
              <a:spcBef>
                <a:spcPts val="700"/>
              </a:spcBef>
            </a:pPr>
            <a:r>
              <a:rPr lang="ru" sz="1800">
                <a:latin typeface="Arial"/>
              </a:rPr>
              <a:t>Трансфузионный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40296" y="3224784"/>
            <a:ext cx="1962912" cy="10698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Arial"/>
              </a:rPr>
              <a:t>Ассоциированный с инвазивными процедурами (диагностический)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30496" y="4645152"/>
            <a:ext cx="1621536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>
              <a:spcBef>
                <a:spcPts val="910"/>
              </a:spcBef>
            </a:pPr>
            <a:r>
              <a:rPr lang="ru" sz="1800">
                <a:latin typeface="Arial"/>
              </a:rPr>
              <a:t>Операционный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02552" y="5309616"/>
            <a:ext cx="2118360" cy="4419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Arial"/>
              </a:rPr>
              <a:t>Ассоциированный с инвазивными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74408" y="5900928"/>
            <a:ext cx="1426464" cy="4419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Arial"/>
              </a:rPr>
              <a:t>процедурами (лечебными)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104" y="320040"/>
            <a:ext cx="7385304" cy="47823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  <a:spcBef>
                <a:spcPts val="490"/>
              </a:spcBef>
              <a:spcAft>
                <a:spcPts val="161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После освоения ПМ01 МДК 02.02 ИСМП обучающийся должен:</a:t>
            </a:r>
          </a:p>
          <a:p>
            <a:pPr marL="0" marR="0" indent="0" algn="just">
              <a:spcAft>
                <a:spcPts val="700"/>
              </a:spcAft>
            </a:pPr>
            <a:r>
              <a:rPr lang="ru" sz="2000" b="1" dirty="0">
                <a:latin typeface="Arial"/>
              </a:rPr>
              <a:t>Иметь практический опыт :</a:t>
            </a:r>
          </a:p>
          <a:p>
            <a:pPr marL="302328" marR="0" indent="-342900" defTabSz="634560">
              <a:lnSpc>
                <a:spcPct val="105000"/>
              </a:lnSpc>
              <a:spcAft>
                <a:spcPts val="700"/>
              </a:spcAft>
              <a:tabLst>
                <a:tab pos="63456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обеспечения санитарных условий в учреждениях здравоохранения и на дому;</a:t>
            </a:r>
          </a:p>
          <a:p>
            <a:pPr marL="302328" marR="0" indent="-342900" defTabSz="634560">
              <a:spcAft>
                <a:spcPts val="700"/>
              </a:spcAft>
              <a:tabLst>
                <a:tab pos="63456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обеспечения гигиенических условий при получении и доставке лечебного питания для пациентов в ЛПУ;</a:t>
            </a:r>
          </a:p>
          <a:p>
            <a:pPr marL="302328" marR="0" indent="-342900" defTabSz="634560">
              <a:spcAft>
                <a:spcPts val="700"/>
              </a:spcAft>
              <a:tabLst>
                <a:tab pos="63456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применения средств транспортировки пациентов и средств малой механизации с учетом основ эргономики;</a:t>
            </a:r>
          </a:p>
          <a:p>
            <a:pPr marL="302328" marR="0" indent="-342900" defTabSz="634560">
              <a:tabLst>
                <a:tab pos="63456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соблюдения требований техники безопасности и противопожарной безопасности при уходе за пациентом во время проведения процедур и манипуляций;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155192"/>
            <a:ext cx="8592312" cy="5151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1448" y="411480"/>
            <a:ext cx="4261104" cy="4175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200" b="1">
                <a:solidFill>
                  <a:srgbClr val="002060"/>
                </a:solidFill>
                <a:latin typeface="Arial"/>
              </a:rPr>
              <a:t>Профилактика ИСМП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96" y="213360"/>
            <a:ext cx="8570976" cy="1088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2500" b="1">
                <a:solidFill>
                  <a:srgbClr val="002060"/>
                </a:solidFill>
                <a:latin typeface="Arial"/>
              </a:rPr>
              <a:t>НОРМАТИВНЫЕ ДОКУМЕНТЫ, РЕГЛАМЕНТИРУЮЩИЕ СОБЛЮДЕНИЕ ИНФЕКЦИОННОЙ БЕЗОПАСНОСТИ И ИНФЕКЦИОННОГО КОНТРОЛЯ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088" y="2231136"/>
            <a:ext cx="7723632" cy="3273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01312" marR="0" indent="-342900" algn="just" defTabSz="636592">
              <a:spcAft>
                <a:spcPts val="770"/>
              </a:spcAft>
              <a:tabLst>
                <a:tab pos="636592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>
                <a:latin typeface="Arial"/>
              </a:rPr>
              <a:t>	СанПиН 2.1.7.2790-10 «Санитарно-эпидемиологические требования к обращению с медицинскими отходами».</a:t>
            </a:r>
          </a:p>
          <a:p>
            <a:pPr marL="301312" marR="0" indent="-342900" algn="just" defTabSz="636592">
              <a:spcAft>
                <a:spcPts val="770"/>
              </a:spcAft>
              <a:tabLst>
                <a:tab pos="636592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>
                <a:latin typeface="Arial"/>
              </a:rPr>
              <a:t>	СанПиН 2.1.3.2630 -10 «Санитарно-эпидемиологические требования к организациям, осуществляющим медицинскую деятельность».</a:t>
            </a:r>
          </a:p>
          <a:p>
            <a:pPr marL="301312" marR="0" indent="-342900" algn="just" defTabSz="636592">
              <a:tabLst>
                <a:tab pos="636592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>
                <a:latin typeface="Arial"/>
              </a:rPr>
              <a:t>	Постановление Главного государственного санитарного врача РФ от 11 января 2011 г. </a:t>
            </a:r>
            <a:r>
              <a:rPr lang="en-US" sz="2000">
                <a:latin typeface="Arial"/>
              </a:rPr>
              <a:t>N </a:t>
            </a:r>
            <a:r>
              <a:rPr lang="ru" sz="2000">
                <a:latin typeface="Arial"/>
              </a:rPr>
              <a:t>1</a:t>
            </a:r>
          </a:p>
          <a:p>
            <a:pPr marL="301312" marR="0" indent="0" algn="just"/>
            <a:r>
              <a:rPr lang="ru" sz="2000">
                <a:latin typeface="Arial"/>
              </a:rPr>
              <a:t>«Об утверждении СП 3.1.5.2826-10 "Профилактика ВИЧ-инфекции».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52" y="213359"/>
            <a:ext cx="8574024" cy="610595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1960"/>
              </a:spcAft>
            </a:pPr>
            <a:r>
              <a:rPr lang="ru" sz="2500" b="1" dirty="0">
                <a:solidFill>
                  <a:srgbClr val="002060"/>
                </a:solidFill>
                <a:latin typeface="Arial"/>
              </a:rPr>
              <a:t>НОРМАТИВНЫЕ ДОКУМЕНТЫ, РЕГЛАМЕНТИРУЮЩИЕ СОБЛЮДЕНИЕ ИНФЕКЦИОННОЙ БЕЗОПАСНОСТИ И ИНФЕКЦИОННОГО КОНТРОЛЯ</a:t>
            </a:r>
          </a:p>
          <a:p>
            <a:pPr marL="0" marR="0" indent="0" algn="just" defTabSz="8342376">
              <a:lnSpc>
                <a:spcPct val="131000"/>
              </a:lnSpc>
              <a:tabLst>
                <a:tab pos="8342376" algn="l"/>
                <a:tab pos="347472" algn="l"/>
              </a:tabLst>
            </a:pPr>
            <a:r>
              <a:rPr lang="ru" sz="1600" dirty="0">
                <a:latin typeface="Arial"/>
              </a:rPr>
              <a:t>•     </a:t>
            </a:r>
            <a:r>
              <a:rPr lang="ru" sz="2000" dirty="0">
                <a:latin typeface="Arial"/>
              </a:rPr>
              <a:t>Приказ Минздрава СССР № 408 от 12 июля 1989 г «О мерах	I</a:t>
            </a:r>
          </a:p>
          <a:p>
            <a:pPr marL="0" marR="0" indent="374904" algn="just"/>
            <a:r>
              <a:rPr lang="ru" sz="2000" dirty="0">
                <a:latin typeface="Arial"/>
              </a:rPr>
              <a:t>по снижению заболеваемости вирусными гепатитами в стране».</a:t>
            </a:r>
          </a:p>
          <a:p>
            <a:pPr marL="338904" marR="0" indent="-381000" defTabSz="686376">
              <a:lnSpc>
                <a:spcPct val="109000"/>
              </a:lnSpc>
              <a:spcAft>
                <a:spcPts val="910"/>
              </a:spcAft>
              <a:tabLst>
                <a:tab pos="686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Приказ Минздрава СССР № 720,от 31 июля 1978 г «Об улучшении медицинской помощи больным с гнойными хирургическими заболеваниями и усилении мероприятий по борьбе с внутрибольничной инфекцией».</a:t>
            </a:r>
          </a:p>
          <a:p>
            <a:pPr marL="338904" marR="0" indent="-381000" defTabSz="686376">
              <a:lnSpc>
                <a:spcPct val="112000"/>
              </a:lnSpc>
              <a:tabLst>
                <a:tab pos="686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Приказ М3 РФ № 342 от 26 ноября 1998 г «Об усилении мероприятий по профилактике эпидемического сыпного тифа и борьбе с педикулезом».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040" y="356616"/>
            <a:ext cx="1886712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3200" b="1">
                <a:solidFill>
                  <a:srgbClr val="002060"/>
                </a:solidFill>
                <a:latin typeface="Arial"/>
              </a:rPr>
              <a:t>Асептика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904" y="999744"/>
            <a:ext cx="7415784" cy="22280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>
              <a:spcAft>
                <a:spcPts val="770"/>
              </a:spcAft>
            </a:pPr>
            <a:r>
              <a:rPr lang="ru" sz="2000" b="1">
                <a:latin typeface="Arial"/>
              </a:rPr>
              <a:t>Асептика </a:t>
            </a:r>
            <a:r>
              <a:rPr lang="ru" sz="2000">
                <a:latin typeface="Arial"/>
              </a:rPr>
              <a:t>- (от греч. </a:t>
            </a:r>
            <a:r>
              <a:rPr lang="en-US" sz="2000">
                <a:latin typeface="Arial"/>
              </a:rPr>
              <a:t>a</a:t>
            </a:r>
            <a:r>
              <a:rPr lang="ru" sz="2000">
                <a:latin typeface="Arial"/>
              </a:rPr>
              <a:t>-отрицание, </a:t>
            </a:r>
            <a:r>
              <a:rPr lang="en-US" sz="2000">
                <a:latin typeface="Arial"/>
              </a:rPr>
              <a:t>sepsis </a:t>
            </a:r>
            <a:r>
              <a:rPr lang="ru" sz="2000">
                <a:latin typeface="Arial"/>
              </a:rPr>
              <a:t>- гниение) -комплекс мероприятий, направленных на предупреждение попадания микроорганизма в организм пациента. Включает уничтожение микробов и их спор путем дезинфекции и стерилизации.</a:t>
            </a:r>
          </a:p>
          <a:p>
            <a:pPr marL="0" marR="0" indent="0" algn="ctr"/>
            <a:r>
              <a:rPr lang="ru" sz="2000" b="1">
                <a:solidFill>
                  <a:srgbClr val="002060"/>
                </a:solidFill>
                <a:latin typeface="Arial"/>
              </a:rPr>
              <a:t>Закон асептики - всё что приходит в соприкосновение с раной должно быть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3992" y="3785616"/>
            <a:ext cx="293522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C00000"/>
                </a:solidFill>
                <a:latin typeface="Arial"/>
              </a:rPr>
              <a:t>СТЕРИЛЬНО!!!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44" y="4072128"/>
            <a:ext cx="789432" cy="1011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608" y="3404616"/>
            <a:ext cx="905256" cy="1313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4608" y="335280"/>
            <a:ext cx="6617208" cy="908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Источники попадания микроба в рану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6088" y="1752600"/>
            <a:ext cx="1524000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000" b="1">
                <a:latin typeface="Arial"/>
              </a:rPr>
              <a:t>Экзогенный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1136" y="1752600"/>
            <a:ext cx="1569720" cy="256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2000" b="1">
                <a:latin typeface="Arial"/>
              </a:rPr>
              <a:t>Эндогенный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7552" y="2554224"/>
            <a:ext cx="2340864" cy="13594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313944">
              <a:spcAft>
                <a:spcPts val="560"/>
              </a:spcAft>
              <a:tabLst>
                <a:tab pos="313944" algn="l"/>
                <a:tab pos="347472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Воздушный</a:t>
            </a:r>
          </a:p>
          <a:p>
            <a:pPr marL="0" marR="0" indent="0" defTabSz="313944">
              <a:spcAft>
                <a:spcPts val="560"/>
              </a:spcAft>
              <a:tabLst>
                <a:tab pos="313944" algn="l"/>
                <a:tab pos="347472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Капельный</a:t>
            </a:r>
          </a:p>
          <a:p>
            <a:pPr marL="0" marR="0" indent="0" defTabSz="313944">
              <a:spcAft>
                <a:spcPts val="560"/>
              </a:spcAft>
              <a:tabLst>
                <a:tab pos="313944" algn="l"/>
                <a:tab pos="347472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Контактный</a:t>
            </a:r>
          </a:p>
          <a:p>
            <a:pPr marL="0" marR="0" indent="0" defTabSz="313944">
              <a:tabLst>
                <a:tab pos="313944" algn="l"/>
                <a:tab pos="347472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Имплантационный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2768" y="2627376"/>
            <a:ext cx="115824" cy="490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1096" y="2554224"/>
            <a:ext cx="1853184" cy="621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630"/>
              </a:spcAft>
            </a:pPr>
            <a:r>
              <a:rPr lang="ru" sz="1800">
                <a:latin typeface="Arial"/>
              </a:rPr>
              <a:t>Контактный</a:t>
            </a:r>
          </a:p>
          <a:p>
            <a:pPr marL="0" marR="0" indent="0"/>
            <a:r>
              <a:rPr lang="ru" sz="1800">
                <a:latin typeface="Arial"/>
              </a:rPr>
              <a:t>Опосредованный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640" y="5172456"/>
            <a:ext cx="1069848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b="1">
                <a:latin typeface="Arial"/>
              </a:rPr>
              <a:t>Асептика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65520" y="5172456"/>
            <a:ext cx="1466088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1800" b="1">
                <a:latin typeface="Arial"/>
              </a:rPr>
              <a:t>Антисептика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136" y="1493520"/>
            <a:ext cx="146304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2000">
                <a:latin typeface="Arial"/>
              </a:rPr>
              <a:t>•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7136" y="3688080"/>
            <a:ext cx="146304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2000">
                <a:latin typeface="Arial"/>
              </a:rPr>
              <a:t>•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36" y="4419600"/>
            <a:ext cx="146304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2000">
                <a:latin typeface="Arial"/>
              </a:rPr>
              <a:t>•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39" y="805758"/>
            <a:ext cx="7729245" cy="45538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4000"/>
              </a:lnSpc>
              <a:spcAft>
                <a:spcPts val="147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Для выполнения асептики используются</a:t>
            </a:r>
          </a:p>
          <a:p>
            <a:pPr marL="0" marR="0" indent="0" algn="just">
              <a:lnSpc>
                <a:spcPct val="84000"/>
              </a:lnSpc>
              <a:spcAft>
                <a:spcPts val="1260"/>
              </a:spcAft>
            </a:pPr>
            <a:r>
              <a:rPr lang="ru" sz="2000" b="1" dirty="0">
                <a:latin typeface="Arial"/>
              </a:rPr>
              <a:t>организационные мероприятия </a:t>
            </a:r>
            <a:r>
              <a:rPr lang="ru" sz="2000" dirty="0">
                <a:latin typeface="Arial"/>
              </a:rPr>
              <a:t>(сортировка хирургических больных на «чистых» и «гнойных», отделка помещений материалами устойчивых к воздействию дезинфицирующих средств, регулярный контроль качества стерилизации медицинским персоналом и санитарно- эпидемиологической службой, режим кварцевания и влажной уборки подразделений отделения);</a:t>
            </a:r>
          </a:p>
          <a:p>
            <a:pPr marL="0" marR="0" indent="0" algn="just">
              <a:lnSpc>
                <a:spcPct val="85000"/>
              </a:lnSpc>
              <a:spcAft>
                <a:spcPts val="1260"/>
              </a:spcAft>
            </a:pPr>
            <a:r>
              <a:rPr lang="ru" sz="2000" b="1" dirty="0">
                <a:latin typeface="Arial"/>
              </a:rPr>
              <a:t>физические факторы </a:t>
            </a:r>
            <a:r>
              <a:rPr lang="ru" sz="2000" dirty="0">
                <a:latin typeface="Arial"/>
              </a:rPr>
              <a:t>( высокая температура , ионизирующее излучение, ультразвук, уфо);</a:t>
            </a:r>
          </a:p>
          <a:p>
            <a:pPr marL="0" marR="0" indent="0">
              <a:lnSpc>
                <a:spcPct val="84000"/>
              </a:lnSpc>
            </a:pPr>
            <a:r>
              <a:rPr lang="ru" sz="2000" b="1" dirty="0">
                <a:latin typeface="Arial"/>
              </a:rPr>
              <a:t>химические препараты;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72" y="320040"/>
            <a:ext cx="7571232" cy="4690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5000"/>
              </a:lnSpc>
              <a:spcAft>
                <a:spcPts val="287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Профилактика воздушно - капельной инфекции</a:t>
            </a:r>
          </a:p>
          <a:p>
            <a:pPr marL="166184" marR="0" indent="317500" algn="just">
              <a:spcAft>
                <a:spcPts val="2450"/>
              </a:spcAft>
            </a:pPr>
            <a:r>
              <a:rPr lang="ru" sz="2000" dirty="0">
                <a:latin typeface="Arial"/>
              </a:rPr>
              <a:t>В окружающую среду из дыхательных путей и кожных покровов выделяются в 1 мин. От 10 тыс. до 100 тыс. микробов</a:t>
            </a:r>
          </a:p>
          <a:p>
            <a:pPr marL="0" marR="0" indent="202184" algn="just" defTabSz="387731">
              <a:spcAft>
                <a:spcPts val="630"/>
              </a:spcAft>
              <a:tabLst>
                <a:tab pos="387731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проветривание и вентиляция помещений по графику;</a:t>
            </a:r>
          </a:p>
          <a:p>
            <a:pPr marL="0" marR="0" indent="202184" algn="just" defTabSz="387731">
              <a:tabLst>
                <a:tab pos="387731" algn="l"/>
                <a:tab pos="3322320" algn="l"/>
                <a:tab pos="5007864" algn="l"/>
                <a:tab pos="41148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обеззараживание	воздуха	бактерицидными,</a:t>
            </a:r>
          </a:p>
          <a:p>
            <a:pPr marL="0" marR="0" indent="481584" algn="just">
              <a:lnSpc>
                <a:spcPct val="83000"/>
              </a:lnSpc>
              <a:spcAft>
                <a:spcPts val="630"/>
              </a:spcAft>
            </a:pPr>
            <a:r>
              <a:rPr lang="ru" sz="2000" dirty="0">
                <a:latin typeface="Arial"/>
              </a:rPr>
              <a:t>ультрафиолетовыми лампами;</a:t>
            </a:r>
          </a:p>
          <a:p>
            <a:pPr marL="445584" marR="0" indent="-279400" defTabSz="833315">
              <a:lnSpc>
                <a:spcPct val="84000"/>
              </a:lnSpc>
              <a:spcAft>
                <a:spcPts val="630"/>
              </a:spcAft>
              <a:tabLst>
                <a:tab pos="833315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контроль работы централизованной системы очистки воздуха (приточно- вытяжная вентиляция );</a:t>
            </a:r>
          </a:p>
          <a:p>
            <a:pPr marL="0" marR="0" indent="202184" algn="just" defTabSz="387731">
              <a:lnSpc>
                <a:spcPct val="131000"/>
              </a:lnSpc>
              <a:tabLst>
                <a:tab pos="387731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специальные воздухоочистители;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901" y="323087"/>
            <a:ext cx="7748833" cy="56252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2200216" indent="0" algn="r">
              <a:spcAft>
                <a:spcPts val="182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Антисептика</a:t>
            </a:r>
          </a:p>
          <a:p>
            <a:pPr marL="0" marR="0" indent="0">
              <a:spcAft>
                <a:spcPts val="700"/>
              </a:spcAft>
            </a:pPr>
            <a:r>
              <a:rPr lang="ru" sz="2000" b="1" i="1" dirty="0">
                <a:latin typeface="Arial"/>
              </a:rPr>
              <a:t>Антисептика</a:t>
            </a:r>
            <a:r>
              <a:rPr lang="ru" sz="2000" dirty="0">
                <a:latin typeface="Arial"/>
              </a:rPr>
              <a:t> (от греч. </a:t>
            </a:r>
            <a:r>
              <a:rPr lang="en-US" sz="2000" i="1" dirty="0">
                <a:latin typeface="Arial"/>
              </a:rPr>
              <a:t>anti </a:t>
            </a:r>
            <a:r>
              <a:rPr lang="ru" sz="2000" i="1" dirty="0">
                <a:latin typeface="Arial"/>
              </a:rPr>
              <a:t>—</a:t>
            </a:r>
            <a:r>
              <a:rPr lang="ru" sz="2000" dirty="0">
                <a:latin typeface="Arial"/>
              </a:rPr>
              <a:t> против, </a:t>
            </a:r>
            <a:r>
              <a:rPr lang="en-US" sz="2000" i="1" dirty="0" err="1">
                <a:latin typeface="Arial"/>
              </a:rPr>
              <a:t>septikos</a:t>
            </a:r>
            <a:r>
              <a:rPr lang="en-US" sz="2000" i="1" dirty="0">
                <a:latin typeface="Arial"/>
              </a:rPr>
              <a:t> </a:t>
            </a:r>
            <a:r>
              <a:rPr lang="ru" sz="2000" i="1" dirty="0">
                <a:latin typeface="Arial"/>
              </a:rPr>
              <a:t>— </a:t>
            </a:r>
            <a:r>
              <a:rPr lang="ru" sz="2000" dirty="0">
                <a:latin typeface="Arial"/>
              </a:rPr>
              <a:t>вызывающий гниение, гнилостный) — комплекс лечебно- профилактических мероприятий, направленных на уничтожение микробов на коже, в ране, патологическом образовании или организме в целом.</a:t>
            </a:r>
          </a:p>
          <a:p>
            <a:pPr marL="319600" marR="0" indent="-342900" defTabSz="731080">
              <a:spcAft>
                <a:spcPts val="700"/>
              </a:spcAft>
              <a:tabLst>
                <a:tab pos="73108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b="1" dirty="0">
                <a:latin typeface="Arial"/>
              </a:rPr>
              <a:t>	Профилактическая </a:t>
            </a:r>
            <a:r>
              <a:rPr lang="ru" sz="2000" dirty="0">
                <a:latin typeface="Arial"/>
              </a:rPr>
              <a:t>(обработка рук персонала антисептиком перед выполнением манипуляций, обработка и антисептиком места инъекций, обработка оборудования).</a:t>
            </a:r>
          </a:p>
          <a:p>
            <a:pPr marL="319600" marR="0" indent="-342900" defTabSz="731080">
              <a:tabLst>
                <a:tab pos="73108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b="1" dirty="0">
                <a:latin typeface="Arial"/>
              </a:rPr>
              <a:t>	Лечебная </a:t>
            </a:r>
            <a:r>
              <a:rPr lang="ru" sz="2000" dirty="0">
                <a:latin typeface="Arial"/>
              </a:rPr>
              <a:t>(механическая, физическая, химическая, биологическая и смешанная).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" y="316992"/>
            <a:ext cx="8604504" cy="6336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564200" marR="0" indent="0">
              <a:spcAft>
                <a:spcPts val="1820"/>
              </a:spcAft>
            </a:pPr>
            <a:r>
              <a:rPr lang="ru" sz="3600" b="1">
                <a:solidFill>
                  <a:srgbClr val="002060"/>
                </a:solidFill>
                <a:latin typeface="Arial"/>
              </a:rPr>
              <a:t>Виды антисептики</a:t>
            </a:r>
          </a:p>
          <a:p>
            <a:pPr marL="306900" marR="0" indent="-342900" defTabSz="651324">
              <a:lnSpc>
                <a:spcPct val="105000"/>
              </a:lnSpc>
              <a:spcAft>
                <a:spcPts val="630"/>
              </a:spcAft>
              <a:tabLst>
                <a:tab pos="651324" algn="l"/>
              </a:tabLst>
            </a:pPr>
            <a:r>
              <a:rPr lang="ru" sz="1300">
                <a:solidFill>
                  <a:srgbClr val="002060"/>
                </a:solidFill>
                <a:latin typeface="Arial"/>
              </a:rPr>
              <a:t>•</a:t>
            </a:r>
            <a:r>
              <a:rPr lang="ru" sz="1600" b="1">
                <a:latin typeface="Arial"/>
              </a:rPr>
              <a:t>	</a:t>
            </a:r>
            <a:r>
              <a:rPr lang="ru" sz="1600" b="1">
                <a:solidFill>
                  <a:srgbClr val="002060"/>
                </a:solidFill>
                <a:latin typeface="Arial"/>
              </a:rPr>
              <a:t>Механическая антисептика </a:t>
            </a:r>
            <a:r>
              <a:rPr lang="ru" sz="1600">
                <a:latin typeface="Arial"/>
              </a:rPr>
              <a:t>заключается в удаление из раны омертвевших и размозженных тканей, сгустков крови, вскрытых гнойников (абсцесс, флегмона), инородных тел, пункция гнойников (плеврит, гайморит) обработка ран пульсирующей струёй жидкости и т.д.;</a:t>
            </a:r>
          </a:p>
          <a:p>
            <a:pPr marL="306900" marR="0" indent="-342900" defTabSz="651324">
              <a:spcAft>
                <a:spcPts val="630"/>
              </a:spcAft>
              <a:tabLst>
                <a:tab pos="651324" algn="l"/>
              </a:tabLst>
            </a:pPr>
            <a:r>
              <a:rPr lang="ru" sz="1300">
                <a:solidFill>
                  <a:srgbClr val="002060"/>
                </a:solidFill>
                <a:latin typeface="Arial"/>
              </a:rPr>
              <a:t>•</a:t>
            </a:r>
            <a:r>
              <a:rPr lang="ru" sz="1600" b="1">
                <a:latin typeface="Arial"/>
              </a:rPr>
              <a:t>	</a:t>
            </a:r>
            <a:r>
              <a:rPr lang="ru" sz="1600" b="1">
                <a:solidFill>
                  <a:srgbClr val="002060"/>
                </a:solidFill>
                <a:latin typeface="Arial"/>
              </a:rPr>
              <a:t>Физическая антисептика </a:t>
            </a:r>
            <a:r>
              <a:rPr lang="ru" sz="1600">
                <a:latin typeface="Arial"/>
              </a:rPr>
              <a:t>состоит в приложение таких методов, при которых в ране создаются неблагоприятные условия для выживания микробов, это кварцевое облучение ран, введение в рану различных дренажей, турунд, использование гигроскопичного перевязочного материала, гипертонического растворов, обеспечивающих остаток гноя и раневой жидкости наружу в повязку, высушивание раны (это открытый метод лечение ран и ожогов);</a:t>
            </a:r>
          </a:p>
          <a:p>
            <a:pPr marL="306900" marR="0" indent="-342900" defTabSz="651324">
              <a:lnSpc>
                <a:spcPct val="84000"/>
              </a:lnSpc>
              <a:spcAft>
                <a:spcPts val="630"/>
              </a:spcAft>
              <a:tabLst>
                <a:tab pos="651324" algn="l"/>
              </a:tabLst>
            </a:pPr>
            <a:r>
              <a:rPr lang="ru" sz="1300">
                <a:solidFill>
                  <a:srgbClr val="002060"/>
                </a:solidFill>
                <a:latin typeface="Arial"/>
              </a:rPr>
              <a:t>•</a:t>
            </a:r>
            <a:r>
              <a:rPr lang="ru" sz="1600" b="1">
                <a:latin typeface="Arial"/>
              </a:rPr>
              <a:t>	</a:t>
            </a:r>
            <a:r>
              <a:rPr lang="ru" sz="1600" b="1">
                <a:solidFill>
                  <a:srgbClr val="002060"/>
                </a:solidFill>
                <a:latin typeface="Arial"/>
              </a:rPr>
              <a:t>Химическая антисептика </a:t>
            </a:r>
            <a:r>
              <a:rPr lang="ru" sz="1600">
                <a:latin typeface="Arial"/>
              </a:rPr>
              <a:t>уничтожение микробов в ране, организме пациента и среде вокруг него с помощью химических веществ:</a:t>
            </a:r>
          </a:p>
          <a:p>
            <a:pPr marL="306900" marR="0" indent="-342900" defTabSz="651324">
              <a:lnSpc>
                <a:spcPct val="84000"/>
              </a:lnSpc>
              <a:spcAft>
                <a:spcPts val="630"/>
              </a:spcAft>
              <a:tabLst>
                <a:tab pos="651324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 b="1" i="1">
                <a:latin typeface="Arial"/>
              </a:rPr>
              <a:t>	Дезинфицирующие</a:t>
            </a:r>
            <a:r>
              <a:rPr lang="ru" sz="1600">
                <a:latin typeface="Arial"/>
              </a:rPr>
              <a:t> вещества применяются для уничтожения микроорганизмов во внешней среде (мытьё полов, стен, предметов ухода и инструментов);</a:t>
            </a:r>
          </a:p>
          <a:p>
            <a:pPr marL="306900" marR="0" indent="-342900" defTabSz="651324">
              <a:lnSpc>
                <a:spcPct val="84000"/>
              </a:lnSpc>
              <a:spcAft>
                <a:spcPts val="630"/>
              </a:spcAft>
              <a:tabLst>
                <a:tab pos="651324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 b="1" i="1">
                <a:latin typeface="Arial"/>
              </a:rPr>
              <a:t>	Антисептические</a:t>
            </a:r>
            <a:r>
              <a:rPr lang="ru" sz="1600">
                <a:latin typeface="Arial"/>
              </a:rPr>
              <a:t> вещества используются для уничтожения микробов, находящихся на поверхности кожи, слизистых оболочках, полостях, т. е. применяются наружно;</a:t>
            </a:r>
          </a:p>
          <a:p>
            <a:pPr marL="306900" marR="0" indent="-342900" defTabSz="651324">
              <a:lnSpc>
                <a:spcPct val="84000"/>
              </a:lnSpc>
              <a:spcAft>
                <a:spcPts val="630"/>
              </a:spcAft>
              <a:tabLst>
                <a:tab pos="651324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 b="1" i="1">
                <a:latin typeface="Arial"/>
              </a:rPr>
              <a:t>	Химиотерапевтические</a:t>
            </a:r>
            <a:r>
              <a:rPr lang="ru" sz="1600">
                <a:latin typeface="Arial"/>
              </a:rPr>
              <a:t> вещества используются для уничтожения микробов в патологических очагах больного, поэтому они вводятся внутрь или парентерально;</a:t>
            </a:r>
          </a:p>
          <a:p>
            <a:pPr marL="306900" marR="0" indent="-342900" defTabSz="651324">
              <a:lnSpc>
                <a:spcPct val="84000"/>
              </a:lnSpc>
              <a:tabLst>
                <a:tab pos="651324" algn="l"/>
              </a:tabLst>
            </a:pPr>
            <a:r>
              <a:rPr lang="ru" sz="1300">
                <a:solidFill>
                  <a:srgbClr val="002060"/>
                </a:solidFill>
                <a:latin typeface="Arial"/>
              </a:rPr>
              <a:t>•</a:t>
            </a:r>
            <a:r>
              <a:rPr lang="ru" sz="1600" b="1">
                <a:latin typeface="Arial"/>
              </a:rPr>
              <a:t>	</a:t>
            </a:r>
            <a:r>
              <a:rPr lang="ru" sz="1600" b="1">
                <a:solidFill>
                  <a:srgbClr val="002060"/>
                </a:solidFill>
                <a:latin typeface="Arial"/>
              </a:rPr>
              <a:t>Биологическая антисептика </a:t>
            </a:r>
            <a:r>
              <a:rPr lang="ru" sz="1600">
                <a:latin typeface="Arial"/>
              </a:rPr>
              <a:t>это комплекс мероприятий по борьбе с инфекцией в организме человека с помощью средств биологической природы (антибиотиков, сывороток, вакцин, бактериофагов, протеолитических ферментов, анатоксинов препаратов крови);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360" y="393192"/>
            <a:ext cx="7123176" cy="3773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211328">
              <a:spcAft>
                <a:spcPts val="1540"/>
              </a:spcAft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Группы химических антисептиков</a:t>
            </a:r>
          </a:p>
          <a:p>
            <a:pPr marL="0" marR="0" indent="8128">
              <a:spcAft>
                <a:spcPts val="560"/>
              </a:spcAft>
            </a:pPr>
            <a:r>
              <a:rPr lang="ru" sz="2000" b="1">
                <a:latin typeface="Trebuchet MS"/>
              </a:rPr>
              <a:t>Галоиды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(йод 1-5%, йодопирон, р-р Люголя, хлорамин Б)</a:t>
            </a:r>
          </a:p>
          <a:p>
            <a:pPr marL="0" marR="0" indent="8128">
              <a:spcAft>
                <a:spcPts val="560"/>
              </a:spcAft>
            </a:pPr>
            <a:r>
              <a:rPr lang="ru" sz="2000" b="1">
                <a:latin typeface="Trebuchet MS"/>
              </a:rPr>
              <a:t>Спирты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(этиловый 70-96</a:t>
            </a:r>
            <a:r>
              <a:rPr lang="ru" sz="1300">
                <a:solidFill>
                  <a:srgbClr val="002060"/>
                </a:solidFill>
                <a:latin typeface="Trebuchet MS"/>
              </a:rPr>
              <a:t>0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, АХД-2000)</a:t>
            </a:r>
          </a:p>
          <a:p>
            <a:pPr marL="0" marR="0" indent="8128">
              <a:spcAft>
                <a:spcPts val="560"/>
              </a:spcAft>
            </a:pPr>
            <a:r>
              <a:rPr lang="ru" sz="2000" b="1">
                <a:latin typeface="Trebuchet MS"/>
              </a:rPr>
              <a:t>Альдегиды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(формалин - 37% р-р формальдегида, лизол,)</a:t>
            </a:r>
          </a:p>
          <a:p>
            <a:pPr marL="0" marR="0" indent="8128">
              <a:spcAft>
                <a:spcPts val="560"/>
              </a:spcAft>
            </a:pPr>
            <a:r>
              <a:rPr lang="ru" sz="2000" b="1">
                <a:latin typeface="Trebuchet MS"/>
              </a:rPr>
              <a:t>Фенолы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(карболовая кислота,)</a:t>
            </a:r>
          </a:p>
          <a:p>
            <a:pPr marL="0" marR="0" indent="8128">
              <a:spcAft>
                <a:spcPts val="560"/>
              </a:spcAft>
            </a:pPr>
            <a:r>
              <a:rPr lang="ru" sz="2000" b="1">
                <a:latin typeface="Trebuchet MS"/>
              </a:rPr>
              <a:t>Красители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(бриллиантовый зелёный, метиленовый синий,)</a:t>
            </a:r>
          </a:p>
          <a:p>
            <a:pPr marL="0" marR="0" indent="8128">
              <a:spcAft>
                <a:spcPts val="560"/>
              </a:spcAft>
            </a:pPr>
            <a:r>
              <a:rPr lang="ru" sz="2000" b="1">
                <a:latin typeface="Trebuchet MS"/>
              </a:rPr>
              <a:t>Кислоты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(борная кислота, салицилловая кислота)</a:t>
            </a:r>
          </a:p>
          <a:p>
            <a:pPr marL="0" marR="0" indent="8128">
              <a:spcAft>
                <a:spcPts val="560"/>
              </a:spcAft>
            </a:pPr>
            <a:r>
              <a:rPr lang="ru" sz="2000" b="1">
                <a:latin typeface="Trebuchet MS"/>
              </a:rPr>
              <a:t>Щёлочи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(нашатырный спирт)</a:t>
            </a:r>
          </a:p>
          <a:p>
            <a:pPr marL="0" marR="0" indent="8128"/>
            <a:r>
              <a:rPr lang="ru" sz="2000" b="1">
                <a:latin typeface="Trebuchet MS"/>
              </a:rPr>
              <a:t>Окислители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(перекись водорода, перманганат калия)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360" y="4261104"/>
            <a:ext cx="7510272" cy="649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8128" algn="just">
              <a:spcAft>
                <a:spcPts val="560"/>
              </a:spcAft>
            </a:pPr>
            <a:r>
              <a:rPr lang="ru" sz="2000" b="1">
                <a:latin typeface="Trebuchet MS"/>
              </a:rPr>
              <a:t>Детергенты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(церигель, дегмицид)</a:t>
            </a:r>
          </a:p>
          <a:p>
            <a:pPr marL="0" marR="0" indent="8128" algn="just"/>
            <a:r>
              <a:rPr lang="ru" sz="2000" b="1">
                <a:latin typeface="Trebuchet MS"/>
              </a:rPr>
              <a:t>Антисептики растительного происхождения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(хлорофиллипт)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504" y="4995672"/>
            <a:ext cx="8168640" cy="1639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>
              <a:lnSpc>
                <a:spcPct val="83000"/>
              </a:lnSpc>
              <a:spcAft>
                <a:spcPts val="560"/>
              </a:spcAft>
            </a:pPr>
            <a:r>
              <a:rPr lang="ru" sz="2000" b="1">
                <a:latin typeface="Trebuchet MS"/>
              </a:rPr>
              <a:t>Производные нитрофурана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(фурацилин, фурадонин, фуразолидон)</a:t>
            </a:r>
          </a:p>
          <a:p>
            <a:pPr marL="0" marR="0" indent="0" algn="just">
              <a:lnSpc>
                <a:spcPct val="83000"/>
              </a:lnSpc>
              <a:spcAft>
                <a:spcPts val="560"/>
              </a:spcAft>
            </a:pPr>
            <a:r>
              <a:rPr lang="ru" sz="2000" b="1">
                <a:latin typeface="Trebuchet MS"/>
              </a:rPr>
              <a:t>Производные хиноксалина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(диоксидин)</a:t>
            </a:r>
          </a:p>
          <a:p>
            <a:pPr marL="0" marR="0" indent="0" algn="just">
              <a:lnSpc>
                <a:spcPct val="83000"/>
              </a:lnSpc>
              <a:spcAft>
                <a:spcPts val="560"/>
              </a:spcAft>
            </a:pPr>
            <a:r>
              <a:rPr lang="ru" sz="2000" b="1">
                <a:latin typeface="Trebuchet MS"/>
              </a:rPr>
              <a:t>Производные нитроимидазола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(метронидазол)</a:t>
            </a:r>
          </a:p>
          <a:p>
            <a:pPr marL="0" marR="0" indent="0">
              <a:lnSpc>
                <a:spcPct val="83000"/>
              </a:lnSpc>
            </a:pPr>
            <a:r>
              <a:rPr lang="ru" sz="2000" b="1">
                <a:latin typeface="Trebuchet MS"/>
              </a:rPr>
              <a:t>Сульфаниламиды </a:t>
            </a:r>
            <a:r>
              <a:rPr lang="ru" sz="2000">
                <a:solidFill>
                  <a:srgbClr val="002060"/>
                </a:solidFill>
                <a:latin typeface="Trebuchet MS"/>
              </a:rPr>
              <a:t>(стрептоцид, сульфазин, сульфадиметоксин, сУльфален, бисептол)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32" y="219456"/>
            <a:ext cx="8634984" cy="6608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  <a:spcAft>
                <a:spcPts val="70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После освоения ПМ01 МДК 02.02 ИСМП обучающийся должен:</a:t>
            </a:r>
          </a:p>
          <a:p>
            <a:pPr marL="0" marR="0" indent="0">
              <a:spcAft>
                <a:spcPts val="700"/>
              </a:spcAft>
            </a:pPr>
            <a:r>
              <a:rPr lang="ru" sz="1800" b="1" dirty="0">
                <a:latin typeface="Arial"/>
              </a:rPr>
              <a:t>Уметь:</a:t>
            </a:r>
          </a:p>
          <a:p>
            <a:pPr marL="319600" marR="0" indent="-355600" defTabSz="650054">
              <a:lnSpc>
                <a:spcPct val="106000"/>
              </a:lnSpc>
              <a:spcAft>
                <a:spcPts val="700"/>
              </a:spcAft>
              <a:tabLst>
                <a:tab pos="65005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обеспечить безопасную больничную среду для пациента, его окружения и персонала;</a:t>
            </a:r>
          </a:p>
          <a:p>
            <a:pPr marL="319600" marR="0" indent="-355600" defTabSz="650054">
              <a:spcAft>
                <a:spcPts val="700"/>
              </a:spcAft>
              <a:tabLst>
                <a:tab pos="65005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проводить текущую и генеральную уборку помещений с использованием различных дезинфицирующих средств;</a:t>
            </a:r>
          </a:p>
          <a:p>
            <a:pPr marL="319600" marR="0" indent="-355600" defTabSz="650054">
              <a:spcAft>
                <a:spcPts val="700"/>
              </a:spcAft>
              <a:tabLst>
                <a:tab pos="65005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составлять памятки для пациента и его окружения по вопросам ухода и самоухода, инфекционной безопасности, физических нагрузок, употребления продуктов питания и т.д.;</a:t>
            </a:r>
          </a:p>
          <a:p>
            <a:pPr marL="319600" marR="0" indent="-355600" defTabSz="650054">
              <a:spcAft>
                <a:spcPts val="700"/>
              </a:spcAft>
              <a:tabLst>
                <a:tab pos="65005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использовать правила эргономики в процессе сестринского ухода и обеспечения безопасного перемещения больного;</a:t>
            </a:r>
          </a:p>
          <a:p>
            <a:pPr marL="0" marR="0" indent="0">
              <a:spcAft>
                <a:spcPts val="700"/>
              </a:spcAft>
            </a:pPr>
            <a:r>
              <a:rPr lang="ru" sz="2000" b="1" dirty="0">
                <a:latin typeface="Arial"/>
              </a:rPr>
              <a:t>Знать:</a:t>
            </a:r>
          </a:p>
          <a:p>
            <a:pPr marL="0" marR="0" indent="0" defTabSz="330454">
              <a:spcAft>
                <a:spcPts val="700"/>
              </a:spcAft>
              <a:tabLst>
                <a:tab pos="33045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факторы, влияющие на безопасность пациента и персонала;</a:t>
            </a:r>
          </a:p>
          <a:p>
            <a:pPr marL="319600" marR="0" indent="-355600" defTabSz="650054">
              <a:spcAft>
                <a:spcPts val="700"/>
              </a:spcAft>
              <a:tabLst>
                <a:tab pos="65005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принципы санитарно-гигиенического воспитания и образования среди населения;</a:t>
            </a:r>
          </a:p>
          <a:p>
            <a:pPr marL="0" marR="0" indent="0" defTabSz="330454">
              <a:spcAft>
                <a:spcPts val="980"/>
              </a:spcAft>
              <a:tabLst>
                <a:tab pos="330454" algn="l"/>
                <a:tab pos="338328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основы профилактики внутрибольничной инфекции;</a:t>
            </a:r>
          </a:p>
          <a:p>
            <a:pPr marL="0" marR="0" indent="0" defTabSz="330454">
              <a:lnSpc>
                <a:spcPct val="134000"/>
              </a:lnSpc>
              <a:tabLst>
                <a:tab pos="330454" algn="l"/>
                <a:tab pos="338328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основы эргономики;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408" y="411480"/>
            <a:ext cx="5647944" cy="2956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200" b="1">
                <a:solidFill>
                  <a:srgbClr val="002060"/>
                </a:solidFill>
                <a:latin typeface="Arial"/>
              </a:rPr>
              <a:t>Биологическая антисептика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7072" y="798576"/>
            <a:ext cx="2776728" cy="3249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  <a:spcAft>
                <a:spcPts val="1470"/>
              </a:spcAft>
            </a:pPr>
            <a:r>
              <a:rPr lang="ru" sz="2400" b="1">
                <a:latin typeface="Arial"/>
              </a:rPr>
              <a:t>/</a:t>
            </a:r>
          </a:p>
          <a:p>
            <a:pPr marL="0" marR="0" indent="0">
              <a:lnSpc>
                <a:spcPct val="106000"/>
              </a:lnSpc>
              <a:spcAft>
                <a:spcPts val="700"/>
              </a:spcAft>
            </a:pPr>
            <a:r>
              <a:rPr lang="ru" sz="2400" b="1">
                <a:latin typeface="Arial"/>
              </a:rPr>
              <a:t>Препараты прямого действия</a:t>
            </a:r>
          </a:p>
          <a:p>
            <a:pPr marL="0" marR="0" indent="0" defTabSz="187960">
              <a:spcAft>
                <a:spcPts val="700"/>
              </a:spcAft>
              <a:tabLst>
                <a:tab pos="187960" algn="l"/>
              </a:tabLst>
            </a:pPr>
            <a:r>
              <a:rPr lang="ru" sz="1800">
                <a:latin typeface="Arial"/>
              </a:rPr>
              <a:t>-	антибиотики</a:t>
            </a:r>
          </a:p>
          <a:p>
            <a:pPr marL="0" marR="0" indent="0" defTabSz="194056">
              <a:tabLst>
                <a:tab pos="194056" algn="l"/>
              </a:tabLst>
            </a:pPr>
            <a:r>
              <a:rPr lang="ru" sz="1800">
                <a:latin typeface="Arial"/>
              </a:rPr>
              <a:t>-	протеолитические ферменты, препараты для пассивной иммунизации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9704" y="798576"/>
            <a:ext cx="2688336" cy="4639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611700" marR="0" indent="0">
              <a:lnSpc>
                <a:spcPct val="94000"/>
              </a:lnSpc>
              <a:spcAft>
                <a:spcPts val="1470"/>
              </a:spcAft>
            </a:pPr>
            <a:r>
              <a:rPr lang="ru" sz="2400" b="1">
                <a:latin typeface="Arial"/>
              </a:rPr>
              <a:t>\</a:t>
            </a:r>
          </a:p>
          <a:p>
            <a:pPr marL="0" marR="0" indent="0">
              <a:lnSpc>
                <a:spcPct val="94000"/>
              </a:lnSpc>
              <a:spcAft>
                <a:spcPts val="840"/>
              </a:spcAft>
            </a:pPr>
            <a:r>
              <a:rPr lang="ru" sz="2400" b="1">
                <a:latin typeface="Arial"/>
              </a:rPr>
              <a:t>Препараты и методы опосредованного воздействия на микроорганизм:</a:t>
            </a:r>
          </a:p>
          <a:p>
            <a:pPr marL="0" marR="0" indent="0" defTabSz="175768">
              <a:lnSpc>
                <a:spcPct val="121000"/>
              </a:lnSpc>
              <a:spcAft>
                <a:spcPts val="700"/>
              </a:spcAft>
              <a:tabLst>
                <a:tab pos="175768" algn="l"/>
              </a:tabLst>
            </a:pPr>
            <a:r>
              <a:rPr lang="ru" sz="1400">
                <a:latin typeface="Arial"/>
              </a:rPr>
              <a:t>-</a:t>
            </a:r>
            <a:r>
              <a:rPr lang="ru" sz="1800">
                <a:latin typeface="Arial"/>
              </a:rPr>
              <a:t>	витаминотерапия</a:t>
            </a:r>
          </a:p>
          <a:p>
            <a:pPr marL="0" marR="0" indent="0" defTabSz="175768">
              <a:lnSpc>
                <a:spcPct val="121000"/>
              </a:lnSpc>
              <a:spcAft>
                <a:spcPts val="700"/>
              </a:spcAft>
              <a:tabLst>
                <a:tab pos="175768" algn="l"/>
              </a:tabLst>
            </a:pPr>
            <a:r>
              <a:rPr lang="ru" sz="1400">
                <a:latin typeface="Arial"/>
              </a:rPr>
              <a:t>-</a:t>
            </a:r>
            <a:r>
              <a:rPr lang="ru" sz="1800">
                <a:latin typeface="Arial"/>
              </a:rPr>
              <a:t>	УФО крови</a:t>
            </a:r>
          </a:p>
          <a:p>
            <a:pPr marL="0" marR="0" indent="0" defTabSz="175768">
              <a:lnSpc>
                <a:spcPct val="121000"/>
              </a:lnSpc>
              <a:spcAft>
                <a:spcPts val="700"/>
              </a:spcAft>
              <a:tabLst>
                <a:tab pos="175768" algn="l"/>
              </a:tabLst>
            </a:pPr>
            <a:r>
              <a:rPr lang="ru" sz="1400">
                <a:latin typeface="Arial"/>
              </a:rPr>
              <a:t>-</a:t>
            </a:r>
            <a:r>
              <a:rPr lang="ru" sz="1800">
                <a:latin typeface="Arial"/>
              </a:rPr>
              <a:t>	кварцевание</a:t>
            </a:r>
          </a:p>
          <a:p>
            <a:pPr marL="256100" marR="0" indent="-292100" defTabSz="431868">
              <a:lnSpc>
                <a:spcPct val="106000"/>
              </a:lnSpc>
              <a:spcAft>
                <a:spcPts val="700"/>
              </a:spcAft>
              <a:tabLst>
                <a:tab pos="431868" algn="l"/>
              </a:tabLst>
            </a:pPr>
            <a:r>
              <a:rPr lang="ru" sz="1400">
                <a:latin typeface="Arial"/>
              </a:rPr>
              <a:t>-</a:t>
            </a:r>
            <a:r>
              <a:rPr lang="ru" sz="1800">
                <a:latin typeface="Arial"/>
              </a:rPr>
              <a:t>	лазерное облучение крови</a:t>
            </a:r>
          </a:p>
          <a:p>
            <a:pPr marL="0" marR="0" indent="0" defTabSz="175768">
              <a:lnSpc>
                <a:spcPct val="121000"/>
              </a:lnSpc>
              <a:tabLst>
                <a:tab pos="175768" algn="l"/>
              </a:tabLst>
            </a:pPr>
            <a:r>
              <a:rPr lang="ru" sz="1400">
                <a:latin typeface="Arial"/>
              </a:rPr>
              <a:t>-</a:t>
            </a:r>
            <a:r>
              <a:rPr lang="ru" sz="1800">
                <a:latin typeface="Arial"/>
              </a:rPr>
              <a:t>	вакцины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84" y="0"/>
            <a:ext cx="401421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3620" y="787651"/>
            <a:ext cx="7319636" cy="39337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5000"/>
              </a:lnSpc>
              <a:spcBef>
                <a:spcPts val="10220"/>
              </a:spcBef>
            </a:pPr>
            <a:r>
              <a:rPr lang="ru" sz="5400" b="1" dirty="0">
                <a:solidFill>
                  <a:srgbClr val="002060"/>
                </a:solidFill>
                <a:latin typeface="Arial"/>
              </a:rPr>
              <a:t>Техника мытья рук. Техника надевания перчаток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862584"/>
            <a:ext cx="9137904" cy="5995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6152" y="454152"/>
            <a:ext cx="5949696" cy="426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200" b="1">
                <a:solidFill>
                  <a:srgbClr val="002060"/>
                </a:solidFill>
                <a:latin typeface="Arial"/>
              </a:rPr>
              <a:t>Гигиеническая обработка рук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6" y="1697736"/>
            <a:ext cx="6787896" cy="5160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1264" y="405384"/>
            <a:ext cx="4974336" cy="10058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600" b="1">
                <a:solidFill>
                  <a:srgbClr val="002060"/>
                </a:solidFill>
                <a:latin typeface="Arial"/>
              </a:rPr>
              <a:t>Техника надевания стерильных перчаток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84" y="0"/>
            <a:ext cx="4014216" cy="6848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390" y="669956"/>
            <a:ext cx="7695506" cy="38136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5000"/>
              </a:lnSpc>
            </a:pPr>
            <a:r>
              <a:rPr lang="ru" sz="4000" b="1" dirty="0">
                <a:solidFill>
                  <a:srgbClr val="002060"/>
                </a:solidFill>
                <a:latin typeface="Arial"/>
              </a:rPr>
              <a:t>Дезинфекция помещений, санитарно - технического оборудования,</a:t>
            </a:r>
          </a:p>
          <a:p>
            <a:pPr marL="0" marR="0" indent="0" algn="ctr">
              <a:lnSpc>
                <a:spcPct val="105000"/>
              </a:lnSpc>
            </a:pPr>
            <a:r>
              <a:rPr lang="ru" sz="4000" b="1" dirty="0">
                <a:solidFill>
                  <a:srgbClr val="002060"/>
                </a:solidFill>
                <a:latin typeface="Arial"/>
              </a:rPr>
              <a:t> белья, посуды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056" y="259080"/>
            <a:ext cx="7232904" cy="5449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770"/>
              </a:spcAft>
            </a:pPr>
            <a:r>
              <a:rPr lang="ru" sz="3600" b="1" dirty="0">
                <a:solidFill>
                  <a:srgbClr val="002060"/>
                </a:solidFill>
                <a:latin typeface="Arial"/>
              </a:rPr>
              <a:t>Дезинфектанты, применяемые в ЛПУ</a:t>
            </a:r>
          </a:p>
          <a:p>
            <a:pPr marL="0" marR="0" indent="0"/>
            <a:r>
              <a:rPr lang="ru" sz="1800" b="1" dirty="0">
                <a:latin typeface="Arial"/>
              </a:rPr>
              <a:t>Дезинфицирующие средства, применяемые в ЛПУ, по</a:t>
            </a:r>
          </a:p>
          <a:p>
            <a:pPr marL="0" marR="0" indent="0">
              <a:spcAft>
                <a:spcPts val="770"/>
              </a:spcAft>
            </a:pPr>
            <a:r>
              <a:rPr lang="ru" sz="1800" b="1" dirty="0">
                <a:latin typeface="Arial"/>
              </a:rPr>
              <a:t>назначению делят на 3 основные группы:</a:t>
            </a:r>
          </a:p>
          <a:p>
            <a:pPr marL="0" marR="0" indent="0" defTabSz="327660">
              <a:spcAft>
                <a:spcPts val="770"/>
              </a:spcAft>
              <a:tabLst>
                <a:tab pos="327660" algn="l"/>
              </a:tabLst>
            </a:pPr>
            <a:r>
              <a:rPr lang="ru" sz="1400" dirty="0">
                <a:latin typeface="Arial"/>
              </a:rPr>
              <a:t>1.</a:t>
            </a:r>
            <a:r>
              <a:rPr lang="ru" sz="1800" dirty="0">
                <a:latin typeface="Arial"/>
              </a:rPr>
              <a:t>	Для обеззараживания изделий медицинского назначения.</a:t>
            </a:r>
          </a:p>
          <a:p>
            <a:pPr marL="319600" marR="0" indent="-355600" defTabSz="647260">
              <a:spcAft>
                <a:spcPts val="770"/>
              </a:spcAft>
              <a:tabLst>
                <a:tab pos="647260" algn="l"/>
              </a:tabLst>
            </a:pPr>
            <a:r>
              <a:rPr lang="ru" sz="1400" dirty="0">
                <a:latin typeface="Arial"/>
              </a:rPr>
              <a:t>2.</a:t>
            </a:r>
            <a:r>
              <a:rPr lang="ru" sz="1800" dirty="0">
                <a:latin typeface="Arial"/>
              </a:rPr>
              <a:t>	Для дезинфекции помещений, предметов обстановки и ухода за больными.</a:t>
            </a:r>
          </a:p>
          <a:p>
            <a:pPr marL="0" marR="0" indent="0" defTabSz="327660">
              <a:spcAft>
                <a:spcPts val="2940"/>
              </a:spcAft>
              <a:tabLst>
                <a:tab pos="327660" algn="l"/>
              </a:tabLst>
            </a:pPr>
            <a:r>
              <a:rPr lang="ru" sz="1400" dirty="0">
                <a:latin typeface="Arial"/>
              </a:rPr>
              <a:t>3.</a:t>
            </a:r>
            <a:r>
              <a:rPr lang="ru" sz="1800" dirty="0">
                <a:latin typeface="Arial"/>
              </a:rPr>
              <a:t>	Антисептики для обработки рук медперсонала.</a:t>
            </a:r>
          </a:p>
          <a:p>
            <a:pPr marL="0" marR="0" indent="0">
              <a:spcAft>
                <a:spcPts val="770"/>
              </a:spcAft>
            </a:pPr>
            <a:r>
              <a:rPr lang="ru" sz="1800" b="1" dirty="0">
                <a:latin typeface="Arial"/>
              </a:rPr>
              <a:t>Выбор метода обеззараживания зависит от большого числа факторов:</a:t>
            </a:r>
          </a:p>
          <a:p>
            <a:pPr marL="0" marR="0" indent="0" defTabSz="327660">
              <a:spcAft>
                <a:spcPts val="770"/>
              </a:spcAft>
              <a:tabLst>
                <a:tab pos="32766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от материала дезинфицирующего объекта;</a:t>
            </a:r>
          </a:p>
          <a:p>
            <a:pPr marL="0" marR="0" indent="0" defTabSz="327660">
              <a:spcAft>
                <a:spcPts val="770"/>
              </a:spcAft>
              <a:tabLst>
                <a:tab pos="32766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числа и вида микроорганизмов, подлежащих уничтожению;</a:t>
            </a:r>
          </a:p>
          <a:p>
            <a:pPr marL="0" marR="0" indent="0" defTabSz="327660">
              <a:tabLst>
                <a:tab pos="32766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степени риска инфицирования пациента и персонала;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92" y="1725168"/>
            <a:ext cx="719328" cy="685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" y="2456688"/>
            <a:ext cx="3767328" cy="2788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976" y="362712"/>
            <a:ext cx="5721096" cy="3840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900" b="1" dirty="0">
                <a:solidFill>
                  <a:srgbClr val="002060"/>
                </a:solidFill>
                <a:latin typeface="Arial"/>
              </a:rPr>
              <a:t>Виды и способы уборки в ЛПУ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4392" y="1584960"/>
            <a:ext cx="3895344" cy="2773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000" dirty="0">
                <a:latin typeface="Arial"/>
              </a:rPr>
              <a:t>Виды и способы уборок в ЛПУ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9432" y="2563368"/>
            <a:ext cx="1670304" cy="621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10000"/>
              </a:lnSpc>
            </a:pPr>
            <a:r>
              <a:rPr lang="ru" sz="1400" b="1">
                <a:latin typeface="Arial"/>
              </a:rPr>
              <a:t>Заключительная </a:t>
            </a:r>
            <a:r>
              <a:rPr lang="ru" sz="1400">
                <a:latin typeface="Arial"/>
              </a:rPr>
              <a:t>-в конце рабочего дня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2656" y="2523744"/>
            <a:ext cx="1600200" cy="1033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5000"/>
              </a:lnSpc>
            </a:pPr>
            <a:r>
              <a:rPr lang="ru" sz="1400" b="1">
                <a:latin typeface="Arial"/>
              </a:rPr>
              <a:t>Генеральная </a:t>
            </a:r>
            <a:r>
              <a:rPr lang="ru" sz="1400">
                <a:latin typeface="Arial"/>
              </a:rPr>
              <a:t>- в зависимости от класса помещения 1 раз в неделю или месяц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632" y="3800856"/>
            <a:ext cx="1621536" cy="1688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400">
                <a:latin typeface="Arial"/>
              </a:rPr>
              <a:t>Уборка и дезинфекция всего использованного инвентаря, мытье стен на высоту вытянутой руки, влажная уборка помещения.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4952" y="3947160"/>
            <a:ext cx="1719072" cy="21214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400">
                <a:latin typeface="Arial"/>
              </a:rPr>
              <a:t>Выносится вся возможная мебель и обрабатывается абсолютно все!</a:t>
            </a:r>
          </a:p>
          <a:p>
            <a:pPr marL="0" marR="0" indent="0" algn="ctr"/>
            <a:r>
              <a:rPr lang="ru" sz="1400">
                <a:latin typeface="Arial"/>
              </a:rPr>
              <a:t>Обязательно использование передвижных или стационарных бактерицидных облучателей.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832" y="326135"/>
            <a:ext cx="8248190" cy="599318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675200" marR="0" indent="0">
              <a:lnSpc>
                <a:spcPct val="105000"/>
              </a:lnSpc>
              <a:spcAft>
                <a:spcPts val="2100"/>
              </a:spcAft>
            </a:pPr>
            <a:r>
              <a:rPr lang="ru" sz="3600" b="1" dirty="0">
                <a:solidFill>
                  <a:srgbClr val="002060"/>
                </a:solidFill>
                <a:latin typeface="Arial"/>
              </a:rPr>
              <a:t>Степени категории риска степени переноса ИСМП:</a:t>
            </a:r>
          </a:p>
          <a:p>
            <a:pPr marL="294200" marR="0" indent="-330200" defTabSz="635576">
              <a:lnSpc>
                <a:spcPct val="109000"/>
              </a:lnSpc>
              <a:spcAft>
                <a:spcPts val="840"/>
              </a:spcAft>
              <a:tabLst>
                <a:tab pos="6355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b="1" dirty="0">
                <a:latin typeface="Arial"/>
              </a:rPr>
              <a:t>	Низкий риск </a:t>
            </a:r>
            <a:r>
              <a:rPr lang="ru" sz="2000" dirty="0">
                <a:latin typeface="Arial"/>
              </a:rPr>
              <a:t>- представляют предметы, контактирующие со здоровой кожей или неживые предметы окружающей среды, не контактирующие с пациентом (стены, потолки, мебель), не </a:t>
            </a:r>
            <a:r>
              <a:rPr lang="ru" sz="2000" dirty="0">
                <a:solidFill>
                  <a:srgbClr val="FF0000"/>
                </a:solidFill>
                <a:latin typeface="Arial"/>
              </a:rPr>
              <a:t>критические</a:t>
            </a:r>
            <a:r>
              <a:rPr lang="ru" sz="2000" dirty="0">
                <a:latin typeface="Arial"/>
              </a:rPr>
              <a:t> предметы;</a:t>
            </a:r>
          </a:p>
          <a:p>
            <a:pPr marL="294200" marR="0" indent="-330200" algn="just" defTabSz="635576">
              <a:lnSpc>
                <a:spcPct val="112000"/>
              </a:lnSpc>
              <a:spcAft>
                <a:spcPts val="840"/>
              </a:spcAft>
              <a:tabLst>
                <a:tab pos="6355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b="1" dirty="0">
                <a:latin typeface="Arial"/>
              </a:rPr>
              <a:t>	Средний риск </a:t>
            </a:r>
            <a:r>
              <a:rPr lang="ru" sz="2000" dirty="0">
                <a:latin typeface="Arial"/>
              </a:rPr>
              <a:t>- представляет оборудование, контактирующее со слизистыми оболочками и поврежденной кожей, </a:t>
            </a:r>
            <a:r>
              <a:rPr lang="ru" sz="2000" dirty="0">
                <a:solidFill>
                  <a:srgbClr val="FF0000"/>
                </a:solidFill>
                <a:latin typeface="Arial"/>
              </a:rPr>
              <a:t>полукритические</a:t>
            </a:r>
            <a:r>
              <a:rPr lang="ru" sz="2000" dirty="0">
                <a:latin typeface="Arial"/>
              </a:rPr>
              <a:t> предметы;</a:t>
            </a:r>
          </a:p>
          <a:p>
            <a:pPr marL="294200" marR="0" indent="-330200" algn="just" defTabSz="635576">
              <a:lnSpc>
                <a:spcPct val="112000"/>
              </a:lnSpc>
              <a:tabLst>
                <a:tab pos="6355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b="1" dirty="0">
                <a:latin typeface="Arial"/>
              </a:rPr>
              <a:t>	Высокий риск </a:t>
            </a:r>
            <a:r>
              <a:rPr lang="ru" sz="2000" dirty="0">
                <a:latin typeface="Arial"/>
              </a:rPr>
              <a:t>- представляют предметы, проникающие в стерильные ткани, в том числе и сосудистые системы, </a:t>
            </a:r>
            <a:r>
              <a:rPr lang="ru" sz="2000" dirty="0">
                <a:solidFill>
                  <a:srgbClr val="FF0000"/>
                </a:solidFill>
                <a:latin typeface="Arial"/>
              </a:rPr>
              <a:t>критические </a:t>
            </a:r>
            <a:r>
              <a:rPr lang="ru" sz="2000" dirty="0">
                <a:latin typeface="Arial"/>
              </a:rPr>
              <a:t>предметы</a:t>
            </a:r>
            <a:r>
              <a:rPr lang="ru" sz="1800" dirty="0">
                <a:latin typeface="Arial"/>
              </a:rPr>
              <a:t>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04" y="0"/>
            <a:ext cx="107289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459" y="222774"/>
            <a:ext cx="8112237" cy="628666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170500" marR="0" indent="-1206500">
              <a:spcAft>
                <a:spcPts val="287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Классификация дезинфицирующих антисептических средств</a:t>
            </a:r>
          </a:p>
          <a:p>
            <a:pPr marL="0" marR="0" indent="0" defTabSz="341376">
              <a:lnSpc>
                <a:spcPct val="132000"/>
              </a:lnSpc>
              <a:spcAft>
                <a:spcPts val="630"/>
              </a:spcAft>
              <a:tabLst>
                <a:tab pos="341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Галоидсодержащие соединения;</a:t>
            </a:r>
          </a:p>
          <a:p>
            <a:pPr marL="0" marR="0" indent="0" defTabSz="341376">
              <a:lnSpc>
                <a:spcPct val="132000"/>
              </a:lnSpc>
              <a:spcAft>
                <a:spcPts val="630"/>
              </a:spcAft>
              <a:tabLst>
                <a:tab pos="341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Кислородосодержащие соединения;</a:t>
            </a:r>
          </a:p>
          <a:p>
            <a:pPr marL="0" marR="0" indent="0" defTabSz="341376">
              <a:lnSpc>
                <a:spcPct val="132000"/>
              </a:lnSpc>
              <a:spcAft>
                <a:spcPts val="630"/>
              </a:spcAft>
              <a:tabLst>
                <a:tab pos="341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Поверхностно - активные вещества;</a:t>
            </a:r>
          </a:p>
          <a:p>
            <a:pPr marL="306900" marR="0" indent="-342900" defTabSz="648276">
              <a:lnSpc>
                <a:spcPct val="115000"/>
              </a:lnSpc>
              <a:spcAft>
                <a:spcPts val="630"/>
              </a:spcAft>
              <a:tabLst>
                <a:tab pos="6482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Галоидсодержащие соединения на основе брома;</a:t>
            </a:r>
          </a:p>
          <a:p>
            <a:pPr marL="0" marR="0" indent="0" defTabSz="341376">
              <a:lnSpc>
                <a:spcPct val="132000"/>
              </a:lnSpc>
              <a:spcAft>
                <a:spcPts val="630"/>
              </a:spcAft>
              <a:tabLst>
                <a:tab pos="341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Галоидсодержащие соединения на основе йода;</a:t>
            </a:r>
          </a:p>
          <a:p>
            <a:pPr marL="0" marR="0" indent="0" defTabSz="341376">
              <a:lnSpc>
                <a:spcPct val="132000"/>
              </a:lnSpc>
              <a:spcAft>
                <a:spcPts val="630"/>
              </a:spcAft>
              <a:tabLst>
                <a:tab pos="341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Альдегидсодержащие дезинфектанты;</a:t>
            </a:r>
          </a:p>
          <a:p>
            <a:pPr marL="0" marR="0" indent="0" defTabSz="341376">
              <a:lnSpc>
                <a:spcPct val="132000"/>
              </a:lnSpc>
              <a:spcAft>
                <a:spcPts val="280"/>
              </a:spcAft>
              <a:tabLst>
                <a:tab pos="341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Спирты;</a:t>
            </a:r>
          </a:p>
          <a:p>
            <a:pPr marL="0" marR="0" indent="0" defTabSz="6915912">
              <a:lnSpc>
                <a:spcPct val="132000"/>
              </a:lnSpc>
              <a:spcAft>
                <a:spcPts val="630"/>
              </a:spcAft>
              <a:tabLst>
                <a:tab pos="6915912" algn="l"/>
                <a:tab pos="341376" algn="l"/>
              </a:tabLst>
            </a:pPr>
            <a:r>
              <a:rPr lang="ru" sz="1600" dirty="0">
                <a:latin typeface="Arial"/>
              </a:rPr>
              <a:t>•    </a:t>
            </a:r>
            <a:r>
              <a:rPr lang="ru" sz="2000" dirty="0">
                <a:latin typeface="Arial"/>
              </a:rPr>
              <a:t>Фенолсодержащие средства;	</a:t>
            </a:r>
            <a:endParaRPr lang="ru" sz="1600" dirty="0">
              <a:solidFill>
                <a:srgbClr val="7DD4EF"/>
              </a:solidFill>
              <a:latin typeface="Arial"/>
            </a:endParaRPr>
          </a:p>
          <a:p>
            <a:pPr marL="0" marR="0" indent="0" defTabSz="341376">
              <a:lnSpc>
                <a:spcPct val="132000"/>
              </a:lnSpc>
              <a:tabLst>
                <a:tab pos="341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Гуаниды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84" y="0"/>
            <a:ext cx="401421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1727" y="878185"/>
            <a:ext cx="7976103" cy="411932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Bef>
                <a:spcPts val="10570"/>
              </a:spcBef>
            </a:pPr>
            <a:r>
              <a:rPr lang="ru" sz="4900" b="1" dirty="0">
                <a:solidFill>
                  <a:srgbClr val="002060"/>
                </a:solidFill>
                <a:latin typeface="Arial"/>
              </a:rPr>
              <a:t>Структура и классификация медицинских отходов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528" y="252984"/>
            <a:ext cx="7976616" cy="6534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282004" marR="0" indent="0">
              <a:spcAft>
                <a:spcPts val="1260"/>
              </a:spcAft>
            </a:pPr>
            <a:r>
              <a:rPr lang="ru" sz="3600" b="1" dirty="0">
                <a:solidFill>
                  <a:srgbClr val="002060"/>
                </a:solidFill>
                <a:latin typeface="Arial"/>
              </a:rPr>
              <a:t>Содержание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7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ИСМП-Внутрибольничная инфекция. Инфекционный процесс.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Техника мытья рук. Техника надевания перчаток.</a:t>
            </a:r>
          </a:p>
          <a:p>
            <a:pPr marL="300804" marR="0" indent="-342900" defTabSz="645228">
              <a:lnSpc>
                <a:spcPct val="84000"/>
              </a:lnSpc>
              <a:spcAft>
                <a:spcPts val="630"/>
              </a:spcAft>
              <a:tabLst>
                <a:tab pos="645228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Дезинфекция помещений, санитарно - технического оборудования, белья, посуды.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Структура и классификация медицинских отходов.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Дезинфекция. Виды. Методы.</a:t>
            </a:r>
          </a:p>
          <a:p>
            <a:pPr marL="300804" marR="0" indent="-342900" defTabSz="645228">
              <a:lnSpc>
                <a:spcPct val="84000"/>
              </a:lnSpc>
              <a:spcAft>
                <a:spcPts val="630"/>
              </a:spcAft>
              <a:tabLst>
                <a:tab pos="645228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Приготовление и использование дез.растворов различной концентрации.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Проведение дезинфекции предметов медицинского назначения.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Предстерилизационная очистка.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Стерилизация. Виды. Методы.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Устройство и функции ЦСО.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Организация безопасной среды для пациента и персонала.</a:t>
            </a:r>
          </a:p>
          <a:p>
            <a:pPr marL="300804" marR="0" indent="-342900" defTabSz="645228">
              <a:lnSpc>
                <a:spcPct val="84000"/>
              </a:lnSpc>
              <a:spcAft>
                <a:spcPts val="630"/>
              </a:spcAft>
              <a:tabLst>
                <a:tab pos="645228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Профилактика парентеральных инфекций среди мед. персонала. Универсальные меры предосторожности при работе с кровью и биологическими жидкостями.</a:t>
            </a:r>
          </a:p>
          <a:p>
            <a:pPr marL="0" marR="0" indent="0" defTabSz="344424">
              <a:lnSpc>
                <a:spcPct val="84000"/>
              </a:lnSpc>
              <a:spcAft>
                <a:spcPts val="630"/>
              </a:spcAft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Лечебно - охранительный режим ЛПО.</a:t>
            </a:r>
          </a:p>
          <a:p>
            <a:pPr marL="0" marR="0" indent="0" defTabSz="344424">
              <a:lnSpc>
                <a:spcPct val="84000"/>
              </a:lnSpc>
              <a:tabLst>
                <a:tab pos="344424" algn="l"/>
              </a:tabLst>
            </a:pPr>
            <a:r>
              <a:rPr lang="ru" sz="1500" dirty="0">
                <a:latin typeface="Arial"/>
              </a:rPr>
              <a:t>•</a:t>
            </a:r>
            <a:r>
              <a:rPr lang="ru" sz="1900" dirty="0">
                <a:latin typeface="Arial"/>
              </a:rPr>
              <a:t>	Биомеханика тела, эргономика.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406" y="73914"/>
            <a:ext cx="7041906" cy="10125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600" b="1" dirty="0">
                <a:solidFill>
                  <a:srgbClr val="002060"/>
                </a:solidFill>
                <a:latin typeface="Arial"/>
              </a:rPr>
              <a:t>Структура и классификация медицинских отходов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20474"/>
              </p:ext>
            </p:extLst>
          </p:nvPr>
        </p:nvGraphicFramePr>
        <p:xfrm>
          <a:off x="344032" y="1176950"/>
          <a:ext cx="8727540" cy="5475385"/>
        </p:xfrm>
        <a:graphic>
          <a:graphicData uri="http://schemas.openxmlformats.org/drawingml/2006/table">
            <a:tbl>
              <a:tblPr/>
              <a:tblGrid>
                <a:gridCol w="563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766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b="1" dirty="0">
                          <a:solidFill>
                            <a:srgbClr val="FF0000"/>
                          </a:solidFill>
                          <a:latin typeface="Arial"/>
                        </a:rPr>
                        <a:t>Класс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</a:pPr>
                      <a:r>
                        <a:rPr lang="ru" sz="1400" b="1">
                          <a:latin typeface="Arial"/>
                        </a:rPr>
                        <a:t>Степень эпидемиологической угрозы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b="1" dirty="0">
                          <a:latin typeface="Arial"/>
                        </a:rPr>
                        <a:t>                                  Перечень медотходов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270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dirty="0">
                          <a:solidFill>
                            <a:srgbClr val="FF0000"/>
                          </a:solidFill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>
                          <a:latin typeface="Arial"/>
                        </a:rPr>
                        <a:t>Безопасные, приравниваются к ТБО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>
                          <a:latin typeface="Arial"/>
                        </a:rPr>
                        <a:t>Канцелярские принадлежности, текстильные изделия и средства личной защиты (не загрязненные биологическими жидкостями), хозяйственный мусор.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97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dirty="0">
                          <a:solidFill>
                            <a:srgbClr val="FF0000"/>
                          </a:solidFill>
                          <a:latin typeface="Arial"/>
                        </a:rPr>
                        <a:t>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dirty="0">
                          <a:latin typeface="Arial"/>
                        </a:rPr>
                        <a:t>Опасные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>
                          <a:latin typeface="Arial"/>
                        </a:rPr>
                        <a:t>одноразовый медицинский инструментарий, живые вакцины, лекарственные препараты с истекшим сроком годности, пищевые остатки (из инфекционных), биологические отходы вивариев, послеоперационные отходы.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737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dirty="0">
                          <a:solidFill>
                            <a:srgbClr val="FF0000"/>
                          </a:solidFill>
                          <a:latin typeface="Arial"/>
                        </a:rPr>
                        <a:t>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>
                          <a:latin typeface="Arial"/>
                        </a:rPr>
                        <a:t>Чрезвычайно опасные, утиль содержит патогенные микроорганизмы (1 и 2 группы)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>
                          <a:latin typeface="Arial"/>
                        </a:rPr>
                        <a:t>отходы лечебно-диагностических подразделений фтизиатрических стационаров, биологические жидкости и пищевые остатки от пациентов ООИ, отходы бактериологических лабораторий ООИ.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608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dirty="0">
                          <a:solidFill>
                            <a:srgbClr val="FF0000"/>
                          </a:solidFill>
                          <a:latin typeface="Arial"/>
                        </a:rPr>
                        <a:t>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>
                          <a:latin typeface="Arial"/>
                        </a:rPr>
                        <a:t>Опасность токсического воздействия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>
                          <a:latin typeface="Arial"/>
                        </a:rPr>
                        <a:t>генотоксичные препараты, препараты из группы цитостатиков, бактерицидные жидкости с истекшим сроком годности, ртутьсодержащие предметы, отходы от эксплуатации оборудования транспорта.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107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dirty="0">
                          <a:solidFill>
                            <a:srgbClr val="FF0000"/>
                          </a:solidFill>
                          <a:latin typeface="Arial"/>
                        </a:rPr>
                        <a:t>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</a:pPr>
                      <a:r>
                        <a:rPr lang="ru" sz="1400">
                          <a:latin typeface="Arial"/>
                        </a:rPr>
                        <a:t>Опасность радиационного заражения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400" dirty="0">
                          <a:latin typeface="Arial"/>
                        </a:rPr>
                        <a:t>отработанная аппаратура (содержащая радиоактивные компоненты), препараты для лучевой терапии.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0"/>
            <a:ext cx="85039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4416" y="539496"/>
            <a:ext cx="5644896" cy="4663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600" b="1" dirty="0">
                <a:solidFill>
                  <a:srgbClr val="002060"/>
                </a:solidFill>
                <a:latin typeface="Arial"/>
              </a:rPr>
              <a:t>Правила сбора отходов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5838" y="4410456"/>
            <a:ext cx="3646826" cy="429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431800">
              <a:lnSpc>
                <a:spcPct val="92000"/>
              </a:lnSpc>
            </a:pPr>
            <a:r>
              <a:rPr lang="ru" sz="1300" dirty="0">
                <a:solidFill>
                  <a:srgbClr val="342C1A"/>
                </a:solidFill>
                <a:latin typeface="Times New Roman"/>
              </a:rPr>
              <a:t>Класс "Г" - токсикологические опасные отходы, В приближенные по составу к промышленным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0032" y="3477768"/>
            <a:ext cx="3346704" cy="3413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3000"/>
              </a:lnSpc>
            </a:pPr>
            <a:r>
              <a:rPr lang="ru" sz="1300">
                <a:solidFill>
                  <a:srgbClr val="1B351A"/>
                </a:solidFill>
                <a:latin typeface="Times New Roman"/>
              </a:rPr>
              <a:t>Класс "В" - чрезвычайно эпидемиологически опасные отходы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9176" y="1463040"/>
            <a:ext cx="3791712" cy="588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0000"/>
              </a:lnSpc>
            </a:pPr>
            <a:r>
              <a:rPr lang="ru" sz="1500">
                <a:solidFill>
                  <a:srgbClr val="203434"/>
                </a:solidFill>
                <a:latin typeface="Times New Roman"/>
              </a:rPr>
              <a:t>Класс "А" - эпидемиологически безопасные отходы, приближенные по составу к твердым бытовым отходам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803136" y="1834896"/>
            <a:ext cx="646176" cy="5727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endParaRPr lang="ru" sz="4800" dirty="0">
              <a:solidFill>
                <a:srgbClr val="626277"/>
              </a:solidFill>
              <a:latin typeface="Courier New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3080" y="2609088"/>
            <a:ext cx="3791712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400">
                <a:solidFill>
                  <a:srgbClr val="203434"/>
                </a:solidFill>
                <a:latin typeface="Times New Roman"/>
              </a:rPr>
              <a:t>Класс "Б" - эпидемиологически опасные отходы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0032" y="5446776"/>
            <a:ext cx="2584704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300">
                <a:solidFill>
                  <a:srgbClr val="342C1A"/>
                </a:solidFill>
                <a:latin typeface="Times New Roman"/>
              </a:rPr>
              <a:t>Класс "Д" - радиоактивные отходы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264" y="995881"/>
            <a:ext cx="4501896" cy="300004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4900" b="1" dirty="0">
                <a:solidFill>
                  <a:srgbClr val="002060"/>
                </a:solidFill>
                <a:latin typeface="Arial"/>
              </a:rPr>
              <a:t>Дезинфекция. Виды. Методы.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936" y="1588008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936" y="3846576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7072" y="548640"/>
            <a:ext cx="7110984" cy="4706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2520"/>
              </a:spcAft>
            </a:pPr>
            <a:r>
              <a:rPr lang="ru" sz="3600" b="1">
                <a:solidFill>
                  <a:srgbClr val="002060"/>
                </a:solidFill>
                <a:latin typeface="Arial"/>
              </a:rPr>
              <a:t>Дезинфекция</a:t>
            </a:r>
          </a:p>
          <a:p>
            <a:pPr marL="0" marR="0" indent="0">
              <a:spcAft>
                <a:spcPts val="700"/>
              </a:spcAft>
            </a:pPr>
            <a:r>
              <a:rPr lang="ru" sz="2000" b="1">
                <a:latin typeface="Arial"/>
              </a:rPr>
              <a:t>Дезинфекция </a:t>
            </a:r>
            <a:r>
              <a:rPr lang="ru" sz="2000">
                <a:latin typeface="Arial"/>
              </a:rPr>
              <a:t>(обеззараживание) - комплекс мероприятий, направленных на частичное, полное или селективное уничтожение потенциально патогенных для человека микроорганизмов на объектах внешней среды с целью разрыва пути передачи возбудителей инфекционных заболеваний от источника инфекции к восприимчивым людям.</a:t>
            </a:r>
          </a:p>
          <a:p>
            <a:pPr marL="0" marR="0" indent="0"/>
            <a:r>
              <a:rPr lang="ru" sz="2000" b="1">
                <a:latin typeface="Arial"/>
              </a:rPr>
              <a:t>Цель дезинфекции: </a:t>
            </a:r>
            <a:r>
              <a:rPr lang="ru" sz="2000">
                <a:latin typeface="Arial"/>
              </a:rPr>
              <a:t>удаление или уничтожение возбудителей инфекционных заболеваний в палатах и функциональных отделениях ЛПО, на медицинском оборудовании и инструментарии для предотвращения заражения пациента и медицинского персонала.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44" y="0"/>
            <a:ext cx="54772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4696"/>
            <a:ext cx="472440" cy="2813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" y="1414272"/>
            <a:ext cx="7565136" cy="4029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2640" y="472440"/>
            <a:ext cx="4437888" cy="4602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600" b="1">
                <a:solidFill>
                  <a:srgbClr val="002060"/>
                </a:solidFill>
                <a:latin typeface="Arial"/>
              </a:rPr>
              <a:t>Виды дезинфекций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7816" y="545592"/>
            <a:ext cx="4407408" cy="405384"/>
          </a:xfrm>
          <a:prstGeom prst="rect">
            <a:avLst/>
          </a:prstGeom>
          <a:solidFill>
            <a:srgbClr val="DEF5FB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Методы дезинфекции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983" y="1303699"/>
            <a:ext cx="2185415" cy="2945213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noAutofit/>
          </a:bodyPr>
          <a:lstStyle/>
          <a:p>
            <a:pPr marL="0" marR="0" indent="279400"/>
            <a:r>
              <a:rPr lang="ru" sz="1800" b="1" dirty="0">
                <a:latin typeface="Arial"/>
              </a:rPr>
              <a:t>Механический</a:t>
            </a:r>
          </a:p>
          <a:p>
            <a:pPr marL="0" marR="0" indent="0" defTabSz="273431">
              <a:tabLst>
                <a:tab pos="273431" algn="l"/>
              </a:tabLst>
            </a:pPr>
            <a:r>
              <a:rPr lang="ru" sz="1600" dirty="0">
                <a:latin typeface="Arial"/>
              </a:rPr>
              <a:t>•	Влажная уборка</a:t>
            </a:r>
          </a:p>
          <a:p>
            <a:pPr marL="0" marR="0" indent="0" defTabSz="273431">
              <a:tabLst>
                <a:tab pos="273431" algn="l"/>
                <a:tab pos="283464" algn="l"/>
              </a:tabLst>
            </a:pPr>
            <a:r>
              <a:rPr lang="ru" sz="1600" dirty="0">
                <a:latin typeface="Arial"/>
              </a:rPr>
              <a:t>•	Проветривание</a:t>
            </a:r>
          </a:p>
          <a:p>
            <a:pPr marL="0" marR="0" indent="0" defTabSz="273431">
              <a:tabLst>
                <a:tab pos="273431" algn="l"/>
                <a:tab pos="283464" algn="l"/>
              </a:tabLst>
            </a:pPr>
            <a:r>
              <a:rPr lang="ru" sz="1600" dirty="0">
                <a:latin typeface="Arial"/>
              </a:rPr>
              <a:t>•	Вытряхивание</a:t>
            </a:r>
          </a:p>
          <a:p>
            <a:pPr marL="0" marR="0" indent="0" defTabSz="273431">
              <a:tabLst>
                <a:tab pos="273431" algn="l"/>
                <a:tab pos="283464" algn="l"/>
              </a:tabLst>
            </a:pPr>
            <a:r>
              <a:rPr lang="ru" sz="1600" dirty="0">
                <a:latin typeface="Arial"/>
              </a:rPr>
              <a:t>•	Подметание</a:t>
            </a:r>
          </a:p>
          <a:p>
            <a:pPr marL="0" marR="0" indent="0" defTabSz="273431">
              <a:tabLst>
                <a:tab pos="273431" algn="l"/>
                <a:tab pos="283464" algn="l"/>
              </a:tabLst>
            </a:pPr>
            <a:r>
              <a:rPr lang="ru" sz="1600" dirty="0">
                <a:latin typeface="Arial"/>
              </a:rPr>
              <a:t>•	Вентиляция</a:t>
            </a:r>
          </a:p>
          <a:p>
            <a:pPr marL="0" marR="0" indent="0" defTabSz="273431">
              <a:tabLst>
                <a:tab pos="273431" algn="l"/>
              </a:tabLst>
            </a:pPr>
            <a:r>
              <a:rPr lang="ru" sz="1600" dirty="0">
                <a:latin typeface="Arial"/>
              </a:rPr>
              <a:t>•	Стирка белья</a:t>
            </a:r>
          </a:p>
          <a:p>
            <a:pPr marL="0" marR="0" indent="0" defTabSz="273431">
              <a:tabLst>
                <a:tab pos="273431" algn="l"/>
              </a:tabLst>
            </a:pPr>
            <a:r>
              <a:rPr lang="ru" sz="1600" dirty="0">
                <a:latin typeface="Arial"/>
              </a:rPr>
              <a:t>•	Мытье рук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3312" y="4422648"/>
            <a:ext cx="2325624" cy="10698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5000"/>
              </a:lnSpc>
            </a:pPr>
            <a:r>
              <a:rPr lang="ru" sz="1800" b="1">
                <a:latin typeface="Arial"/>
              </a:rPr>
              <a:t>Биологический</a:t>
            </a:r>
          </a:p>
          <a:p>
            <a:pPr marL="241368" marR="0" indent="-292100">
              <a:lnSpc>
                <a:spcPct val="105000"/>
              </a:lnSpc>
            </a:pPr>
            <a:r>
              <a:rPr lang="ru" sz="1800">
                <a:latin typeface="Arial"/>
              </a:rPr>
              <a:t>• Антагонистическое действие между микробами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1256" y="1466661"/>
            <a:ext cx="2218944" cy="232200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2000"/>
              </a:lnSpc>
              <a:spcBef>
                <a:spcPts val="840"/>
              </a:spcBef>
            </a:pPr>
            <a:r>
              <a:rPr lang="ru" sz="1800" b="1" dirty="0">
                <a:latin typeface="Arial"/>
              </a:rPr>
              <a:t>Физический</a:t>
            </a:r>
          </a:p>
          <a:p>
            <a:pPr marL="0" marR="0" indent="0" defTabSz="277368">
              <a:tabLst>
                <a:tab pos="277368" algn="l"/>
              </a:tabLst>
            </a:pPr>
            <a:r>
              <a:rPr lang="ru" sz="1600" dirty="0">
                <a:latin typeface="Arial"/>
              </a:rPr>
              <a:t>•	Электроэнергия</a:t>
            </a:r>
          </a:p>
          <a:p>
            <a:pPr marL="0" marR="0" indent="0" defTabSz="277368">
              <a:tabLst>
                <a:tab pos="277368" algn="l"/>
              </a:tabLst>
            </a:pPr>
            <a:r>
              <a:rPr lang="ru" sz="1600" dirty="0">
                <a:latin typeface="Arial"/>
              </a:rPr>
              <a:t>•	Ультразвук</a:t>
            </a:r>
          </a:p>
          <a:p>
            <a:pPr marL="0" marR="0" indent="0" defTabSz="277368">
              <a:tabLst>
                <a:tab pos="277368" algn="l"/>
              </a:tabLst>
            </a:pPr>
            <a:r>
              <a:rPr lang="ru" sz="1600" dirty="0">
                <a:latin typeface="Arial"/>
              </a:rPr>
              <a:t>•	Холод</a:t>
            </a:r>
          </a:p>
          <a:p>
            <a:pPr marL="244416" marR="0" indent="-292100" defTabSz="521784">
              <a:tabLst>
                <a:tab pos="521784" algn="l"/>
              </a:tabLst>
            </a:pPr>
            <a:r>
              <a:rPr lang="ru" sz="1600" dirty="0">
                <a:latin typeface="Arial"/>
              </a:rPr>
              <a:t>•	Воздействие высоких температур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2816" y="4258056"/>
            <a:ext cx="2170176" cy="1771552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800" b="1" dirty="0">
                <a:latin typeface="Arial"/>
              </a:rPr>
              <a:t>Комбинированный</a:t>
            </a:r>
          </a:p>
          <a:p>
            <a:pPr marL="0" marR="0" indent="0" defTabSz="283464">
              <a:tabLst>
                <a:tab pos="283464" algn="l"/>
              </a:tabLst>
            </a:pPr>
            <a:r>
              <a:rPr lang="ru" sz="1800" dirty="0">
                <a:latin typeface="Arial"/>
              </a:rPr>
              <a:t>•	Сочетает</a:t>
            </a:r>
          </a:p>
          <a:p>
            <a:pPr marL="240352" marR="0" indent="0"/>
            <a:r>
              <a:rPr lang="ru" sz="1800" dirty="0">
                <a:latin typeface="Arial"/>
              </a:rPr>
              <a:t>использование нескольких</a:t>
            </a:r>
          </a:p>
          <a:p>
            <a:pPr marL="240352" marR="0" indent="0" defTabSz="2111824">
              <a:tabLst/>
            </a:pPr>
            <a:r>
              <a:rPr lang="ru" sz="1800" u="sng" dirty="0">
                <a:latin typeface="Arial"/>
              </a:rPr>
              <a:t>методов</a:t>
            </a:r>
            <a:r>
              <a:rPr lang="ru" sz="1800" dirty="0">
                <a:latin typeface="Arial"/>
              </a:rPr>
              <a:t>________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6080" y="1466661"/>
            <a:ext cx="2185416" cy="35076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 b="1" dirty="0">
                <a:latin typeface="Arial"/>
              </a:rPr>
              <a:t>Химический</a:t>
            </a:r>
          </a:p>
          <a:p>
            <a:pPr marL="240352" marR="0" indent="-279400" defTabSz="523816">
              <a:tabLst>
                <a:tab pos="523816" algn="l"/>
              </a:tabLst>
            </a:pPr>
            <a:r>
              <a:rPr lang="ru" sz="1800" dirty="0">
                <a:latin typeface="Arial"/>
              </a:rPr>
              <a:t>•	Используют препараты, содержащие галоиды, кислород, фенол,ПАВ,гуани ды,альдегиды, спирты.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6096"/>
            <a:ext cx="847344" cy="5635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784" y="0"/>
            <a:ext cx="4014216" cy="68488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792" y="1122629"/>
            <a:ext cx="7470648" cy="478022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600" b="1" dirty="0">
                <a:solidFill>
                  <a:srgbClr val="002060"/>
                </a:solidFill>
                <a:latin typeface="Arial"/>
              </a:rPr>
              <a:t>Приготовление и использование дезинфицирующих растворов различной концентрации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592" y="155448"/>
            <a:ext cx="7141464" cy="5468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980"/>
              </a:spcAft>
            </a:pPr>
            <a:r>
              <a:rPr lang="ru" sz="2500" b="1">
                <a:solidFill>
                  <a:srgbClr val="002060"/>
                </a:solidFill>
                <a:latin typeface="Arial"/>
              </a:rPr>
              <a:t>Выбор средства, его концентрации, времени обработки (экспозиции) зависит от многих причин:</a:t>
            </a:r>
          </a:p>
          <a:p>
            <a:pPr marL="0" marR="0" indent="0" defTabSz="318770">
              <a:spcAft>
                <a:spcPts val="980"/>
              </a:spcAft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Требуемой степени дезинфекции;</a:t>
            </a:r>
          </a:p>
          <a:p>
            <a:pPr marL="0" marR="0" indent="0" algn="just" defTabSz="318770">
              <a:spcAft>
                <a:spcPts val="980"/>
              </a:spcAft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Чувствительности микроба - возбудителя;</a:t>
            </a:r>
          </a:p>
          <a:p>
            <a:pPr marL="0" marR="0" indent="0" algn="just" defTabSz="318770">
              <a:spcAft>
                <a:spcPts val="980"/>
              </a:spcAft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Вида и объекта дезинфекции, условий дезинфекции;</a:t>
            </a:r>
          </a:p>
          <a:p>
            <a:pPr marL="0" marR="0" indent="0" algn="just" defTabSz="318770">
              <a:spcAft>
                <a:spcPts val="980"/>
              </a:spcAft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Переносимости дезинфектанта людьми и материалами;</a:t>
            </a:r>
          </a:p>
          <a:p>
            <a:pPr marL="0" marR="0" indent="0" algn="just" defTabSz="318770">
              <a:spcAft>
                <a:spcPts val="770"/>
              </a:spcAft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Стоимости дезинфекционных мероприятий;</a:t>
            </a:r>
          </a:p>
          <a:p>
            <a:pPr marL="0" marR="0" indent="0" algn="just">
              <a:lnSpc>
                <a:spcPct val="105000"/>
              </a:lnSpc>
              <a:spcAft>
                <a:spcPts val="980"/>
              </a:spcAft>
            </a:pPr>
            <a:r>
              <a:rPr lang="ru" sz="2000" b="1">
                <a:solidFill>
                  <a:srgbClr val="002060"/>
                </a:solidFill>
                <a:latin typeface="Arial"/>
              </a:rPr>
              <a:t>Химические вещества - дезинфектанты должны отвечать ряду требований:</a:t>
            </a:r>
          </a:p>
          <a:p>
            <a:pPr marL="0" marR="0" indent="0" algn="just" defTabSz="318770">
              <a:spcAft>
                <a:spcPts val="980"/>
              </a:spcAft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Иметь широкий спектр действия;</a:t>
            </a:r>
          </a:p>
          <a:p>
            <a:pPr marL="0" marR="0" indent="0" algn="just" defTabSz="318770">
              <a:spcAft>
                <a:spcPts val="980"/>
              </a:spcAft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Обладать малой токсичностью;</a:t>
            </a:r>
          </a:p>
          <a:p>
            <a:pPr marL="0" marR="0" indent="0" algn="just" defTabSz="318770">
              <a:spcAft>
                <a:spcPts val="980"/>
              </a:spcAft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Хорошо растворяться в воде;</a:t>
            </a:r>
          </a:p>
          <a:p>
            <a:pPr marL="0" marR="0" indent="0" algn="just" defTabSz="318770">
              <a:tabLst>
                <a:tab pos="318770" algn="l"/>
                <a:tab pos="3291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Активны в небольших концентрациях;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784" y="5772912"/>
            <a:ext cx="3944112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 defTabSz="318770">
              <a:tabLst>
                <a:tab pos="31877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Быть стабильными при хранении;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784" y="6175248"/>
            <a:ext cx="3401568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 defTabSz="318770">
              <a:tabLst>
                <a:tab pos="31877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Удобно транспортироваться;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784" y="6580632"/>
            <a:ext cx="3505200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 defTabSz="318770">
              <a:tabLst>
                <a:tab pos="31877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Доступная ценовая политика;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96" y="0"/>
            <a:ext cx="403250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24" y="2060448"/>
            <a:ext cx="5346192" cy="2599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4696"/>
            <a:ext cx="472440" cy="2813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064" y="4215384"/>
            <a:ext cx="722376" cy="512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5792" y="365760"/>
            <a:ext cx="4953000" cy="4114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200" b="1">
                <a:solidFill>
                  <a:srgbClr val="002060"/>
                </a:solidFill>
                <a:latin typeface="Arial"/>
              </a:rPr>
              <a:t>Группы дезинфектантов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9912" y="1307592"/>
            <a:ext cx="1871472" cy="515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Bef>
                <a:spcPts val="560"/>
              </a:spcBef>
            </a:pPr>
            <a:r>
              <a:rPr lang="ru" sz="1800">
                <a:latin typeface="Trebuchet MS"/>
              </a:rPr>
              <a:t>Хлорсодержащие соединения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2800" y="3285744"/>
            <a:ext cx="1670304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1800">
                <a:latin typeface="Trebuchet MS"/>
              </a:rPr>
              <a:t>Полигуанидины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01968" y="5093208"/>
            <a:ext cx="795528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Trebuchet MS"/>
              </a:rPr>
              <a:t>Спирты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67328" y="1325880"/>
            <a:ext cx="1932432" cy="515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Trebuchet MS"/>
              </a:rPr>
              <a:t>Кислородсодержа щие соединения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82968" y="1237488"/>
            <a:ext cx="1514856" cy="7894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Trebuchet MS"/>
              </a:rPr>
              <a:t>Четвертичные аммониевые соединения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320" y="3182112"/>
            <a:ext cx="2033016" cy="518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Trebuchet MS"/>
              </a:rPr>
              <a:t>Фенолсодержащие вещества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15968" y="3182112"/>
            <a:ext cx="1094232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2400" b="1">
                <a:latin typeface="Arial"/>
              </a:rPr>
              <a:t>Группы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17976" y="3544824"/>
            <a:ext cx="2474976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2400" b="1">
                <a:latin typeface="Arial"/>
              </a:rPr>
              <a:t>дезинфектантов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92936" y="4977384"/>
            <a:ext cx="2368296" cy="5212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Bef>
                <a:spcPts val="630"/>
              </a:spcBef>
            </a:pPr>
            <a:r>
              <a:rPr lang="ru" sz="1800">
                <a:latin typeface="Trebuchet MS"/>
              </a:rPr>
              <a:t>Альдегидсодержащие препараты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1597152"/>
            <a:ext cx="6598920" cy="682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6" y="5398008"/>
            <a:ext cx="7641336" cy="14508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682" y="454152"/>
            <a:ext cx="7742926" cy="911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200" b="1" dirty="0">
                <a:solidFill>
                  <a:srgbClr val="002060"/>
                </a:solidFill>
                <a:latin typeface="Arial"/>
              </a:rPr>
              <a:t>Приготовление рабочих растворов дезинфицирующих средств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0" y="2468880"/>
          <a:ext cx="6205728" cy="3012059"/>
        </p:xfrm>
        <a:graphic>
          <a:graphicData uri="http://schemas.openxmlformats.org/drawingml/2006/table">
            <a:tbl>
              <a:tblPr/>
              <a:tblGrid>
                <a:gridCol w="1246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184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94000"/>
                        </a:lnSpc>
                      </a:pPr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Концентрация рабочего раствора (по препарату), %</a:t>
                      </a: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96000"/>
                        </a:lnSpc>
                      </a:pPr>
                      <a:r>
                        <a:rPr lang="ru" sz="1200">
                          <a:latin typeface="Arial"/>
                        </a:rPr>
                        <a:t>Количество концентрата средства и воды (мл), необходимые для приготовления: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1 л раствора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1 0 л раствора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средство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вода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средство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вода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0,1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1.0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999.0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10,0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9990,0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2.0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998,0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20,0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9980,0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0,3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3,0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997.0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30,0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9970,0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0,5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5,0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995,0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50,0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9950,0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07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7,0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993,0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70,0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9930,0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1 .0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10,0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990,0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9900,0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1 .5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15,0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985,0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150,0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latin typeface="Arial"/>
                        </a:rPr>
                        <a:t>9850,0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20,0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980,0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200,0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9800,0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25,0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250,0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latin typeface="Arial"/>
                        </a:rPr>
                        <a:t>9750,0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700">
                          <a:solidFill>
                            <a:srgbClr val="1B1B1B"/>
                          </a:solidFill>
                          <a:latin typeface="Arial"/>
                        </a:rPr>
                        <a:t>з.о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30,0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970,0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300,0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9700,0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50,0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950,0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latin typeface="Arial"/>
                        </a:rPr>
                        <a:t>500,0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292100"/>
                      <a:r>
                        <a:rPr lang="ru" sz="1200">
                          <a:solidFill>
                            <a:srgbClr val="1B1B1B"/>
                          </a:solidFill>
                          <a:latin typeface="Arial"/>
                        </a:rPr>
                        <a:t>9500,0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0" y="769545"/>
            <a:ext cx="7641336" cy="46263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5000"/>
              </a:lnSpc>
            </a:pPr>
            <a:r>
              <a:rPr lang="ru" sz="4000" b="1" dirty="0">
                <a:solidFill>
                  <a:srgbClr val="002060"/>
                </a:solidFill>
                <a:latin typeface="Arial"/>
              </a:rPr>
              <a:t>ИСМП.</a:t>
            </a:r>
          </a:p>
          <a:p>
            <a:pPr marL="0" marR="0" indent="0" algn="ctr">
              <a:lnSpc>
                <a:spcPct val="105000"/>
              </a:lnSpc>
            </a:pPr>
            <a:r>
              <a:rPr lang="ru" sz="4000" b="1" dirty="0">
                <a:solidFill>
                  <a:srgbClr val="002060"/>
                </a:solidFill>
                <a:latin typeface="Arial"/>
              </a:rPr>
              <a:t>Внутрибольничная инфекция. </a:t>
            </a:r>
          </a:p>
          <a:p>
            <a:pPr marL="0" marR="0" indent="0" algn="ctr">
              <a:lnSpc>
                <a:spcPct val="105000"/>
              </a:lnSpc>
            </a:pPr>
            <a:r>
              <a:rPr lang="ru" sz="4000" b="1" dirty="0">
                <a:solidFill>
                  <a:srgbClr val="002060"/>
                </a:solidFill>
                <a:latin typeface="Arial"/>
              </a:rPr>
              <a:t>Инфекционный процесс.</a:t>
            </a:r>
          </a:p>
          <a:p>
            <a:pPr marL="0" marR="0" indent="0" algn="ctr">
              <a:lnSpc>
                <a:spcPct val="105000"/>
              </a:lnSpc>
            </a:pPr>
            <a:r>
              <a:rPr lang="ru" sz="4000" b="1" dirty="0">
                <a:solidFill>
                  <a:srgbClr val="002060"/>
                </a:solidFill>
                <a:latin typeface="Arial"/>
              </a:rPr>
              <a:t>ИСМП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784" y="0"/>
            <a:ext cx="401421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4082" y="597529"/>
            <a:ext cx="7045930" cy="369100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5000"/>
              </a:lnSpc>
              <a:spcBef>
                <a:spcPts val="12460"/>
              </a:spcBef>
            </a:pPr>
            <a:r>
              <a:rPr lang="ru" sz="4300" b="1" dirty="0">
                <a:solidFill>
                  <a:srgbClr val="002060"/>
                </a:solidFill>
                <a:latin typeface="Arial"/>
              </a:rPr>
              <a:t>Проведение дезинфекции предметов медицинского назначения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84" y="1240536"/>
            <a:ext cx="3639312" cy="4386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780" y="99588"/>
            <a:ext cx="6582292" cy="10190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Этапы обработки изделий медицинского назначения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5368" y="5702808"/>
            <a:ext cx="2401824" cy="576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2000" b="1">
                <a:latin typeface="Arial"/>
              </a:rPr>
              <a:t>Контроль качества стерилизации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352" y="0"/>
            <a:ext cx="21366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6928" y="1620569"/>
            <a:ext cx="7635512" cy="286994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4800" b="1" dirty="0">
                <a:solidFill>
                  <a:srgbClr val="002060"/>
                </a:solidFill>
                <a:latin typeface="Arial"/>
              </a:rPr>
              <a:t>Предстерилизационная очистка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3999" y="0"/>
            <a:ext cx="45719" cy="6851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0448" y="530352"/>
            <a:ext cx="5314776" cy="819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Предстерилизационная очистка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840" y="1874520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840" y="3526536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7888" y="4291584"/>
            <a:ext cx="140208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700">
                <a:solidFill>
                  <a:srgbClr val="FF0000"/>
                </a:solidFill>
                <a:latin typeface="Arial"/>
              </a:rPr>
              <a:t>•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4504" y="1792586"/>
            <a:ext cx="7924106" cy="420986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2000" b="1" dirty="0">
                <a:latin typeface="Arial"/>
              </a:rPr>
              <a:t>Предстерилизационной очистке </a:t>
            </a:r>
            <a:r>
              <a:rPr lang="ru" sz="2000" dirty="0">
                <a:latin typeface="Arial"/>
              </a:rPr>
              <a:t>должны подвергаться все многоразовые медицинские изделия перед их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2312" y="2420112"/>
            <a:ext cx="6477000" cy="1722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770"/>
              </a:spcAft>
            </a:pPr>
            <a:r>
              <a:rPr lang="ru" sz="2000" dirty="0">
                <a:latin typeface="Arial"/>
              </a:rPr>
              <a:t>стерилизацией после дезинфекции, с целью удаления белковых, жировых, механических загрязнений, а так же лекарственных препаратов.</a:t>
            </a:r>
          </a:p>
          <a:p>
            <a:pPr marL="0" marR="0" indent="0"/>
            <a:r>
              <a:rPr lang="ru" sz="2000" dirty="0">
                <a:latin typeface="Arial"/>
              </a:rPr>
              <a:t>Разъемные изделия должны подвергаться предстерилизационной очистке в разобранном виде.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2312" y="4209288"/>
            <a:ext cx="6504432" cy="685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05000"/>
              </a:lnSpc>
            </a:pPr>
            <a:r>
              <a:rPr lang="ru" sz="2400" b="1">
                <a:solidFill>
                  <a:srgbClr val="FF0000"/>
                </a:solidFill>
                <a:latin typeface="Arial"/>
              </a:rPr>
              <a:t>Одноразовые изделия после дезинфекции утилизируются!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088" y="1658112"/>
            <a:ext cx="124968" cy="557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088" y="3438144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088" y="4477512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088" y="5215128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7176" y="252984"/>
            <a:ext cx="6824472" cy="5760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1750"/>
              </a:spcAft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Этапы предстерилизационной очистки. Ручной способ</a:t>
            </a:r>
          </a:p>
          <a:p>
            <a:pPr marL="0" marR="0" indent="7112">
              <a:spcAft>
                <a:spcPts val="700"/>
              </a:spcAft>
            </a:pPr>
            <a:r>
              <a:rPr lang="ru" sz="2000">
                <a:latin typeface="Arial"/>
              </a:rPr>
              <a:t>Промывание под проточной водой после дезинфекции;</a:t>
            </a:r>
          </a:p>
          <a:p>
            <a:pPr marL="0" marR="0" indent="0">
              <a:spcAft>
                <a:spcPts val="700"/>
              </a:spcAft>
            </a:pPr>
            <a:r>
              <a:rPr lang="ru" sz="2000">
                <a:latin typeface="Arial"/>
              </a:rPr>
              <a:t>Замачивание изделий в моющем растворе на время определенное инструкцией к каждому конкретному раствору (или использование механизированного метода с применением ультразвука);</a:t>
            </a:r>
          </a:p>
          <a:p>
            <a:pPr marL="0" marR="0" indent="0">
              <a:spcAft>
                <a:spcPts val="700"/>
              </a:spcAft>
            </a:pPr>
            <a:r>
              <a:rPr lang="ru" sz="2000">
                <a:latin typeface="Arial"/>
              </a:rPr>
              <a:t>Мойка каждого изделия в моющем растворе при помощи ерша, щетки, ватно-марлевого тампона - 0,5 минут на изделие (при ручной обработке);</a:t>
            </a:r>
          </a:p>
          <a:p>
            <a:pPr marL="0" marR="0" indent="0">
              <a:spcAft>
                <a:spcPts val="700"/>
              </a:spcAft>
            </a:pPr>
            <a:r>
              <a:rPr lang="ru" sz="2000">
                <a:latin typeface="Arial"/>
              </a:rPr>
              <a:t>Ополаскивание под проточной водой до исчезновения щелочности - от 5 до 10 минут;</a:t>
            </a:r>
          </a:p>
          <a:p>
            <a:pPr marL="0" marR="0" indent="0">
              <a:lnSpc>
                <a:spcPct val="105000"/>
              </a:lnSpc>
            </a:pPr>
            <a:r>
              <a:rPr lang="ru" sz="2000">
                <a:latin typeface="Arial"/>
              </a:rPr>
              <a:t>Ополаскивание (обессоливание) в дистиллированной воде из расчета: на 2 набора инструментов -1 литр дистиллированной воды;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288" y="6172200"/>
            <a:ext cx="6181344" cy="2773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600">
                <a:latin typeface="Arial"/>
              </a:rPr>
              <a:t>• </a:t>
            </a:r>
            <a:r>
              <a:rPr lang="ru" sz="2000">
                <a:latin typeface="Arial"/>
              </a:rPr>
              <a:t>Сушка горячим воздухом при температуре 80-85°;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896" y="323088"/>
            <a:ext cx="7050024" cy="880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Контроль качества</a:t>
            </a:r>
          </a:p>
          <a:p>
            <a:pPr marL="0" marR="0" indent="546100" algn="just"/>
            <a:r>
              <a:rPr lang="ru" sz="3200" b="1">
                <a:solidFill>
                  <a:srgbClr val="002060"/>
                </a:solidFill>
                <a:latin typeface="Arial"/>
              </a:rPr>
              <a:t>предстерилизационной очистки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1896" y="1524000"/>
            <a:ext cx="7736880" cy="3986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215900">
              <a:spcAft>
                <a:spcPts val="630"/>
              </a:spcAft>
            </a:pPr>
            <a:r>
              <a:rPr lang="ru" sz="2000" dirty="0">
                <a:latin typeface="Arial"/>
              </a:rPr>
              <a:t>Предстерилизационную очистку считают эффективной, если на изделиях после обработки не обнаружены с помощью проб остаточные количества крови, жировых загрязнений и моющего средства.</a:t>
            </a:r>
          </a:p>
          <a:p>
            <a:pPr marL="0" marR="0" indent="215900">
              <a:lnSpc>
                <a:spcPct val="105000"/>
              </a:lnSpc>
              <a:spcAft>
                <a:spcPts val="630"/>
              </a:spcAft>
            </a:pPr>
            <a:r>
              <a:rPr lang="ru" sz="2000" dirty="0">
                <a:latin typeface="Arial"/>
              </a:rPr>
              <a:t>Для определения качества предстерилизационной очистки медицинских изделий применяют следующие пробы:</a:t>
            </a:r>
          </a:p>
          <a:p>
            <a:pPr marL="306900" marR="0" indent="-342900" algn="just" defTabSz="629988">
              <a:spcAft>
                <a:spcPts val="980"/>
              </a:spcAft>
              <a:tabLst>
                <a:tab pos="629988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Азопирамовая и Амидопириновая проба используется для проверки наличия остаточных загрязнений кровью;</a:t>
            </a:r>
          </a:p>
          <a:p>
            <a:pPr marL="306900" marR="0" indent="-342900" algn="just" defTabSz="629988">
              <a:lnSpc>
                <a:spcPct val="112000"/>
              </a:lnSpc>
              <a:tabLst>
                <a:tab pos="629988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Фенолфталеиновая проба применяется для определения наличия остаточных количеств моющих средств;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088" y="5666232"/>
            <a:ext cx="7661314" cy="874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94708" marR="0" indent="-342900" algn="just" defTabSz="617796">
              <a:lnSpc>
                <a:spcPct val="105000"/>
              </a:lnSpc>
              <a:tabLst>
                <a:tab pos="61779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Проба с Суданом III предназначена для определения жировых загрязнений на изделиях медицинского назначения;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3999" y="0"/>
            <a:ext cx="4571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3056" y="271272"/>
            <a:ext cx="3825240" cy="3718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Контроль качества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3752" y="752856"/>
            <a:ext cx="6440424" cy="3779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предстерилизационной 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30240" y="4020312"/>
            <a:ext cx="289560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900">
                <a:solidFill>
                  <a:srgbClr val="395F69"/>
                </a:solidFill>
                <a:latin typeface="Calibri"/>
              </a:rPr>
              <a:t>199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7888" y="1499616"/>
            <a:ext cx="11582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7888" y="2724912"/>
            <a:ext cx="11582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3647" y="1441704"/>
            <a:ext cx="6855797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dirty="0">
                <a:latin typeface="Arial"/>
              </a:rPr>
              <a:t>При выявлении положительной пробы на кровь, жировые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0599" y="1761744"/>
            <a:ext cx="7700275" cy="76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dirty="0">
                <a:latin typeface="Arial"/>
              </a:rPr>
              <a:t>выделения или моющее средство на поверхности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4503" y="2100072"/>
            <a:ext cx="6855797" cy="493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05000"/>
              </a:lnSpc>
            </a:pPr>
            <a:r>
              <a:rPr lang="ru" sz="1800" dirty="0">
                <a:latin typeface="Arial"/>
              </a:rPr>
              <a:t>изделий, изделия обрабатывают повторно до получения отрицательной пробы.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3648" y="2670048"/>
            <a:ext cx="6477000" cy="2133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Результаты контроля фиксируются в журнале учета качества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0600" y="2941320"/>
            <a:ext cx="3672840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предстерилизационной обработки.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0008" y="3691128"/>
            <a:ext cx="3895344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1200" b="1">
                <a:solidFill>
                  <a:srgbClr val="155C6D"/>
                </a:solidFill>
                <a:latin typeface="Calibri"/>
              </a:rPr>
              <a:t>УЧЕТА КАЧЕСТВА ПРЕДСТЕРИЛИЗАЦИОННОЙ ОБРАБОТКИ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58568" y="4014216"/>
            <a:ext cx="37795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900">
                <a:solidFill>
                  <a:srgbClr val="395F69"/>
                </a:solidFill>
                <a:latin typeface="Calibri"/>
              </a:rPr>
              <a:t>Начат"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99688" y="4014216"/>
            <a:ext cx="1112520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900">
                <a:solidFill>
                  <a:srgbClr val="395F69"/>
                </a:solidFill>
                <a:latin typeface="Calibri"/>
              </a:rPr>
              <a:t>199 г. Окончен "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917192" y="4383024"/>
          <a:ext cx="4608576" cy="2145792"/>
        </p:xfrm>
        <a:graphic>
          <a:graphicData uri="http://schemas.openxmlformats.org/drawingml/2006/table">
            <a:tbl>
              <a:tblPr/>
              <a:tblGrid>
                <a:gridCol w="57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9976">
                <a:tc rowSpan="3"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Дата</a:t>
                      </a: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</a:pPr>
                      <a:r>
                        <a:rPr lang="ru" sz="1000">
                          <a:latin typeface="Times New Roman"/>
                        </a:rPr>
                        <a:t>Способ обработк и</a:t>
                      </a: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marR="0" indent="0">
                        <a:lnSpc>
                          <a:spcPct val="118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Примени смос средство</a:t>
                      </a: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</a:pPr>
                      <a:r>
                        <a:rPr lang="ru" sz="1000">
                          <a:latin typeface="Times New Roman"/>
                        </a:rPr>
                        <a:t>Результаты выборочного химического контроля обработанных изделий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700"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</a:pPr>
                      <a:r>
                        <a:rPr lang="ru" sz="1000">
                          <a:latin typeface="Times New Roman"/>
                        </a:rPr>
                        <a:t>Фамилия лица, проводив шего контроль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56"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Наимсно вание изделий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Количсст во (штук)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Из них загрязненных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952">
                <a:tc v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кровью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моющим и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</a:pPr>
                      <a:r>
                        <a:rPr lang="ru" sz="1000">
                          <a:latin typeface="Times New Roman"/>
                        </a:rPr>
                        <a:t>средства ми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solidFill>
                            <a:srgbClr val="1B1B1B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solidFill>
                            <a:srgbClr val="1B1B1B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solidFill>
                            <a:srgbClr val="1B1B1B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solidFill>
                            <a:srgbClr val="1B1B1B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solidFill>
                            <a:srgbClr val="203434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solidFill>
                            <a:srgbClr val="203434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solidFill>
                            <a:srgbClr val="1B1B1B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80" y="0"/>
            <a:ext cx="20269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1832" y="1539089"/>
            <a:ext cx="6525768" cy="262752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4800" b="1" dirty="0">
                <a:solidFill>
                  <a:srgbClr val="002060"/>
                </a:solidFill>
                <a:latin typeface="Arial"/>
              </a:rPr>
              <a:t>Стерилизация. Виды.</a:t>
            </a:r>
          </a:p>
          <a:p>
            <a:pPr marL="0" marR="0" indent="0" algn="ctr"/>
            <a:r>
              <a:rPr lang="ru" sz="4800" b="1" dirty="0">
                <a:solidFill>
                  <a:srgbClr val="002060"/>
                </a:solidFill>
                <a:latin typeface="Arial"/>
              </a:rPr>
              <a:t> Методы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792" y="19050"/>
            <a:ext cx="8087642" cy="41445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200" b="1" dirty="0">
                <a:solidFill>
                  <a:srgbClr val="002060"/>
                </a:solidFill>
                <a:latin typeface="Arial"/>
              </a:rPr>
              <a:t>Стерилизация.</a:t>
            </a:r>
          </a:p>
          <a:p>
            <a:pPr marL="0" marR="0" indent="0" algn="ctr">
              <a:spcAft>
                <a:spcPts val="70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Методы стерилизации</a:t>
            </a:r>
          </a:p>
          <a:p>
            <a:pPr marL="0" marR="0" indent="0">
              <a:spcAft>
                <a:spcPts val="700"/>
              </a:spcAft>
            </a:pPr>
            <a:r>
              <a:rPr lang="ru" sz="2000" b="1" dirty="0">
                <a:latin typeface="Arial"/>
              </a:rPr>
              <a:t>Стерилизация </a:t>
            </a:r>
            <a:r>
              <a:rPr lang="ru" sz="2000" dirty="0">
                <a:latin typeface="Arial"/>
              </a:rPr>
              <a:t>- метод, обеспечивающий гибель в стерилизуемом материале вегетативных и споровых патогенных и непатогенных микроорганизмов.</a:t>
            </a:r>
          </a:p>
          <a:p>
            <a:pPr marL="0" marR="0" indent="5588" defTabSz="300990">
              <a:spcAft>
                <a:spcPts val="980"/>
              </a:spcAft>
              <a:tabLst>
                <a:tab pos="300990" algn="l"/>
              </a:tabLst>
            </a:pPr>
            <a:r>
              <a:rPr lang="ru" sz="1800" b="1" dirty="0">
                <a:latin typeface="Arial"/>
              </a:rPr>
              <a:t>1.	Физический метод:</a:t>
            </a:r>
          </a:p>
          <a:p>
            <a:pPr marL="0" marR="0" indent="5588" defTabSz="300990">
              <a:spcAft>
                <a:spcPts val="980"/>
              </a:spcAft>
              <a:tabLst>
                <a:tab pos="30099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паровой</a:t>
            </a:r>
          </a:p>
          <a:p>
            <a:pPr marL="0" marR="0" indent="5588" defTabSz="300990">
              <a:spcAft>
                <a:spcPts val="980"/>
              </a:spcAft>
              <a:tabLst>
                <a:tab pos="30099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воздушный</a:t>
            </a:r>
          </a:p>
          <a:p>
            <a:pPr marL="0" marR="0" indent="5588" defTabSz="300990">
              <a:spcAft>
                <a:spcPts val="700"/>
              </a:spcAft>
              <a:tabLst>
                <a:tab pos="30099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гласперленовый</a:t>
            </a:r>
          </a:p>
          <a:p>
            <a:pPr marL="0" marR="0" indent="5588" defTabSz="300990">
              <a:tabLst>
                <a:tab pos="300990" algn="l"/>
              </a:tabLst>
            </a:pPr>
            <a:r>
              <a:rPr lang="ru" sz="1800" b="1" dirty="0">
                <a:latin typeface="Arial"/>
              </a:rPr>
              <a:t>2.	Химический метод: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7888" y="4028792"/>
            <a:ext cx="5004816" cy="69711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300990">
              <a:spcAft>
                <a:spcPts val="700"/>
              </a:spcAft>
              <a:tabLst>
                <a:tab pos="300990" algn="l"/>
                <a:tab pos="34442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применение растворов химических средств</a:t>
            </a:r>
          </a:p>
          <a:p>
            <a:pPr marL="0" marR="0" indent="0" defTabSz="300990">
              <a:tabLst>
                <a:tab pos="300990" algn="l"/>
                <a:tab pos="34442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газовый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696" y="4725909"/>
            <a:ext cx="7913116" cy="213209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11684" defTabSz="300990">
              <a:lnSpc>
                <a:spcPct val="106000"/>
              </a:lnSpc>
              <a:spcAft>
                <a:spcPts val="700"/>
              </a:spcAft>
              <a:tabLst>
                <a:tab pos="30099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плазменный</a:t>
            </a:r>
          </a:p>
          <a:p>
            <a:pPr marL="0" marR="0" indent="11684" defTabSz="300990">
              <a:lnSpc>
                <a:spcPct val="106000"/>
              </a:lnSpc>
              <a:spcAft>
                <a:spcPts val="700"/>
              </a:spcAft>
              <a:tabLst>
                <a:tab pos="300990" algn="l"/>
              </a:tabLst>
            </a:pPr>
            <a:r>
              <a:rPr lang="ru" sz="1800" b="1" dirty="0">
                <a:latin typeface="Arial"/>
              </a:rPr>
              <a:t>3.	Ультразвуковой метод;</a:t>
            </a:r>
          </a:p>
          <a:p>
            <a:pPr marL="0" marR="0" indent="11684" algn="just" defTabSz="300990">
              <a:lnSpc>
                <a:spcPct val="106000"/>
              </a:lnSpc>
              <a:spcAft>
                <a:spcPts val="700"/>
              </a:spcAft>
              <a:tabLst>
                <a:tab pos="300990" algn="l"/>
              </a:tabLst>
            </a:pPr>
            <a:r>
              <a:rPr lang="ru" sz="1800" b="1" dirty="0">
                <a:latin typeface="Arial"/>
              </a:rPr>
              <a:t>4.	Радиационный метод;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800" b="1" dirty="0">
                <a:latin typeface="Arial"/>
              </a:rPr>
              <a:t>5.  Плазменная очистка в низкотемпературных </a:t>
            </a:r>
            <a:r>
              <a:rPr kumimoji="0" lang="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плазменных</a:t>
            </a:r>
          </a:p>
          <a:p>
            <a:pPr marL="0" marR="0" indent="0" defTabSz="4565904">
              <a:lnSpc>
                <a:spcPct val="106000"/>
              </a:lnSpc>
              <a:tabLst>
                <a:tab pos="4565904" algn="l"/>
                <a:tab pos="300990" algn="l"/>
              </a:tabLst>
            </a:pPr>
            <a:r>
              <a:rPr lang="ru" sz="1800" b="1" dirty="0">
                <a:latin typeface="Arial"/>
              </a:rPr>
              <a:t>стерилизаторах </a:t>
            </a:r>
            <a:r>
              <a:rPr lang="en-US" sz="1800" b="1" dirty="0">
                <a:latin typeface="Arial"/>
              </a:rPr>
              <a:t>SPS;	</a:t>
            </a:r>
            <a:endParaRPr lang="ru" sz="1800" b="1" baseline="30000" dirty="0">
              <a:solidFill>
                <a:srgbClr val="90DAF3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7984" y="6382512"/>
            <a:ext cx="1435608" cy="4571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endParaRPr lang="ru" sz="1800" b="1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0176" y="72428"/>
            <a:ext cx="4529328" cy="48888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200" b="1" dirty="0">
                <a:solidFill>
                  <a:srgbClr val="002060"/>
                </a:solidFill>
                <a:latin typeface="Arial"/>
              </a:rPr>
              <a:t>Методы стерилизации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6464" y="1139952"/>
            <a:ext cx="5900928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 defTabSz="4343400">
              <a:tabLst>
                <a:tab pos="4343400" algn="l"/>
              </a:tabLst>
            </a:pPr>
            <a:r>
              <a:rPr lang="ru" sz="2000" b="1">
                <a:latin typeface="Arial"/>
              </a:rPr>
              <a:t>Физический	Химический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85980"/>
              </p:ext>
            </p:extLst>
          </p:nvPr>
        </p:nvGraphicFramePr>
        <p:xfrm>
          <a:off x="106680" y="713716"/>
          <a:ext cx="8860536" cy="4114317"/>
        </p:xfrm>
        <a:graphic>
          <a:graphicData uri="http://schemas.openxmlformats.org/drawingml/2006/table">
            <a:tbl>
              <a:tblPr/>
              <a:tblGrid>
                <a:gridCol w="89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36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228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56953">
                <a:tc gridSpan="4">
                  <a:txBody>
                    <a:bodyPr/>
                    <a:lstStyle/>
                    <a:p>
                      <a:pPr marL="0" marR="0" indent="0" algn="ctr"/>
                      <a:r>
                        <a:rPr lang="ru" sz="1800">
                          <a:solidFill>
                            <a:srgbClr val="C00000"/>
                          </a:solidFill>
                          <a:latin typeface="Arial"/>
                        </a:rPr>
                        <a:t>Физический метод стерилизации</a:t>
                      </a:r>
                    </a:p>
                  </a:txBody>
                  <a:tcPr marL="0" marR="0" marT="0" marB="0" anchor="ctr">
                    <a:solidFill>
                      <a:srgbClr val="6965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endParaRPr sz="2900" dirty="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0" marR="0" indent="0" algn="ctr"/>
                      <a:r>
                        <a:rPr lang="ru" sz="1800">
                          <a:solidFill>
                            <a:srgbClr val="C00000"/>
                          </a:solidFill>
                          <a:latin typeface="Arial"/>
                        </a:rPr>
                        <a:t>Химический метод стерилизации</a:t>
                      </a:r>
                    </a:p>
                  </a:txBody>
                  <a:tcPr marL="0" marR="0" marT="0" marB="0" anchor="ctr">
                    <a:solidFill>
                      <a:srgbClr val="6965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81">
                <a:tc gridSpan="4"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FFFFFF"/>
                          </a:solidFill>
                          <a:latin typeface="Times New Roman"/>
                        </a:rPr>
                        <a:t>Воздушный метод стерилизации</a:t>
                      </a:r>
                    </a:p>
                  </a:txBody>
                  <a:tcPr marL="0" marR="0" marT="0" marB="0" anchor="b">
                    <a:solidFill>
                      <a:srgbClr val="758B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solidFill>
                            <a:srgbClr val="FFFFFF"/>
                          </a:solidFill>
                          <a:latin typeface="Times New Roman"/>
                        </a:rPr>
                        <a:t>Стерилизу ютттий</a:t>
                      </a:r>
                    </a:p>
                  </a:txBody>
                  <a:tcPr marL="0" marR="0" marT="0" marB="0" anchor="b">
                    <a:solidFill>
                      <a:srgbClr val="CEB96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000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imes New Roman"/>
                        </a:rPr>
                        <a:t>Конце нтрац ия </a:t>
                      </a:r>
                      <a:r>
                        <a:rPr lang="ru" sz="1000">
                          <a:solidFill>
                            <a:srgbClr val="FCF2D2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>
                    <a:solidFill>
                      <a:srgbClr val="CEB96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000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imes New Roman"/>
                        </a:rPr>
                        <a:t>Темпе ратур а °C</a:t>
                      </a:r>
                    </a:p>
                  </a:txBody>
                  <a:tcPr marL="0" marR="0" marT="0" marB="0">
                    <a:solidFill>
                      <a:srgbClr val="CEB96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100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imes New Roman"/>
                        </a:rPr>
                        <a:t>стерили зации</a:t>
                      </a:r>
                    </a:p>
                  </a:txBody>
                  <a:tcPr marL="0" marR="0" marT="0" marB="0" anchor="ctr">
                    <a:solidFill>
                      <a:srgbClr val="CEB96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imes New Roman"/>
                        </a:rPr>
                        <a:t>Срок использо вания р-ра</a:t>
                      </a:r>
                    </a:p>
                  </a:txBody>
                  <a:tcPr marL="0" marR="0" marT="0" marB="0" anchor="b">
                    <a:solidFill>
                      <a:srgbClr val="CEB96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100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imes New Roman"/>
                        </a:rPr>
                        <a:t>Область применения</a:t>
                      </a:r>
                    </a:p>
                  </a:txBody>
                  <a:tcPr marL="0" marR="0" marT="0" marB="0">
                    <a:solidFill>
                      <a:srgbClr val="CEB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54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Объект стерилизации</a:t>
                      </a:r>
                    </a:p>
                  </a:txBody>
                  <a:tcPr marL="0" marR="0" marT="0" marB="0">
                    <a:solidFill>
                      <a:srgbClr val="D7D3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228600"/>
                      <a:r>
                        <a:rPr lang="ru" sz="1000">
                          <a:latin typeface="Times New Roman"/>
                        </a:rPr>
                        <a:t>Режим стерилизации</a:t>
                      </a:r>
                    </a:p>
                    <a:p>
                      <a:pPr marL="0" marR="0" indent="0" algn="r"/>
                      <a:r>
                        <a:rPr lang="ru" sz="1000">
                          <a:latin typeface="Times New Roman"/>
                        </a:rPr>
                        <a:t>Давление пара.</a:t>
                      </a:r>
                    </a:p>
                    <a:p>
                      <a:pPr marL="0" marR="0" indent="355600" algn="just" defTabSz="1146048">
                        <a:tabLst>
                          <a:tab pos="1146048" algn="l"/>
                        </a:tabLst>
                      </a:pPr>
                      <a:r>
                        <a:rPr lang="ru" sz="1000">
                          <a:latin typeface="Times New Roman"/>
                        </a:rPr>
                        <a:t>Температура	°C,</a:t>
                      </a:r>
                    </a:p>
                  </a:txBody>
                  <a:tcPr marL="0" marR="0" marT="0" marB="0" anchor="ctr">
                    <a:solidFill>
                      <a:srgbClr val="D7D3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время выдержки, мин.</a:t>
                      </a:r>
                    </a:p>
                  </a:txBody>
                  <a:tcPr marL="0" marR="0" marT="0" marB="0" anchor="ctr">
                    <a:solidFill>
                      <a:srgbClr val="D7D3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</a:pPr>
                      <a:r>
                        <a:rPr lang="ru" sz="1000">
                          <a:latin typeface="Times New Roman"/>
                        </a:rPr>
                        <a:t>Химический контроль</a:t>
                      </a:r>
                    </a:p>
                  </a:txBody>
                  <a:tcPr marL="0" marR="0" marT="0" marB="0">
                    <a:solidFill>
                      <a:srgbClr val="D7D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300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imes New Roman"/>
                        </a:rPr>
                        <a:t>гигц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Times New Roman"/>
                        </a:rPr>
                        <a:t>ri ri </a:t>
                      </a:r>
                      <a:r>
                        <a:rPr lang="ru" sz="1000">
                          <a:solidFill>
                            <a:srgbClr val="FFFFFF"/>
                          </a:solidFill>
                          <a:latin typeface="Times New Roman"/>
                        </a:rPr>
                        <a:t>агент</a:t>
                      </a:r>
                    </a:p>
                  </a:txBody>
                  <a:tcPr marL="0" marR="0" marT="0" marB="0">
                    <a:solidFill>
                      <a:srgbClr val="CEB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26"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Перекись</a:t>
                      </a:r>
                    </a:p>
                  </a:txBody>
                  <a:tcPr marL="0" marR="0" marT="0" marB="0" anchor="b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6%</a:t>
                      </a:r>
                    </a:p>
                  </a:txBody>
                  <a:tcPr marL="0" marR="0" marT="0" marB="0" anchor="b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18°</a:t>
                      </a:r>
                    </a:p>
                  </a:txBody>
                  <a:tcPr marL="0" marR="0" marT="0" marB="0" anchor="b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бчасов</a:t>
                      </a:r>
                    </a:p>
                  </a:txBody>
                  <a:tcPr marL="0" marR="0" marT="0" marB="0" anchor="b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Разовый</a:t>
                      </a:r>
                    </a:p>
                  </a:txBody>
                  <a:tcPr marL="0" marR="0" marT="0" marB="0" anchor="b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Изделия из</a:t>
                      </a:r>
                    </a:p>
                  </a:txBody>
                  <a:tcPr marL="0" marR="0" marT="0" marB="0" anchor="b">
                    <a:solidFill>
                      <a:srgbClr val="DBCD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Металл, стекло с</a:t>
                      </a:r>
                    </a:p>
                  </a:txBody>
                  <a:tcPr marL="0" marR="0" marT="0" marB="0" anchor="b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pPr marL="1094300" marR="0" indent="0"/>
                      <a:r>
                        <a:rPr lang="ru" sz="1000">
                          <a:latin typeface="Times New Roman"/>
                        </a:rPr>
                        <a:t>180°</a:t>
                      </a:r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000">
                          <a:latin typeface="Times New Roman"/>
                        </a:rPr>
                        <a:t>бОмин.</a:t>
                      </a:r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>
                        <a:lnSpc>
                          <a:spcPct val="113000"/>
                        </a:lnSpc>
                      </a:pPr>
                      <a:r>
                        <a:rPr lang="ru" sz="1000">
                          <a:latin typeface="Times New Roman"/>
                        </a:rPr>
                        <a:t>Тиомочевин а,</a:t>
                      </a:r>
                    </a:p>
                  </a:txBody>
                  <a:tcPr marL="0" marR="0" marT="0" marB="0" anchor="b">
                    <a:solidFill>
                      <a:srgbClr val="EEEC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водорода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6%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50°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Зчаса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Разовый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9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металла, стекла, полимера, резины</a:t>
                      </a:r>
                    </a:p>
                  </a:txBody>
                  <a:tcPr marL="0" marR="0" marT="0" marB="0" anchor="b">
                    <a:solidFill>
                      <a:srgbClr val="DBCD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041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отметкой 200°</a:t>
                      </a:r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гидрохинон, кислота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винная</a:t>
                      </a:r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381000"/>
                      <a:r>
                        <a:rPr lang="ru" sz="1000">
                          <a:latin typeface="Times New Roman"/>
                        </a:rPr>
                        <a:t>Сайдекс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280"/>
                        </a:spcBef>
                      </a:pPr>
                      <a:r>
                        <a:rPr lang="ru" sz="1000">
                          <a:latin typeface="Times New Roman"/>
                        </a:rPr>
                        <a:t>р-р готов к приме нению</a:t>
                      </a:r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18°</a:t>
                      </a:r>
                    </a:p>
                  </a:txBody>
                  <a:tcPr marL="0" marR="0" marT="0" marB="0">
                    <a:solidFill>
                      <a:srgbClr val="F0EA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Ючасов</a:t>
                      </a:r>
                    </a:p>
                  </a:txBody>
                  <a:tcPr marL="0" marR="0" marT="0" marB="0">
                    <a:solidFill>
                      <a:srgbClr val="F0EA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14 суток</a:t>
                      </a:r>
                    </a:p>
                  </a:txBody>
                  <a:tcPr marL="0" marR="0" marT="0" marB="0">
                    <a:solidFill>
                      <a:srgbClr val="F0EA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0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Изделия из металла, стекла, полимера, резины, эндоскопы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373">
                <a:tc gridSpan="4">
                  <a:txBody>
                    <a:bodyPr/>
                    <a:lstStyle/>
                    <a:p>
                      <a:pPr marL="0" marR="0" indent="0" algn="ctr"/>
                      <a:r>
                        <a:rPr lang="ru" sz="1200">
                          <a:solidFill>
                            <a:srgbClr val="FFFFFF"/>
                          </a:solidFill>
                          <a:latin typeface="Times New Roman"/>
                        </a:rPr>
                        <a:t>Паровой метод стерилизации</a:t>
                      </a:r>
                    </a:p>
                  </a:txBody>
                  <a:tcPr marL="0" marR="0" marT="0" marB="0" anchor="b">
                    <a:solidFill>
                      <a:srgbClr val="533D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505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Металл, стекло, белье, перевязочны й материал,</a:t>
                      </a:r>
                    </a:p>
                  </a:txBody>
                  <a:tcPr marL="0" marR="0" marT="0" marB="0" anchor="b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79400" defTabSz="917448">
                        <a:tabLst>
                          <a:tab pos="917448" algn="l"/>
                        </a:tabLst>
                      </a:pPr>
                      <a:r>
                        <a:rPr lang="ru" sz="1000">
                          <a:latin typeface="Times New Roman"/>
                        </a:rPr>
                        <a:t>2атм.	132°</a:t>
                      </a:r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7800"/>
                      <a:r>
                        <a:rPr lang="ru" sz="1000">
                          <a:latin typeface="Times New Roman"/>
                        </a:rPr>
                        <a:t>20мин.</a:t>
                      </a:r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4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Мочевина, </a:t>
                      </a:r>
                      <a:r>
                        <a:rPr lang="ru" sz="700" b="1">
                          <a:latin typeface="Times New Roman"/>
                        </a:rPr>
                        <a:t>НИКОТИНАМИ </a:t>
                      </a:r>
                      <a:r>
                        <a:rPr lang="ru" sz="1000">
                          <a:latin typeface="Times New Roman"/>
                        </a:rPr>
                        <a:t>д</a:t>
                      </a:r>
                    </a:p>
                  </a:txBody>
                  <a:tcPr marL="0" marR="0" marT="0" marB="0">
                    <a:solidFill>
                      <a:srgbClr val="EEECF2"/>
                    </a:solidFill>
                  </a:tcPr>
                </a:tc>
                <a:tc>
                  <a:txBody>
                    <a:bodyPr/>
                    <a:lstStyle/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1000"/>
                        </a:lnSpc>
                      </a:pPr>
                      <a:r>
                        <a:rPr lang="ru" sz="1000">
                          <a:latin typeface="Times New Roman"/>
                        </a:rPr>
                        <a:t>Лизоформ ин-3000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8%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50°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000">
                          <a:latin typeface="Times New Roman"/>
                        </a:rPr>
                        <a:t>1 час</a:t>
                      </a:r>
                    </a:p>
                  </a:txBody>
                  <a:tcPr marL="0" marR="0" marT="0" marB="0">
                    <a:solidFill>
                      <a:srgbClr val="E5DAB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defTabSz="673608">
                        <a:lnSpc>
                          <a:spcPct val="111000"/>
                        </a:lnSpc>
                        <a:tabLst>
                          <a:tab pos="673608" algn="l"/>
                        </a:tabLst>
                      </a:pPr>
                      <a:r>
                        <a:rPr lang="ru" sz="1000" dirty="0">
                          <a:latin typeface="Times New Roman"/>
                        </a:rPr>
                        <a:t>Однократ Изделия из ное	металла, стекла,</a:t>
                      </a:r>
                    </a:p>
                    <a:p>
                      <a:pPr marL="0" marR="0" indent="0" defTabSz="676656">
                        <a:lnSpc>
                          <a:spcPct val="111000"/>
                        </a:lnSpc>
                        <a:tabLst>
                          <a:tab pos="676656" algn="l"/>
                        </a:tabLst>
                      </a:pPr>
                      <a:r>
                        <a:rPr lang="ru" sz="1000" dirty="0">
                          <a:latin typeface="Times New Roman"/>
                        </a:rPr>
                        <a:t>примене полимера, резины, ние	эндоскопы</a:t>
                      </a:r>
                    </a:p>
                  </a:txBody>
                  <a:tcPr marL="0" marR="0" marT="0" marB="0" anchor="b">
                    <a:solidFill>
                      <a:srgbClr val="DBCD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3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8016" y="4828032"/>
            <a:ext cx="8546592" cy="1877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63364" marR="0" indent="-292100" defTabSz="746828">
              <a:lnSpc>
                <a:spcPct val="105000"/>
              </a:lnSpc>
              <a:tabLst>
                <a:tab pos="746828" algn="l"/>
              </a:tabLst>
            </a:pPr>
            <a:r>
              <a:rPr lang="ru" sz="1800">
                <a:latin typeface="Arial"/>
              </a:rPr>
              <a:t>•	После стерилизации химическими средствами все манипуляции проводят , строго соблюдая правила асептики.</a:t>
            </a:r>
          </a:p>
          <a:p>
            <a:pPr marL="463364" marR="0" indent="-292100" defTabSz="746828">
              <a:lnSpc>
                <a:spcPct val="105000"/>
              </a:lnSpc>
              <a:tabLst>
                <a:tab pos="746828" algn="l"/>
              </a:tabLst>
            </a:pPr>
            <a:r>
              <a:rPr lang="ru" sz="1800">
                <a:latin typeface="Arial"/>
              </a:rPr>
              <a:t>•	Изделия промывают стерильной питьевой водой, налитой в стерильные емкости.</a:t>
            </a:r>
          </a:p>
          <a:p>
            <a:pPr marL="463364" marR="0" indent="-292100" defTabSz="746828">
              <a:lnSpc>
                <a:spcPct val="105000"/>
              </a:lnSpc>
              <a:tabLst>
                <a:tab pos="746828" algn="l"/>
              </a:tabLst>
            </a:pPr>
            <a:r>
              <a:rPr lang="ru" sz="1800">
                <a:latin typeface="Arial"/>
              </a:rPr>
              <a:t>•	Промытые стерильные изделия используют сразу по назначению или помещают на хранение в стерильную стерилизационную коробку, выложенную стерильной простыней, на срок не более 3 суток.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40" y="1929384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040" y="3886200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3272" y="563880"/>
            <a:ext cx="6693408" cy="41208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  <a:spcAft>
                <a:spcPts val="1820"/>
              </a:spcAft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Инфекционный контроль. Понятие.</a:t>
            </a:r>
          </a:p>
          <a:p>
            <a:pPr marL="0" marR="0" indent="0">
              <a:spcAft>
                <a:spcPts val="770"/>
              </a:spcAft>
            </a:pPr>
            <a:r>
              <a:rPr lang="ru" sz="2000" b="1">
                <a:latin typeface="Arial"/>
              </a:rPr>
              <a:t>Инфекционный контроль </a:t>
            </a:r>
            <a:r>
              <a:rPr lang="ru" sz="2000">
                <a:latin typeface="Arial"/>
              </a:rPr>
              <a:t>- это система эффективных организационных, профилактических и противоэпидемических мероприятий, направленных на предупреждение возникновения и распространения госпитальных инфекций, базирующаяся на результатах эпидемиологической диагностики.</a:t>
            </a:r>
          </a:p>
          <a:p>
            <a:pPr marL="0" marR="0" indent="0"/>
            <a:r>
              <a:rPr lang="ru" sz="2000" b="1">
                <a:latin typeface="Arial"/>
              </a:rPr>
              <a:t>Цель инфекционного контроля </a:t>
            </a:r>
            <a:r>
              <a:rPr lang="ru" sz="2000">
                <a:latin typeface="Arial"/>
              </a:rPr>
              <a:t>- снижение заболеваемости, летальности и экономического ущерба от госпитальных инфекций.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424" y="323088"/>
            <a:ext cx="6501384" cy="4053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200" b="1">
                <a:solidFill>
                  <a:srgbClr val="002060"/>
                </a:solidFill>
                <a:latin typeface="Arial"/>
              </a:rPr>
              <a:t>Методы контроля стерильности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4944" y="1399031"/>
            <a:ext cx="3565971" cy="433246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001336" marR="0" indent="0">
              <a:lnSpc>
                <a:spcPct val="63000"/>
              </a:lnSpc>
              <a:spcAft>
                <a:spcPts val="490"/>
              </a:spcAft>
            </a:pPr>
            <a:endParaRPr lang="ru" sz="1700" b="1" u="sng" dirty="0">
              <a:latin typeface="Arial"/>
            </a:endParaRPr>
          </a:p>
          <a:p>
            <a:pPr marL="1001336" marR="0" indent="0">
              <a:lnSpc>
                <a:spcPct val="63000"/>
              </a:lnSpc>
              <a:spcAft>
                <a:spcPts val="490"/>
              </a:spcAft>
            </a:pPr>
            <a:r>
              <a:rPr lang="ru" sz="1700" b="1" u="sng" dirty="0">
                <a:latin typeface="Arial"/>
              </a:rPr>
              <a:t>Прямой</a:t>
            </a:r>
          </a:p>
          <a:p>
            <a:pPr marL="1001336" marR="0" indent="0">
              <a:lnSpc>
                <a:spcPct val="63000"/>
              </a:lnSpc>
              <a:spcAft>
                <a:spcPts val="490"/>
              </a:spcAft>
            </a:pPr>
            <a:endParaRPr lang="ru" sz="1700" b="1" u="sng" dirty="0">
              <a:latin typeface="Arial"/>
            </a:endParaRPr>
          </a:p>
          <a:p>
            <a:pPr marL="302836" marR="0" indent="-342900" defTabSz="638116">
              <a:lnSpc>
                <a:spcPct val="63000"/>
              </a:lnSpc>
              <a:spcAft>
                <a:spcPts val="490"/>
              </a:spcAft>
              <a:tabLst>
                <a:tab pos="638116" algn="l"/>
              </a:tabLst>
            </a:pPr>
            <a:r>
              <a:rPr lang="ru" sz="1300" dirty="0">
                <a:latin typeface="Arial"/>
              </a:rPr>
              <a:t>•</a:t>
            </a:r>
            <a:r>
              <a:rPr lang="ru" sz="1700" dirty="0">
                <a:latin typeface="Arial"/>
              </a:rPr>
              <a:t>	биологический контроль — самый надежный.</a:t>
            </a:r>
          </a:p>
          <a:p>
            <a:pPr marL="302836" marR="0" indent="-342900" defTabSz="638116">
              <a:lnSpc>
                <a:spcPct val="63000"/>
              </a:lnSpc>
              <a:spcAft>
                <a:spcPts val="490"/>
              </a:spcAft>
              <a:tabLst>
                <a:tab pos="638116" algn="l"/>
              </a:tabLst>
            </a:pPr>
            <a:endParaRPr lang="ru" sz="1700" dirty="0">
              <a:latin typeface="Arial"/>
            </a:endParaRPr>
          </a:p>
          <a:p>
            <a:pPr marL="302836" marR="0" indent="-342900" defTabSz="638116">
              <a:lnSpc>
                <a:spcPct val="63000"/>
              </a:lnSpc>
              <a:spcAft>
                <a:spcPts val="490"/>
              </a:spcAft>
              <a:tabLst>
                <a:tab pos="638116" algn="l"/>
              </a:tabLst>
            </a:pPr>
            <a:r>
              <a:rPr lang="ru" sz="1300" dirty="0">
                <a:latin typeface="Arial"/>
              </a:rPr>
              <a:t>•</a:t>
            </a:r>
            <a:r>
              <a:rPr lang="ru" sz="1700" dirty="0">
                <a:latin typeface="Arial"/>
              </a:rPr>
              <a:t>	Берут образцы стерилизовавшегося материала и сеют на питательные среды.</a:t>
            </a:r>
          </a:p>
          <a:p>
            <a:pPr marL="302836" marR="0" indent="-342900" defTabSz="638116">
              <a:lnSpc>
                <a:spcPct val="63000"/>
              </a:lnSpc>
              <a:spcAft>
                <a:spcPts val="490"/>
              </a:spcAft>
              <a:tabLst>
                <a:tab pos="638116" algn="l"/>
              </a:tabLst>
            </a:pPr>
            <a:endParaRPr lang="ru" sz="1700" dirty="0">
              <a:latin typeface="Arial"/>
            </a:endParaRPr>
          </a:p>
          <a:p>
            <a:pPr marL="302836" marR="0" indent="-342900" defTabSz="638116">
              <a:lnSpc>
                <a:spcPct val="62000"/>
              </a:lnSpc>
              <a:spcAft>
                <a:spcPts val="490"/>
              </a:spcAft>
              <a:tabLst>
                <a:tab pos="638116" algn="l"/>
              </a:tabLst>
            </a:pPr>
            <a:r>
              <a:rPr lang="ru" sz="1300" dirty="0">
                <a:latin typeface="Arial"/>
              </a:rPr>
              <a:t>•</a:t>
            </a:r>
            <a:r>
              <a:rPr lang="ru" sz="1700" dirty="0">
                <a:latin typeface="Arial"/>
              </a:rPr>
              <a:t>	Недостаток метода состоит в том, что ответ получают только через 48 ч и более, а материал считается стерильным после автоклавирования в биксе в течение 48 — 72 ч.</a:t>
            </a:r>
          </a:p>
          <a:p>
            <a:pPr marL="302836" marR="0" indent="-342900" defTabSz="638116">
              <a:lnSpc>
                <a:spcPct val="62000"/>
              </a:lnSpc>
              <a:spcAft>
                <a:spcPts val="490"/>
              </a:spcAft>
              <a:tabLst>
                <a:tab pos="638116" algn="l"/>
              </a:tabLst>
            </a:pPr>
            <a:endParaRPr lang="ru" sz="1700" dirty="0">
              <a:latin typeface="Arial"/>
            </a:endParaRPr>
          </a:p>
          <a:p>
            <a:pPr marL="302836" marR="0" indent="-342900" defTabSz="638116">
              <a:lnSpc>
                <a:spcPct val="63000"/>
              </a:lnSpc>
              <a:tabLst>
                <a:tab pos="638116" algn="l"/>
              </a:tabLst>
            </a:pPr>
            <a:r>
              <a:rPr lang="ru" sz="1300" dirty="0">
                <a:latin typeface="Arial"/>
              </a:rPr>
              <a:t>•</a:t>
            </a:r>
            <a:r>
              <a:rPr lang="ru" sz="1700" dirty="0">
                <a:latin typeface="Arial"/>
              </a:rPr>
              <a:t>	Бактериологический контроль стерильности проводится не реже 1 раза в месяц.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1937" y="1187777"/>
            <a:ext cx="4095820" cy="35396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3000"/>
              </a:lnSpc>
              <a:spcAft>
                <a:spcPts val="630"/>
              </a:spcAft>
            </a:pPr>
            <a:endParaRPr lang="ru" b="1" u="sng" dirty="0">
              <a:latin typeface="Arial"/>
            </a:endParaRPr>
          </a:p>
          <a:p>
            <a:pPr marL="0" marR="0" indent="0" algn="ctr">
              <a:lnSpc>
                <a:spcPct val="83000"/>
              </a:lnSpc>
              <a:spcAft>
                <a:spcPts val="630"/>
              </a:spcAft>
            </a:pPr>
            <a:r>
              <a:rPr lang="ru" sz="1800" b="1" u="sng" dirty="0">
                <a:latin typeface="Arial"/>
              </a:rPr>
              <a:t>Не прямой</a:t>
            </a:r>
          </a:p>
          <a:p>
            <a:pPr marL="0" marR="0" indent="0">
              <a:lnSpc>
                <a:spcPct val="84000"/>
              </a:lnSpc>
            </a:pPr>
            <a:r>
              <a:rPr lang="ru" sz="1800" b="1" dirty="0">
                <a:latin typeface="Arial"/>
              </a:rPr>
              <a:t>Физический</a:t>
            </a:r>
          </a:p>
          <a:p>
            <a:pPr marL="0" marR="0" indent="0">
              <a:lnSpc>
                <a:spcPct val="84000"/>
              </a:lnSpc>
              <a:spcAft>
                <a:spcPts val="630"/>
              </a:spcAft>
            </a:pPr>
            <a:r>
              <a:rPr lang="ru" sz="1800" dirty="0">
                <a:latin typeface="Arial"/>
              </a:rPr>
              <a:t>(индикаторы запаяны ампулы, каждое вещество имеет свою точку плавления)</a:t>
            </a:r>
          </a:p>
          <a:p>
            <a:pPr marL="0" marR="0" indent="0">
              <a:lnSpc>
                <a:spcPct val="83000"/>
              </a:lnSpc>
            </a:pPr>
            <a:r>
              <a:rPr lang="ru" sz="1800" b="1" dirty="0">
                <a:latin typeface="Arial"/>
              </a:rPr>
              <a:t>Химический</a:t>
            </a:r>
          </a:p>
          <a:p>
            <a:pPr marL="0" marR="0" indent="0">
              <a:lnSpc>
                <a:spcPct val="83000"/>
              </a:lnSpc>
            </a:pPr>
            <a:r>
              <a:rPr lang="ru" sz="1800" dirty="0">
                <a:latin typeface="Arial"/>
              </a:rPr>
              <a:t>(термоиндикаторные ленты ИС-120 под воздействием определённой температуры меняют цвет с белого на коричневый)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0288" y="1792224"/>
            <a:ext cx="11582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0288" y="3017520"/>
            <a:ext cx="11582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390" y="146304"/>
            <a:ext cx="8700380" cy="6477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  <a:spcAft>
                <a:spcPts val="21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Методы контроля качества стерилизации</a:t>
            </a:r>
          </a:p>
          <a:p>
            <a:pPr marL="0" marR="0" indent="0" algn="just">
              <a:spcAft>
                <a:spcPts val="700"/>
              </a:spcAft>
            </a:pPr>
            <a:r>
              <a:rPr lang="ru" sz="2000" b="1" dirty="0">
                <a:latin typeface="Arial"/>
              </a:rPr>
              <a:t>Физический </a:t>
            </a:r>
            <a:r>
              <a:rPr lang="ru" sz="2000" dirty="0">
                <a:latin typeface="Arial"/>
              </a:rPr>
              <a:t>- контроль осуществляется контрольноизмерительными приборами, которые фиксируют температуру, давление в стерилизационной камере.</a:t>
            </a:r>
          </a:p>
          <a:p>
            <a:pPr marL="0" marR="0" indent="0" algn="just">
              <a:spcAft>
                <a:spcPts val="700"/>
              </a:spcAft>
            </a:pPr>
            <a:r>
              <a:rPr lang="ru" sz="2000" b="1" dirty="0">
                <a:latin typeface="Arial"/>
              </a:rPr>
              <a:t>Химический </a:t>
            </a:r>
            <a:r>
              <a:rPr lang="ru" sz="2000" dirty="0">
                <a:latin typeface="Arial"/>
              </a:rPr>
              <a:t>- используются химические индикаторы, которые изменяют цвет под влиянием процесса стерилизации.</a:t>
            </a:r>
          </a:p>
          <a:p>
            <a:pPr marL="0" marR="0" indent="0" algn="just">
              <a:spcAft>
                <a:spcPts val="700"/>
              </a:spcAft>
            </a:pPr>
            <a:r>
              <a:rPr lang="ru" sz="2000" dirty="0">
                <a:latin typeface="Arial"/>
              </a:rPr>
              <a:t>Химические индикаторы делятся на шесть классов:</a:t>
            </a:r>
          </a:p>
          <a:p>
            <a:pPr marL="0" marR="0" indent="0" algn="just" defTabSz="341376">
              <a:tabLst>
                <a:tab pos="341376" algn="l"/>
                <a:tab pos="33528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b="1" dirty="0">
                <a:latin typeface="Arial"/>
              </a:rPr>
              <a:t>	1 класс</a:t>
            </a:r>
            <a:r>
              <a:rPr lang="ru" sz="2000" dirty="0">
                <a:latin typeface="Arial"/>
              </a:rPr>
              <a:t>- индикаторы процесса. Это наружные</a:t>
            </a:r>
          </a:p>
          <a:p>
            <a:pPr marL="321632" marR="0" indent="0" algn="just">
              <a:spcAft>
                <a:spcPts val="700"/>
              </a:spcAft>
            </a:pPr>
            <a:r>
              <a:rPr lang="ru" sz="2000" dirty="0">
                <a:latin typeface="Arial"/>
              </a:rPr>
              <a:t>индикаторы, которые наклеиваются на упаковки. </a:t>
            </a:r>
          </a:p>
          <a:p>
            <a:pPr marL="321632" marR="0" indent="0" algn="just">
              <a:spcAft>
                <a:spcPts val="700"/>
              </a:spcAft>
            </a:pPr>
            <a:r>
              <a:rPr lang="ru" sz="2000" dirty="0">
                <a:latin typeface="Arial"/>
              </a:rPr>
              <a:t>Они свидетельствуют о том, что изделия подвергаются стерилизации.</a:t>
            </a:r>
          </a:p>
          <a:p>
            <a:pPr marL="0" marR="0" indent="14732" algn="just" defTabSz="335280">
              <a:tabLst>
                <a:tab pos="335280" algn="l"/>
                <a:tab pos="33528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b="1" dirty="0">
                <a:latin typeface="Arial"/>
              </a:rPr>
              <a:t>	2 класс</a:t>
            </a:r>
            <a:r>
              <a:rPr lang="ru" sz="2000" dirty="0">
                <a:latin typeface="Arial"/>
              </a:rPr>
              <a:t>- индикаторы для специальных контрольных</a:t>
            </a:r>
          </a:p>
          <a:p>
            <a:pPr marL="321632" marR="0" indent="0" algn="just">
              <a:spcAft>
                <a:spcPts val="700"/>
              </a:spcAft>
            </a:pPr>
            <a:r>
              <a:rPr lang="ru" sz="2000" dirty="0">
                <a:latin typeface="Arial"/>
              </a:rPr>
              <a:t>проверок стерилизаторов.</a:t>
            </a:r>
          </a:p>
          <a:p>
            <a:pPr marL="0" marR="0" indent="14732" algn="just" defTabSz="335280">
              <a:tabLst>
                <a:tab pos="335280" algn="l"/>
                <a:tab pos="33528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b="1" dirty="0">
                <a:latin typeface="Arial"/>
              </a:rPr>
              <a:t>	3 класс</a:t>
            </a:r>
            <a:r>
              <a:rPr lang="ru" sz="2000" dirty="0">
                <a:latin typeface="Arial"/>
              </a:rPr>
              <a:t>- индикаторы одного параметра. Реагирует только</a:t>
            </a:r>
          </a:p>
          <a:p>
            <a:pPr marL="321632" marR="0" indent="0"/>
            <a:r>
              <a:rPr lang="ru" sz="2000" dirty="0">
                <a:latin typeface="Arial"/>
              </a:rPr>
              <a:t>на один критический параметр (бензойная кислота, сахароза, гидрохинон).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656" y="146304"/>
            <a:ext cx="7751064" cy="49042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Методы контроля качества стерилизации</a:t>
            </a:r>
          </a:p>
          <a:p>
            <a:pPr marL="0" marR="0" indent="14224" defTabSz="332740">
              <a:spcAft>
                <a:spcPts val="700"/>
              </a:spcAft>
              <a:tabLst>
                <a:tab pos="332740" algn="l"/>
                <a:tab pos="3352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 b="1">
                <a:latin typeface="Arial"/>
              </a:rPr>
              <a:t>	4 класс</a:t>
            </a:r>
            <a:r>
              <a:rPr lang="ru" sz="1800">
                <a:latin typeface="Arial"/>
              </a:rPr>
              <a:t>- многопараметровые индикаторы:</a:t>
            </a:r>
          </a:p>
          <a:p>
            <a:pPr marL="0" marR="0" indent="0">
              <a:spcAft>
                <a:spcPts val="700"/>
              </a:spcAft>
            </a:pPr>
            <a:r>
              <a:rPr lang="ru" sz="1800">
                <a:latin typeface="Arial"/>
              </a:rPr>
              <a:t>А) наружные, которые закладываются в контрольные точки бикса или сухожарового шкафа. Количество индикаторов зависит от объема бикса или сухожарового шкафа;</a:t>
            </a:r>
          </a:p>
          <a:p>
            <a:pPr marL="0" marR="0" indent="14224">
              <a:spcAft>
                <a:spcPts val="700"/>
              </a:spcAft>
            </a:pPr>
            <a:r>
              <a:rPr lang="ru" sz="1800">
                <a:latin typeface="Arial"/>
              </a:rPr>
              <a:t>Б) внутренние, которые закладываются в упаковку.</a:t>
            </a:r>
          </a:p>
          <a:p>
            <a:pPr marL="0" marR="0" indent="14224" defTabSz="332740">
              <a:tabLst>
                <a:tab pos="332740" algn="l"/>
                <a:tab pos="3352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 b="1">
                <a:latin typeface="Arial"/>
              </a:rPr>
              <a:t>	5 класс</a:t>
            </a:r>
            <a:r>
              <a:rPr lang="ru" sz="1800">
                <a:latin typeface="Arial"/>
              </a:rPr>
              <a:t>- индикаторы-интеграторы. Реагируют, если все критические</a:t>
            </a:r>
          </a:p>
          <a:p>
            <a:pPr marL="321124" marR="0" indent="0">
              <a:spcAft>
                <a:spcPts val="700"/>
              </a:spcAft>
            </a:pPr>
            <a:r>
              <a:rPr lang="ru" sz="1800">
                <a:latin typeface="Arial"/>
              </a:rPr>
              <a:t>параметры достигли значений, необходимых для гибели биотестов.</a:t>
            </a:r>
          </a:p>
          <a:p>
            <a:pPr marL="0" marR="0" indent="14224" defTabSz="332740">
              <a:tabLst>
                <a:tab pos="332740" algn="l"/>
                <a:tab pos="3352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 b="1">
                <a:latin typeface="Arial"/>
              </a:rPr>
              <a:t>	6 класс</a:t>
            </a:r>
            <a:r>
              <a:rPr lang="ru" sz="1800">
                <a:latin typeface="Arial"/>
              </a:rPr>
              <a:t>- индикаторы-эмуляторы. Реагируют, если все критические</a:t>
            </a:r>
          </a:p>
          <a:p>
            <a:pPr marL="321124" marR="0" indent="0">
              <a:spcAft>
                <a:spcPts val="700"/>
              </a:spcAft>
            </a:pPr>
            <a:r>
              <a:rPr lang="ru" sz="1800">
                <a:latin typeface="Arial"/>
              </a:rPr>
              <a:t>параметры достигли регламентированных значений.</a:t>
            </a:r>
          </a:p>
          <a:p>
            <a:pPr marL="0" marR="0" indent="14224">
              <a:spcAft>
                <a:spcPts val="700"/>
              </a:spcAft>
            </a:pPr>
            <a:r>
              <a:rPr lang="ru" sz="1800">
                <a:latin typeface="Arial"/>
              </a:rPr>
              <a:t>В России в настоящее время используются индикаторы 1,3 и 4 классов.</a:t>
            </a:r>
          </a:p>
          <a:p>
            <a:pPr marL="0" marR="0" indent="0"/>
            <a:r>
              <a:rPr lang="ru" sz="1800" b="1">
                <a:latin typeface="Arial"/>
              </a:rPr>
              <a:t>Бактериологический </a:t>
            </a:r>
            <a:r>
              <a:rPr lang="ru" sz="1800">
                <a:latin typeface="Arial"/>
              </a:rPr>
              <a:t>- взятие смывов с поверхности мед. изделий на посев.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9704" y="5248656"/>
            <a:ext cx="7275576" cy="10728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800" b="1">
                <a:latin typeface="Arial"/>
              </a:rPr>
              <a:t>Биологический </a:t>
            </a:r>
            <a:r>
              <a:rPr lang="ru" sz="1800">
                <a:latin typeface="Arial"/>
              </a:rPr>
              <a:t>- основан на процессе тепловой инактивации спор тестовой культуры. Биотест представляет собой специальную полужесткую пластмассовую пробирку, в которой помещено определенное количество высушенных спор.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936" y="237744"/>
            <a:ext cx="8089392" cy="6150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1190"/>
              </a:spcAft>
            </a:pPr>
            <a:r>
              <a:rPr lang="ru" sz="2900" b="1">
                <a:solidFill>
                  <a:srgbClr val="002060"/>
                </a:solidFill>
                <a:latin typeface="Arial"/>
              </a:rPr>
              <a:t>Методы стерилизации инструментов</a:t>
            </a:r>
          </a:p>
          <a:p>
            <a:pPr marL="303344" marR="0" indent="-342900" defTabSz="638624">
              <a:spcAft>
                <a:spcPts val="770"/>
              </a:spcAft>
              <a:tabLst>
                <a:tab pos="638624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 b="1">
                <a:latin typeface="Arial"/>
              </a:rPr>
              <a:t>	Стерилизация воздушным методом </a:t>
            </a:r>
            <a:r>
              <a:rPr lang="ru" sz="2000">
                <a:latin typeface="Arial"/>
              </a:rPr>
              <a:t>осуществляется в сухожаровых шкафах. Инструменты раскладывают на поднос, который помещают в сухожаровой шкаф и стерилизуют при температуре 180°С в течение 1 ч, при температуре 160°С — 2 ч.</a:t>
            </a:r>
          </a:p>
          <a:p>
            <a:pPr marL="303344" marR="0" indent="-342900" defTabSz="638624">
              <a:spcAft>
                <a:spcPts val="770"/>
              </a:spcAft>
              <a:tabLst>
                <a:tab pos="638624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 b="1">
                <a:latin typeface="Arial"/>
              </a:rPr>
              <a:t>	Стерилизация химическим методом - </a:t>
            </a:r>
            <a:r>
              <a:rPr lang="ru" sz="2000">
                <a:latin typeface="Arial"/>
              </a:rPr>
              <a:t>температура не должна превышать температуру коагуляции белка — 60 °С. Изделия полностью погружают в раствор, находящийся в эмалированных, стеклянных или пластмассовых емкостях.</a:t>
            </a:r>
          </a:p>
          <a:p>
            <a:pPr marL="303344" marR="0" indent="-342900" defTabSz="638624">
              <a:spcAft>
                <a:spcPts val="770"/>
              </a:spcAft>
              <a:tabLst>
                <a:tab pos="638624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 b="1">
                <a:latin typeface="Arial"/>
              </a:rPr>
              <a:t>	Газовая стерилизация </a:t>
            </a:r>
            <a:r>
              <a:rPr lang="ru" sz="2000">
                <a:latin typeface="Arial"/>
              </a:rPr>
              <a:t>применяется для эндоскопических инструментов, аппаратов экстракорпорального кровообращения, изделий из пластмассы, кетгута. Для этих целей чаще используют пары формалина в автоматических газовых камерах, экспозиция составляет 48 ч.</a:t>
            </a:r>
          </a:p>
          <a:p>
            <a:pPr marL="303344" marR="0" indent="-342900" defTabSz="638624">
              <a:lnSpc>
                <a:spcPct val="105000"/>
              </a:lnSpc>
              <a:tabLst>
                <a:tab pos="638624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 b="1">
                <a:latin typeface="Arial"/>
              </a:rPr>
              <a:t>	Радиационная стерилизация </a:t>
            </a:r>
            <a:r>
              <a:rPr lang="ru" sz="2000">
                <a:latin typeface="Arial"/>
              </a:rPr>
              <a:t>применяется только на предприятиях медицинской промышленности, выпускающих изделия одноразового пользования — шовный материал, эндопротезы, одноразовые шприцы, катетеры.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352" y="0"/>
            <a:ext cx="21366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4776" y="1149790"/>
            <a:ext cx="7427252" cy="28187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4800" b="1" dirty="0">
                <a:solidFill>
                  <a:srgbClr val="002060"/>
                </a:solidFill>
                <a:latin typeface="Arial"/>
              </a:rPr>
              <a:t>Устройство </a:t>
            </a:r>
          </a:p>
          <a:p>
            <a:pPr marL="0" marR="0" indent="0" algn="ctr"/>
            <a:r>
              <a:rPr lang="ru" sz="4800" b="1" dirty="0">
                <a:solidFill>
                  <a:srgbClr val="002060"/>
                </a:solidFill>
                <a:latin typeface="Arial"/>
              </a:rPr>
              <a:t>и функции</a:t>
            </a:r>
          </a:p>
          <a:p>
            <a:pPr marL="0" marR="0" indent="0" algn="ctr"/>
            <a:r>
              <a:rPr lang="ru" sz="4800" b="1" dirty="0">
                <a:solidFill>
                  <a:srgbClr val="002060"/>
                </a:solidFill>
                <a:latin typeface="Arial"/>
              </a:rPr>
              <a:t> ЦСО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" y="225552"/>
            <a:ext cx="8680704" cy="6330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5000"/>
              </a:lnSpc>
              <a:spcBef>
                <a:spcPts val="420"/>
              </a:spcBef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Централизованное стерилизационное отделение (ЦСО)</a:t>
            </a:r>
          </a:p>
          <a:p>
            <a:pPr marL="0" marR="0" indent="241300">
              <a:lnSpc>
                <a:spcPct val="106000"/>
              </a:lnSpc>
              <a:spcAft>
                <a:spcPts val="1330"/>
              </a:spcAft>
            </a:pPr>
            <a:r>
              <a:rPr lang="ru" sz="1600">
                <a:latin typeface="Arial"/>
              </a:rPr>
              <a:t>Стерилизация изделий медицинского назначения осуществляется в централизованных стерилизационных отделениях ЛПО.</a:t>
            </a:r>
          </a:p>
          <a:p>
            <a:pPr marL="0" marR="0" indent="127000"/>
            <a:r>
              <a:rPr lang="ru" sz="1600" b="1">
                <a:latin typeface="Arial"/>
              </a:rPr>
              <a:t>ЦСО имеет три зоны</a:t>
            </a:r>
            <a:r>
              <a:rPr lang="ru" sz="1600">
                <a:latin typeface="Arial"/>
              </a:rPr>
              <a:t>:</a:t>
            </a:r>
          </a:p>
          <a:p>
            <a:pPr marL="0" marR="0" indent="0" defTabSz="338328">
              <a:tabLst>
                <a:tab pos="338328" algn="l"/>
              </a:tabLst>
            </a:pPr>
            <a:r>
              <a:rPr lang="ru" sz="1600">
                <a:latin typeface="Arial"/>
              </a:rPr>
              <a:t>•	«грязную»</a:t>
            </a:r>
          </a:p>
          <a:p>
            <a:pPr marL="0" marR="0" indent="0" defTabSz="338328">
              <a:tabLst>
                <a:tab pos="338328" algn="l"/>
              </a:tabLst>
            </a:pPr>
            <a:r>
              <a:rPr lang="ru" sz="1600">
                <a:latin typeface="Arial"/>
              </a:rPr>
              <a:t>•	«чистую»</a:t>
            </a:r>
          </a:p>
          <a:p>
            <a:pPr marL="0" marR="0" indent="0" defTabSz="338328">
              <a:spcAft>
                <a:spcPts val="1330"/>
              </a:spcAft>
              <a:tabLst>
                <a:tab pos="338328" algn="l"/>
              </a:tabLst>
            </a:pPr>
            <a:r>
              <a:rPr lang="ru" sz="1600">
                <a:latin typeface="Arial"/>
              </a:rPr>
              <a:t>•	«стерильную»</a:t>
            </a:r>
          </a:p>
          <a:p>
            <a:pPr marL="0" marR="0" indent="165100">
              <a:spcAft>
                <a:spcPts val="1330"/>
              </a:spcAft>
            </a:pPr>
            <a:r>
              <a:rPr lang="ru" sz="1600">
                <a:latin typeface="Arial"/>
              </a:rPr>
              <a:t>Все зоны отделены стенами. Поступление материалов, изделий осуществляется через шлюзы в одном направлении по принципу «от грязного к чистому, стерильному» .</a:t>
            </a:r>
          </a:p>
          <a:p>
            <a:pPr marL="0" marR="0" indent="165100"/>
            <a:r>
              <a:rPr lang="ru" sz="1600">
                <a:latin typeface="Arial"/>
              </a:rPr>
              <a:t>Проводится контроль каждого этапа обработки изделий медицинского назначения, и изделия передаются в «чистую» зону. Хирургические перчатки после сортировки стираются и упаковываются вместе с тест-индикаторами процесса стерилизации. Все инструменты в «чистой» зоне проходят технический контроль изделий и упаковку в: биксы (стерилизационные коробки), бязевые упаковки, современные упаковочные материалы с размещением в контрольные точки термовременных индикаторов процесса стерилизации 4-го класса .Склад чистых изделий проводится в «чистой» зоне. Пройдя технический контроль, изделия автоклавируются и перемещаются через шлюз на стерильный склад, откуда производится выдача готовой стерильной продукции или ее складирование в пределах сроков стерилизации.</a:t>
            </a:r>
          </a:p>
          <a:p>
            <a:pPr marL="0" marR="0" indent="292100"/>
            <a:r>
              <a:rPr lang="ru" sz="1600">
                <a:latin typeface="Arial"/>
              </a:rPr>
              <a:t>Невостребованные стерильные материалы возвращаются на склад чистых изделий.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72" y="161544"/>
            <a:ext cx="8397240" cy="6565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910"/>
              </a:spcAft>
            </a:pPr>
            <a:r>
              <a:rPr lang="ru" sz="2900" b="1">
                <a:solidFill>
                  <a:srgbClr val="002060"/>
                </a:solidFill>
                <a:latin typeface="Arial"/>
              </a:rPr>
              <a:t>Стерилизационные упаковки</a:t>
            </a:r>
          </a:p>
          <a:p>
            <a:pPr marL="0" marR="0" indent="0" defTabSz="338328">
              <a:spcAft>
                <a:spcPts val="700"/>
              </a:spcAft>
              <a:tabLst>
                <a:tab pos="338328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>
                <a:latin typeface="Arial"/>
              </a:rPr>
              <a:t>	Эффективность стерилизации зависит от упаковки.</a:t>
            </a:r>
          </a:p>
          <a:p>
            <a:pPr marL="306900" marR="0" indent="-342900" defTabSz="645228">
              <a:spcAft>
                <a:spcPts val="700"/>
              </a:spcAft>
              <a:tabLst>
                <a:tab pos="645228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>
                <a:latin typeface="Arial"/>
              </a:rPr>
              <a:t>	Основная функция упаковки — защита стерильного материала от повторного обсеменения микроорганизмами (реконтаминации).</a:t>
            </a:r>
          </a:p>
          <a:p>
            <a:pPr marL="306900" marR="0" indent="-342900" defTabSz="645228">
              <a:spcAft>
                <a:spcPts val="700"/>
              </a:spcAft>
              <a:tabLst>
                <a:tab pos="645228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>
                <a:latin typeface="Arial"/>
              </a:rPr>
              <a:t>	Стерильный материал и стерильная упаковка не должны рассматриваться отдельно друг от друга. Без соответствующей упаковки стерильный материал бесполезен, так как нестерилен. Изделия, простерилизованные без упаковки, должны быть использованы непосредственно после стерилизации.</a:t>
            </a:r>
          </a:p>
          <a:p>
            <a:pPr marL="306900" marR="0" indent="-342900" defTabSz="645228">
              <a:spcAft>
                <a:spcPts val="700"/>
              </a:spcAft>
              <a:tabLst>
                <a:tab pos="645228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>
                <a:latin typeface="Arial"/>
              </a:rPr>
              <a:t>	Стерилизация сухим теплом или влажным материалом в упаковке позволяет сохранить стерильность изделий. Стерилизационные упаковочные материалы должны быть легко проницаемы для соответствующих стерилизующих агентов, в закрытом виде непроницаемы для микроорганизмов и сохранять целостность после стерилизации соответствующим методом.</a:t>
            </a:r>
          </a:p>
          <a:p>
            <a:pPr marL="306900" marR="0" indent="-342900" defTabSz="645228">
              <a:spcAft>
                <a:spcPts val="700"/>
              </a:spcAft>
              <a:tabLst>
                <a:tab pos="645228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>
                <a:latin typeface="Arial"/>
              </a:rPr>
              <a:t>	Для упаковки используются многоразовые стерилизационные коробки (биксы), различные крафт-пакеты, современные упаковочные материалы.</a:t>
            </a:r>
          </a:p>
          <a:p>
            <a:pPr marL="306900" marR="0" indent="-342900" defTabSz="645228">
              <a:lnSpc>
                <a:spcPct val="106000"/>
              </a:lnSpc>
              <a:spcAft>
                <a:spcPts val="700"/>
              </a:spcAft>
              <a:tabLst>
                <a:tab pos="645228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>
                <a:latin typeface="Arial"/>
              </a:rPr>
              <a:t>	Стерилизации подвергаются сухие изделия в упаковках из бумаги (крафт-пакеты) мешочной непропитанной, бумаги мешочной влагопрочной.</a:t>
            </a:r>
          </a:p>
          <a:p>
            <a:pPr marL="306900" marR="0" indent="-342900" defTabSz="645228">
              <a:spcAft>
                <a:spcPts val="910"/>
              </a:spcAft>
              <a:tabLst>
                <a:tab pos="645228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>
                <a:latin typeface="Arial"/>
              </a:rPr>
              <a:t>	Существуют упаковки из двуслойной х.-б. ткани, соответствующей ОСТу 42-21-2-85. Сроки сохранения стерильности зависят от упаковки. Биксы без фильтра хранятся трое суток, с фильтром — 20 суток. Упаковки из двуслойной х.-б. ткани или крафт-пакеты хранятся до трех суток в стерильных условиях.</a:t>
            </a:r>
          </a:p>
          <a:p>
            <a:pPr marL="0" marR="0" indent="0" defTabSz="338328">
              <a:lnSpc>
                <a:spcPct val="129000"/>
              </a:lnSpc>
              <a:tabLst>
                <a:tab pos="338328" algn="l"/>
              </a:tabLst>
            </a:pPr>
            <a:r>
              <a:rPr lang="ru" sz="1300">
                <a:latin typeface="Arial"/>
              </a:rPr>
              <a:t>•</a:t>
            </a:r>
            <a:r>
              <a:rPr lang="ru" sz="1600">
                <a:latin typeface="Arial"/>
              </a:rPr>
              <a:t>	Все упаковки маркируют.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248" y="0"/>
            <a:ext cx="4873752" cy="5462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8" y="2651760"/>
            <a:ext cx="3819144" cy="1792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63056" y="1691640"/>
            <a:ext cx="1426464" cy="249936"/>
          </a:xfrm>
          <a:prstGeom prst="rect">
            <a:avLst/>
          </a:prstGeom>
          <a:solidFill>
            <a:srgbClr val="5FCBE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1800">
                <a:solidFill>
                  <a:srgbClr val="FFFFFF"/>
                </a:solidFill>
                <a:latin typeface="Trebuchet MS"/>
              </a:rPr>
              <a:t>Одноразовые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35952" y="4818888"/>
            <a:ext cx="1472184" cy="573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800">
                <a:latin typeface="Trebuchet MS"/>
              </a:rPr>
              <a:t>Упаковочный материал для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870704"/>
            <a:ext cx="1490472" cy="5212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1800">
                <a:latin typeface="Arial"/>
              </a:rPr>
              <a:t>Пакеты для стерилизации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9000" y="5462016"/>
            <a:ext cx="1487424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1800">
                <a:latin typeface="Trebuchet MS"/>
              </a:rPr>
              <a:t>стерилизации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8320" y="405384"/>
            <a:ext cx="5788152" cy="10119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600" b="1">
                <a:solidFill>
                  <a:srgbClr val="002060"/>
                </a:solidFill>
                <a:latin typeface="Arial"/>
              </a:rPr>
              <a:t>Виды стерилизационных упаковок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3312" y="1770888"/>
            <a:ext cx="1536192" cy="246888"/>
          </a:xfrm>
          <a:prstGeom prst="rect">
            <a:avLst/>
          </a:prstGeom>
          <a:solidFill>
            <a:srgbClr val="5FCBE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>
              <a:spcBef>
                <a:spcPts val="700"/>
              </a:spcBef>
            </a:pPr>
            <a:r>
              <a:rPr lang="ru" sz="1800">
                <a:solidFill>
                  <a:srgbClr val="FFFFFF"/>
                </a:solidFill>
                <a:latin typeface="Trebuchet MS"/>
              </a:rPr>
              <a:t>Многоразовые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536" y="4541520"/>
            <a:ext cx="2907792" cy="530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800">
                <a:latin typeface="Trebuchet MS"/>
              </a:rPr>
              <a:t>Стерилизационная коробка (бикс) с фильтром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488" y="4666488"/>
            <a:ext cx="4096512" cy="2191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1050202"/>
            <a:ext cx="6842760" cy="366505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4800" b="1" dirty="0">
                <a:solidFill>
                  <a:srgbClr val="002060"/>
                </a:solidFill>
                <a:latin typeface="Arial"/>
              </a:rPr>
              <a:t>Организация безопасной среды для пациента и персонала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848" y="475488"/>
            <a:ext cx="8172348" cy="5765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100584">
              <a:spcBef>
                <a:spcPts val="350"/>
              </a:spcBef>
              <a:spcAft>
                <a:spcPts val="2520"/>
              </a:spcAft>
            </a:pPr>
            <a:r>
              <a:rPr lang="ru" sz="3600" b="1" dirty="0">
                <a:solidFill>
                  <a:srgbClr val="002060"/>
                </a:solidFill>
                <a:latin typeface="Arial"/>
              </a:rPr>
              <a:t>Факторы риска для пациента</a:t>
            </a:r>
          </a:p>
          <a:p>
            <a:pPr marL="0" marR="0" indent="0">
              <a:spcAft>
                <a:spcPts val="770"/>
              </a:spcAft>
            </a:pPr>
            <a:r>
              <a:rPr lang="ru" sz="2000" b="1" dirty="0">
                <a:latin typeface="Arial"/>
              </a:rPr>
              <a:t>Пациент ЛПУ </a:t>
            </a:r>
            <a:r>
              <a:rPr lang="ru" sz="2000" dirty="0">
                <a:latin typeface="Arial"/>
              </a:rPr>
              <a:t>- это страдающий человек с нарушением физического, душевного и социального благополучия, расстройством биосоциальной адаптации, ощущением зависимости от болезни, переживанием стесненной свободы. И сама болезнь , и новая окружающая среда вынуждают его изменить привычный образ жизни</a:t>
            </a:r>
          </a:p>
          <a:p>
            <a:pPr marL="0" marR="0" indent="0">
              <a:spcAft>
                <a:spcPts val="770"/>
              </a:spcAft>
            </a:pPr>
            <a:endParaRPr lang="ru" sz="2000" dirty="0">
              <a:latin typeface="Arial"/>
            </a:endParaRPr>
          </a:p>
          <a:p>
            <a:pPr marL="0" marR="0" indent="0">
              <a:spcAft>
                <a:spcPts val="980"/>
              </a:spcAft>
            </a:pPr>
            <a:r>
              <a:rPr lang="ru" sz="2000" b="1" dirty="0">
                <a:latin typeface="Arial"/>
              </a:rPr>
              <a:t>Факторы риска, негативно влияющие на пациента в ЛПУ, можно условно разделить на две группы:</a:t>
            </a:r>
          </a:p>
          <a:p>
            <a:pPr marL="0" marR="0" indent="11684" defTabSz="341376">
              <a:lnSpc>
                <a:spcPct val="131000"/>
              </a:lnSpc>
              <a:spcAft>
                <a:spcPts val="420"/>
              </a:spcAft>
              <a:tabLst>
                <a:tab pos="34137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психосоциальные;</a:t>
            </a:r>
          </a:p>
          <a:p>
            <a:pPr marL="318584" marR="0" indent="-342900" algn="just" defTabSz="659960">
              <a:lnSpc>
                <a:spcPct val="105000"/>
              </a:lnSpc>
              <a:tabLst>
                <a:tab pos="659960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угрожающие безопасности жизнидеятельности человека;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336" y="235390"/>
            <a:ext cx="7223760" cy="560457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Bef>
                <a:spcPts val="1470"/>
              </a:spcBef>
              <a:spcAft>
                <a:spcPts val="42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ИСМП. Виды ИСМП</a:t>
            </a:r>
          </a:p>
          <a:p>
            <a:pPr marL="0" marR="0" indent="584200">
              <a:lnSpc>
                <a:spcPct val="106000"/>
              </a:lnSpc>
              <a:spcAft>
                <a:spcPts val="700"/>
              </a:spcAft>
            </a:pPr>
            <a:r>
              <a:rPr lang="ru" sz="2000" b="1" dirty="0">
                <a:latin typeface="Arial"/>
              </a:rPr>
              <a:t>ИСМП </a:t>
            </a:r>
            <a:r>
              <a:rPr lang="ru" sz="2000" dirty="0">
                <a:latin typeface="Arial"/>
              </a:rPr>
              <a:t>(инфекции, связанные с оказанием медицинской помощи) - это любые проявления заболевания микробной природы, которые наблюдаются у больного после лечения в стационаре, либо посещения больницы, либо в течение месяца после выписки из стационара</a:t>
            </a:r>
            <a:r>
              <a:rPr lang="ru" sz="2000" dirty="0">
                <a:solidFill>
                  <a:srgbClr val="404040"/>
                </a:solidFill>
                <a:latin typeface="Arial"/>
              </a:rPr>
              <a:t>.</a:t>
            </a:r>
          </a:p>
          <a:p>
            <a:pPr marL="0" marR="0" indent="0" algn="ctr">
              <a:lnSpc>
                <a:spcPct val="106000"/>
              </a:lnSpc>
              <a:spcAft>
                <a:spcPts val="700"/>
              </a:spcAft>
            </a:pPr>
            <a:r>
              <a:rPr lang="ru" sz="2000" b="1" u="sng" dirty="0">
                <a:latin typeface="Arial"/>
              </a:rPr>
              <a:t>Виды ИСМП</a:t>
            </a:r>
          </a:p>
          <a:p>
            <a:pPr marL="1722696" marR="0" indent="0">
              <a:lnSpc>
                <a:spcPct val="106000"/>
              </a:lnSpc>
              <a:spcAft>
                <a:spcPts val="700"/>
              </a:spcAft>
            </a:pPr>
            <a:r>
              <a:rPr lang="ru" sz="2000" dirty="0">
                <a:latin typeface="Arial"/>
              </a:rPr>
              <a:t>Гнойно-септические инфекции</a:t>
            </a:r>
          </a:p>
          <a:p>
            <a:pPr marL="0" marR="0" indent="0" algn="ctr">
              <a:spcAft>
                <a:spcPts val="700"/>
              </a:spcAft>
            </a:pPr>
            <a:r>
              <a:rPr lang="ru" sz="2400" b="1" dirty="0">
                <a:solidFill>
                  <a:srgbClr val="FF0000"/>
                </a:solidFill>
                <a:latin typeface="Trebuchet MS"/>
              </a:rPr>
              <a:t>75-80%</a:t>
            </a:r>
          </a:p>
          <a:p>
            <a:pPr marL="0" marR="0" indent="0" algn="ctr">
              <a:lnSpc>
                <a:spcPct val="106000"/>
              </a:lnSpc>
              <a:spcAft>
                <a:spcPts val="700"/>
              </a:spcAft>
            </a:pPr>
            <a:r>
              <a:rPr lang="ru" sz="2000" dirty="0">
                <a:latin typeface="Arial"/>
              </a:rPr>
              <a:t>Кишечные инфекции</a:t>
            </a:r>
          </a:p>
          <a:p>
            <a:pPr marL="0" marR="0" indent="0" algn="ctr">
              <a:spcAft>
                <a:spcPts val="700"/>
              </a:spcAft>
            </a:pPr>
            <a:r>
              <a:rPr lang="ru" sz="2400" b="1" dirty="0">
                <a:solidFill>
                  <a:srgbClr val="FF0000"/>
                </a:solidFill>
                <a:latin typeface="Trebuchet MS"/>
              </a:rPr>
              <a:t>7-12%</a:t>
            </a:r>
          </a:p>
          <a:p>
            <a:pPr marL="0" marR="0" indent="0" algn="ctr">
              <a:lnSpc>
                <a:spcPct val="106000"/>
              </a:lnSpc>
              <a:spcAft>
                <a:spcPts val="700"/>
              </a:spcAft>
            </a:pPr>
            <a:r>
              <a:rPr lang="ru" sz="2000" dirty="0">
                <a:latin typeface="Arial"/>
              </a:rPr>
              <a:t>Гемоконтактные инфекции</a:t>
            </a:r>
          </a:p>
          <a:p>
            <a:pPr marL="0" marR="0" indent="0" algn="ctr"/>
            <a:r>
              <a:rPr lang="ru" sz="2400" b="1" dirty="0">
                <a:solidFill>
                  <a:srgbClr val="FF0000"/>
                </a:solidFill>
                <a:latin typeface="Trebuchet MS"/>
              </a:rPr>
              <a:t>6-7%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6704" y="5558828"/>
            <a:ext cx="2075688" cy="12046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700"/>
              </a:spcAft>
            </a:pPr>
            <a:r>
              <a:rPr lang="ru" sz="2000" dirty="0">
                <a:latin typeface="Arial"/>
              </a:rPr>
              <a:t>Другие инфекции</a:t>
            </a:r>
          </a:p>
          <a:p>
            <a:pPr marL="0" marR="0" indent="0" algn="ctr"/>
            <a:r>
              <a:rPr lang="ru" sz="2400" b="1" dirty="0">
                <a:solidFill>
                  <a:srgbClr val="FF0000"/>
                </a:solidFill>
                <a:latin typeface="Trebuchet MS"/>
              </a:rPr>
              <a:t>5-6%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6" y="5367528"/>
            <a:ext cx="8628888" cy="1481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632" y="393192"/>
            <a:ext cx="8138160" cy="4754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105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Факторы риска для сестринского персонала в ЛПУ:</a:t>
            </a:r>
          </a:p>
          <a:p>
            <a:pPr marL="0" marR="0" indent="0" defTabSz="329819">
              <a:tabLst>
                <a:tab pos="329819" algn="l"/>
                <a:tab pos="341376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b="1" dirty="0">
                <a:latin typeface="Arial"/>
              </a:rPr>
              <a:t>	Биологически</a:t>
            </a:r>
            <a:r>
              <a:rPr lang="ru" sz="1800" dirty="0">
                <a:latin typeface="Arial"/>
              </a:rPr>
              <a:t>е - туберкулез органов дыхания, вирусный гепатит В, ВИЧ</a:t>
            </a:r>
          </a:p>
          <a:p>
            <a:pPr marL="0" marR="0" indent="342900">
              <a:spcAft>
                <a:spcPts val="700"/>
              </a:spcAft>
            </a:pPr>
            <a:r>
              <a:rPr lang="ru" sz="1800" dirty="0">
                <a:latin typeface="Arial"/>
              </a:rPr>
              <a:t>- инфекции;</a:t>
            </a:r>
          </a:p>
          <a:p>
            <a:pPr marL="306900" marR="0" indent="-342900" defTabSz="636719">
              <a:spcAft>
                <a:spcPts val="700"/>
              </a:spcAft>
              <a:tabLst>
                <a:tab pos="636719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b="1" dirty="0">
                <a:latin typeface="Arial"/>
              </a:rPr>
              <a:t>	Химические </a:t>
            </a:r>
            <a:r>
              <a:rPr lang="ru" sz="1800" dirty="0">
                <a:latin typeface="Arial"/>
              </a:rPr>
              <a:t>- лекарственные препараты, дезинфицирующие, моющие средства, попадая в организм, могут вызывать дерматиты, повреждение различных органов и систем;</a:t>
            </a:r>
          </a:p>
          <a:p>
            <a:pPr marL="306900" marR="0" indent="-342900" defTabSz="636719">
              <a:spcAft>
                <a:spcPts val="700"/>
              </a:spcAft>
              <a:tabLst>
                <a:tab pos="636719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b="1" dirty="0">
                <a:latin typeface="Arial"/>
              </a:rPr>
              <a:t>	Психологические </a:t>
            </a:r>
            <a:r>
              <a:rPr lang="ru" sz="1800" dirty="0">
                <a:latin typeface="Arial"/>
              </a:rPr>
              <a:t>- стрессовые ситуации, вид страдающих, иногда обреченных пациентов, невозможность помочь, работа с пациентами разных возрастных групп приводит к истощению нервной системы медицинской сестры. Неблагоприятными факторами являются ночные дежурства, конфликты в коллективе, неудовлетворенность условиями работы.;</a:t>
            </a:r>
          </a:p>
          <a:p>
            <a:pPr marL="0" marR="0" indent="0" defTabSz="329819">
              <a:tabLst>
                <a:tab pos="329819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b="1" dirty="0">
                <a:latin typeface="Arial"/>
              </a:rPr>
              <a:t>	Физические </a:t>
            </a:r>
            <a:r>
              <a:rPr lang="ru" sz="1800" dirty="0">
                <a:latin typeface="Arial"/>
              </a:rPr>
              <a:t>- облучение, ожоги, физическая нагрузка;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976" y="4760976"/>
            <a:ext cx="4002024" cy="2097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2168" y="1023042"/>
            <a:ext cx="7653528" cy="381718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200" b="1" dirty="0">
                <a:solidFill>
                  <a:srgbClr val="002060"/>
                </a:solidFill>
                <a:latin typeface="Arial"/>
              </a:rPr>
              <a:t>Профилактика парентеральных инфекций среди медицинского персонала. Универсальные меры предосторожности при работе с кровью и биологическими жидкостям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28" y="249936"/>
            <a:ext cx="7885176" cy="4834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68800" marR="0" indent="406400">
              <a:spcAft>
                <a:spcPts val="2730"/>
              </a:spcAft>
            </a:pPr>
            <a:r>
              <a:rPr lang="ru" sz="2500" b="1">
                <a:solidFill>
                  <a:srgbClr val="002060"/>
                </a:solidFill>
                <a:latin typeface="Arial"/>
              </a:rPr>
              <a:t>Профилактика парентеральных инфекций. Универсальные меры предосторожности при работе с кровью и биологическими жидкостями</a:t>
            </a:r>
          </a:p>
          <a:p>
            <a:pPr marL="268800" marR="0" indent="-304800" defTabSz="613224">
              <a:lnSpc>
                <a:spcPct val="115000"/>
              </a:lnSpc>
              <a:spcAft>
                <a:spcPts val="770"/>
              </a:spcAft>
              <a:tabLst>
                <a:tab pos="6132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Мытье рук с мылом и водой немедленно после контакта с кровью или биосредами организма;</a:t>
            </a:r>
          </a:p>
          <a:p>
            <a:pPr marL="268800" marR="0" indent="-304800" defTabSz="613224">
              <a:lnSpc>
                <a:spcPct val="115000"/>
              </a:lnSpc>
              <a:spcAft>
                <a:spcPts val="770"/>
              </a:spcAft>
              <a:tabLst>
                <a:tab pos="6132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Использование перчаток в случаях, когда ожидается контакт с кровью, биожидкостями, при работе с загрязненными принадлежностями;</a:t>
            </a:r>
          </a:p>
          <a:p>
            <a:pPr marL="268800" marR="0" indent="-304800" defTabSz="613224">
              <a:lnSpc>
                <a:spcPct val="113000"/>
              </a:lnSpc>
              <a:spcAft>
                <a:spcPts val="770"/>
              </a:spcAft>
              <a:tabLst>
                <a:tab pos="6132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Использование двойных перчаток при любых операциях, и высоком риске заражения при контакте с пациентами, инфицированных гепатитом В, ВИЧ инфекцией;</a:t>
            </a:r>
          </a:p>
          <a:p>
            <a:pPr marL="0" marR="0" indent="0" defTabSz="344424">
              <a:lnSpc>
                <a:spcPct val="134000"/>
              </a:lnSpc>
              <a:spcAft>
                <a:spcPts val="770"/>
              </a:spcAft>
              <a:tabLst>
                <a:tab pos="3444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Использование средств защиты глаз, лица (маска, очки);</a:t>
            </a:r>
          </a:p>
          <a:p>
            <a:pPr marL="268800" marR="0" indent="-304800" defTabSz="613224">
              <a:lnSpc>
                <a:spcPct val="115000"/>
              </a:lnSpc>
              <a:tabLst>
                <a:tab pos="6132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Использовать влагонепроницаемую спецодежду для защиты участков тела от возможного попадания брызг крови и жидких выделений;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328" y="5084064"/>
            <a:ext cx="7921752" cy="13533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68800" marR="0" indent="-304800" defTabSz="613224">
              <a:spcAft>
                <a:spcPts val="770"/>
              </a:spcAft>
              <a:tabLst>
                <a:tab pos="61322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Защита поврежденной кожи или открытых ран водонепроницаемыми повязками;</a:t>
            </a:r>
          </a:p>
          <a:p>
            <a:pPr marL="268800" marR="0" indent="-304800" defTabSz="613224">
              <a:tabLst>
                <a:tab pos="61322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Передача всех острых инструментов через промежуточный лоток, а не из рук в руки;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5546" y="735292"/>
            <a:ext cx="7663992" cy="205504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256604" marR="0" indent="-2286000">
              <a:lnSpc>
                <a:spcPct val="106000"/>
              </a:lnSpc>
            </a:pPr>
            <a:r>
              <a:rPr lang="ru" sz="4800" b="1" dirty="0">
                <a:solidFill>
                  <a:srgbClr val="002060"/>
                </a:solidFill>
                <a:latin typeface="Arial"/>
              </a:rPr>
              <a:t>Лечебно-охранительный режим ЛПУ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9690" y="396240"/>
            <a:ext cx="7079531" cy="578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13504" marR="0" indent="12700" algn="just">
              <a:spcAft>
                <a:spcPts val="1960"/>
              </a:spcAft>
            </a:pPr>
            <a:r>
              <a:rPr lang="ru" sz="3600" b="1" dirty="0">
                <a:solidFill>
                  <a:srgbClr val="002060"/>
                </a:solidFill>
                <a:latin typeface="Arial"/>
              </a:rPr>
              <a:t>Лечебно-охранительным режимом называют</a:t>
            </a:r>
          </a:p>
          <a:p>
            <a:pPr marL="313504" marR="0" indent="-342900" defTabSz="657928">
              <a:spcAft>
                <a:spcPts val="700"/>
              </a:spcAft>
              <a:tabLst>
                <a:tab pos="657928" algn="l"/>
              </a:tabLst>
            </a:pPr>
            <a:r>
              <a:rPr lang="ru" sz="10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комплекс профилактических и лечебных мероприятий, направленных на обеспечение максимального физического и психического покоя больных.</a:t>
            </a:r>
          </a:p>
          <a:p>
            <a:pPr marL="0" marR="0" indent="0">
              <a:spcAft>
                <a:spcPts val="700"/>
              </a:spcAft>
            </a:pPr>
            <a:r>
              <a:rPr lang="ru" sz="2000" b="1" dirty="0">
                <a:latin typeface="Arial"/>
              </a:rPr>
              <a:t>Лечебно - охранительный режим отделения включает следующие элементы:</a:t>
            </a:r>
          </a:p>
          <a:p>
            <a:pPr marL="0" marR="0" indent="0" defTabSz="344424">
              <a:spcAft>
                <a:spcPts val="700"/>
              </a:spcAft>
              <a:tabLst>
                <a:tab pos="34442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Обеспечение щадящего для психики пациента режима;</a:t>
            </a:r>
          </a:p>
          <a:p>
            <a:pPr marL="0" marR="0" indent="6604" defTabSz="344424">
              <a:spcAft>
                <a:spcPts val="700"/>
              </a:spcAft>
              <a:tabLst>
                <a:tab pos="34442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Соблюдение правил внутреннего распорядка дня;</a:t>
            </a:r>
          </a:p>
          <a:p>
            <a:pPr marL="0" marR="0" indent="6604" defTabSz="344424">
              <a:tabLst>
                <a:tab pos="34442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Обеспечение режима рациональной физической активности;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" y="170688"/>
            <a:ext cx="8769096" cy="6553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1820"/>
              </a:spcAft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Виды режимов двигательной активности:</a:t>
            </a:r>
          </a:p>
          <a:p>
            <a:pPr marL="306900" marR="0" indent="-342900" defTabSz="642180">
              <a:spcAft>
                <a:spcPts val="770"/>
              </a:spcAft>
              <a:tabLst>
                <a:tab pos="6421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 b="1">
                <a:latin typeface="Arial"/>
              </a:rPr>
              <a:t>	Строгий постельный </a:t>
            </a:r>
            <a:r>
              <a:rPr lang="ru" sz="1800">
                <a:latin typeface="Arial"/>
              </a:rPr>
              <a:t>- пациенту запрещается самостоятельные движения, в том числе смена положения в постели. Все гигиенические мероприятия, кормление осуществляется только с помощью медсестры. Лечебные и диагностические манипуляции проводятся в постели. Назначается в острую фазу при инфарктах миокарда, переломах позвоночного столба и других заболеваниях с целью создания больному наибольшего покоя.</a:t>
            </a:r>
          </a:p>
          <a:p>
            <a:pPr marL="306900" marR="0" indent="-342900" defTabSz="642180">
              <a:spcAft>
                <a:spcPts val="770"/>
              </a:spcAft>
              <a:tabLst>
                <a:tab pos="6421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 b="1">
                <a:latin typeface="Arial"/>
              </a:rPr>
              <a:t>	Постельный </a:t>
            </a:r>
            <a:r>
              <a:rPr lang="ru" sz="1800">
                <a:latin typeface="Arial"/>
              </a:rPr>
              <a:t>- назначается с целью повышения двигательной активности по мере улучшения состояния пациента. Разрешается самостоятельно или с помощью медицинского персонала выполнять ряд активных движений конечностями, принимать пищу, переворачиваться в постели, выполнять туалет, переходить в положение сидя, затем сидеть на краю кровати, свесив ноги.</a:t>
            </a:r>
          </a:p>
          <a:p>
            <a:pPr marL="306900" marR="0" indent="-342900" defTabSz="642180">
              <a:spcAft>
                <a:spcPts val="770"/>
              </a:spcAft>
              <a:tabLst>
                <a:tab pos="6421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 b="1">
                <a:latin typeface="Arial"/>
              </a:rPr>
              <a:t>	Палатный (полупостельный) </a:t>
            </a:r>
            <a:r>
              <a:rPr lang="ru" sz="1800">
                <a:latin typeface="Arial"/>
              </a:rPr>
              <a:t>- назначается при показаниях к расширению двигательной активности пациента. Разрешаются сидеть, вставать, осторожно перемещаться в пределах палаты, самостоятельный уход в пределах палаты.</a:t>
            </a:r>
          </a:p>
          <a:p>
            <a:pPr marL="306900" marR="0" indent="-342900" defTabSz="642180">
              <a:tabLst>
                <a:tab pos="6421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 b="1">
                <a:latin typeface="Arial"/>
              </a:rPr>
              <a:t>	Общий (свободный) </a:t>
            </a:r>
            <a:r>
              <a:rPr lang="ru" sz="1800">
                <a:latin typeface="Arial"/>
              </a:rPr>
              <a:t>- назначается при показаниях к тренирующему воздействию физических нагрузок. Позволяется дозированная ходьба, подъем по лестнице, прогулки по территории ЛПУ, полный уход за собой.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58" y="0"/>
            <a:ext cx="611184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52" y="0"/>
            <a:ext cx="496824" cy="353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6808" y="966216"/>
            <a:ext cx="1822704" cy="2865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3600" b="1">
                <a:solidFill>
                  <a:srgbClr val="002060"/>
                </a:solidFill>
                <a:latin typeface="Arial"/>
              </a:rPr>
              <a:t>постели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2416" y="2441448"/>
            <a:ext cx="1277112" cy="195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b="1" dirty="0">
                <a:latin typeface="Arial"/>
              </a:rPr>
              <a:t>пассивное;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2416" y="2843784"/>
            <a:ext cx="1652016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b="1">
                <a:latin typeface="Arial"/>
              </a:rPr>
              <a:t>вынужденное;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32232"/>
            <a:ext cx="6541008" cy="4297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600" b="1" dirty="0">
                <a:solidFill>
                  <a:srgbClr val="002060"/>
                </a:solidFill>
                <a:latin typeface="Arial"/>
              </a:rPr>
              <a:t>Виды положения пациента 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1040" y="1591056"/>
            <a:ext cx="6544056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При заболеваниях пациент принимает различные положения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3272" y="2039112"/>
            <a:ext cx="1115568" cy="195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b="1">
                <a:latin typeface="Arial"/>
              </a:rPr>
              <a:t>активное;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7992" y="2069592"/>
            <a:ext cx="11582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7992" y="2471928"/>
            <a:ext cx="11582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7992" y="2874264"/>
            <a:ext cx="11582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3232" y="3617976"/>
            <a:ext cx="6595872" cy="2164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С целью обеспечения тяжелобольному удобного положения 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1040" y="3895344"/>
            <a:ext cx="7220712" cy="2133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>
                <a:latin typeface="Arial"/>
              </a:rPr>
              <a:t>двигательного режима в отделениях используют </a:t>
            </a:r>
            <a:r>
              <a:rPr lang="ru" sz="1800" b="1">
                <a:latin typeface="Arial"/>
              </a:rPr>
              <a:t>функциональные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6280" y="4212336"/>
            <a:ext cx="938784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b="1">
                <a:latin typeface="Arial"/>
              </a:rPr>
              <a:t>кровати.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592" y="1432874"/>
            <a:ext cx="6997422" cy="285261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  <a:spcBef>
                <a:spcPts val="14630"/>
              </a:spcBef>
            </a:pPr>
            <a:r>
              <a:rPr lang="ru" sz="4800" b="1" dirty="0">
                <a:solidFill>
                  <a:srgbClr val="002060"/>
                </a:solidFill>
                <a:latin typeface="Arial"/>
              </a:rPr>
              <a:t>Биомеханика тела. Эргономика.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35" y="386499"/>
            <a:ext cx="8465269" cy="62876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2170"/>
              </a:spcAft>
            </a:pPr>
            <a:r>
              <a:rPr lang="ru" sz="3600" b="1">
                <a:solidFill>
                  <a:srgbClr val="002060"/>
                </a:solidFill>
                <a:latin typeface="Arial"/>
              </a:rPr>
              <a:t>Биомеханика тела</a:t>
            </a:r>
          </a:p>
          <a:p>
            <a:pPr marL="303344" marR="0" indent="-342900" defTabSz="635576">
              <a:spcAft>
                <a:spcPts val="770"/>
              </a:spcAft>
              <a:tabLst>
                <a:tab pos="635576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Термин </a:t>
            </a:r>
            <a:r>
              <a:rPr lang="ru" sz="1800" b="1">
                <a:latin typeface="Arial"/>
              </a:rPr>
              <a:t>биомеханика </a:t>
            </a:r>
            <a:r>
              <a:rPr lang="ru" sz="1800">
                <a:latin typeface="Arial"/>
              </a:rPr>
              <a:t>составлен из двух греческих слов: </a:t>
            </a:r>
            <a:r>
              <a:rPr lang="en-US" sz="1800" b="1" i="1">
                <a:latin typeface="Arial"/>
              </a:rPr>
              <a:t>bios </a:t>
            </a:r>
            <a:r>
              <a:rPr lang="ru" sz="1800" i="1">
                <a:latin typeface="Arial"/>
              </a:rPr>
              <a:t>-</a:t>
            </a:r>
            <a:r>
              <a:rPr lang="ru" sz="1800">
                <a:latin typeface="Arial"/>
              </a:rPr>
              <a:t> жизнь и </a:t>
            </a:r>
            <a:r>
              <a:rPr lang="en-US" sz="1800" b="1" i="1">
                <a:latin typeface="Arial"/>
              </a:rPr>
              <a:t>mechanike</a:t>
            </a:r>
            <a:r>
              <a:rPr lang="en-US" sz="1800">
                <a:latin typeface="Arial"/>
              </a:rPr>
              <a:t> </a:t>
            </a:r>
            <a:r>
              <a:rPr lang="ru" sz="1800">
                <a:latin typeface="Arial"/>
              </a:rPr>
              <a:t>- наука о машинах. Это наука, изучающая законы механического движения в живых ситемах. Биомеханика в медицине изучает координацию усилий костно-мышечной, нервной систем и вестибулярного аппарата, направленных на поддержание равновесия.</a:t>
            </a:r>
          </a:p>
          <a:p>
            <a:pPr marL="303344" marR="0" indent="-342900" defTabSz="635576">
              <a:spcAft>
                <a:spcPts val="770"/>
              </a:spcAft>
              <a:tabLst>
                <a:tab pos="635576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Медицинская сестра (фельдшер) должны знать правила биомеханики и уметь применять их в профессиональной деятельности.</a:t>
            </a:r>
          </a:p>
          <a:p>
            <a:pPr marL="303344" marR="0" indent="-342900" defTabSz="635576">
              <a:tabLst>
                <a:tab pos="635576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Сестринский персонал, оказывая помощь тяжелобольным, подвергается значительным физическим нагрузкам. Перемещение пациента в постели, подкладывание судна, передвижение носилок, каталок, а иногда и тяжелой аппаратуры, может привести в конечном итоге к повреждению позвоночника. Любое быстрое движение, связанное с перемещением пациента или тяжелого предмета, любое движение, не являющееся физиологическим для позвоночника, увеличивает вероятность его повреждения. Кроме того, постоянные, пусть даже нерезкие «неправильные», нефизиологические движения позвоночника приводят к его травме, которая даст о себе знать со временем.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24" y="1011936"/>
            <a:ext cx="11582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400">
                <a:latin typeface="Arial"/>
              </a:rPr>
              <a:t>•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3504" y="252984"/>
            <a:ext cx="7284720" cy="14813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980"/>
              </a:spcAft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Биомеханика в положении сидя</a:t>
            </a:r>
          </a:p>
          <a:p>
            <a:pPr marL="0" marR="0" indent="0"/>
            <a:r>
              <a:rPr lang="ru" sz="1800">
                <a:latin typeface="Arial"/>
              </a:rPr>
              <a:t>Колени должны быть чуть выше бедер (это позволит перераспределить массу тела и уменьшить нагрузку на поясничный отдел позвоночника);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224" y="1883664"/>
            <a:ext cx="7879080" cy="2700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332232">
              <a:spcAft>
                <a:spcPts val="700"/>
              </a:spcAft>
              <a:tabLst>
                <a:tab pos="332232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Спина должна быть прямой, а мышцы живота - напряженными;</a:t>
            </a:r>
          </a:p>
          <a:p>
            <a:pPr marL="297248" marR="0" indent="-342900" defTabSz="629480">
              <a:spcAft>
                <a:spcPts val="700"/>
              </a:spcAft>
              <a:tabLst>
                <a:tab pos="6294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Плечи должны быть расправлены и расположены симметрично бедрам. Если по роду деятельности сестры ей приходится часто поворачиваться в стороны, сидя на стуле, лучше, чтобы этот стул был вертящимся и на колесах;</a:t>
            </a:r>
          </a:p>
          <a:p>
            <a:pPr marL="297248" marR="0" indent="-342900" defTabSz="629480">
              <a:tabLst>
                <a:tab pos="629480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Кроме того, следует правильно подобрать стул. Для этого сядьте на стул и обопритесь не его спинку. Высота стула и его глубина подобраны правильно, если 2/3 длины ваших бедер находятся на сиденье, стопы без напряжения касаются пола;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792" y="4739640"/>
            <a:ext cx="7400544" cy="1871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24680" marR="0" indent="-342900" defTabSz="656912">
              <a:lnSpc>
                <a:spcPct val="105000"/>
              </a:lnSpc>
              <a:spcAft>
                <a:spcPts val="700"/>
              </a:spcAft>
              <a:tabLst>
                <a:tab pos="656912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Если размер стула не подходит, следует использовать различные приспособления (подушки, подставки для ног), для того, чтобы биомеханика тела была правильной;</a:t>
            </a:r>
          </a:p>
          <a:p>
            <a:pPr marL="0" marR="0" indent="17780">
              <a:lnSpc>
                <a:spcPct val="105000"/>
              </a:lnSpc>
              <a:spcAft>
                <a:spcPts val="700"/>
              </a:spcAft>
            </a:pPr>
            <a:r>
              <a:rPr lang="ru" sz="1800" b="1">
                <a:solidFill>
                  <a:srgbClr val="FF0000"/>
                </a:solidFill>
                <a:latin typeface="Arial"/>
              </a:rPr>
              <a:t>Запомните!</a:t>
            </a:r>
          </a:p>
          <a:p>
            <a:pPr marL="0" marR="0" indent="0"/>
            <a:r>
              <a:rPr lang="ru" sz="1800" i="1">
                <a:latin typeface="Arial"/>
              </a:rPr>
              <a:t>Для того, чтобы повернуться, находясь в положении сидя, повернитесь всем корпусом, а не только грудью или плечами.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9152" y="457200"/>
            <a:ext cx="4422648" cy="4175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Причины роста ИСМП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1356359"/>
            <a:ext cx="7952232" cy="48633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 defTabSz="347472">
              <a:lnSpc>
                <a:spcPct val="105000"/>
              </a:lnSpc>
              <a:spcAft>
                <a:spcPts val="700"/>
              </a:spcAft>
              <a:tabLst>
                <a:tab pos="347472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Помещения больниц, не отвечающих санитарным требованиям;</a:t>
            </a:r>
          </a:p>
          <a:p>
            <a:pPr marL="306392" marR="0" indent="-342900" algn="just" defTabSz="653864">
              <a:lnSpc>
                <a:spcPct val="105000"/>
              </a:lnSpc>
              <a:spcAft>
                <a:spcPts val="700"/>
              </a:spcAft>
              <a:tabLst>
                <a:tab pos="6538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Формирование мощного артифициального механизма передачи инфекции;</a:t>
            </a:r>
          </a:p>
          <a:p>
            <a:pPr marL="306392" marR="0" indent="-342900" defTabSz="8209856">
              <a:tabLst>
                <a:tab pos="8209856" algn="l"/>
                <a:tab pos="6538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Поступление в стационары пациентов из других регионов с мало изученными и не распознанными инфекциями</a:t>
            </a:r>
          </a:p>
          <a:p>
            <a:pPr marL="306392" marR="0" indent="0">
              <a:spcAft>
                <a:spcPts val="700"/>
              </a:spcAft>
            </a:pPr>
            <a:r>
              <a:rPr lang="ru" sz="2000" dirty="0">
                <a:latin typeface="Arial"/>
              </a:rPr>
              <a:t>(экзотические инфекции);</a:t>
            </a:r>
          </a:p>
          <a:p>
            <a:pPr marL="306392" marR="0" indent="-342900" defTabSz="653864">
              <a:lnSpc>
                <a:spcPct val="105000"/>
              </a:lnSpc>
              <a:spcAft>
                <a:spcPts val="700"/>
              </a:spcAft>
              <a:tabLst>
                <a:tab pos="6538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Широкое применение антибиотиков и химиопрепаратов, способствующих появлению лекарственно устойчивых микроорганизмов;</a:t>
            </a:r>
          </a:p>
          <a:p>
            <a:pPr marL="306392" marR="0" indent="-342900" defTabSz="653864">
              <a:lnSpc>
                <a:spcPct val="105000"/>
              </a:lnSpc>
              <a:tabLst>
                <a:tab pos="6538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Ухудшение эпид. обстановки среди населения в стране (рост заболеваемости ВИЧ - инфекцией, сифилисом, вирусом гепатита В, С, </a:t>
            </a:r>
            <a:r>
              <a:rPr lang="en-US" sz="2000" dirty="0">
                <a:latin typeface="Arial"/>
              </a:rPr>
              <a:t>tbc);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252984"/>
            <a:ext cx="7626096" cy="54772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980"/>
              </a:spcAft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Правильная биомеханика тела в положении стоя</a:t>
            </a:r>
          </a:p>
          <a:p>
            <a:pPr marL="327220" marR="0" indent="-342900" defTabSz="666564">
              <a:spcAft>
                <a:spcPts val="770"/>
              </a:spcAft>
              <a:tabLst>
                <a:tab pos="66656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Колени должны быть расслаблены так, чтобы коленные суставы двигались свободно;</a:t>
            </a:r>
          </a:p>
          <a:p>
            <a:pPr marL="0" marR="0" indent="7620" defTabSz="352044">
              <a:spcAft>
                <a:spcPts val="770"/>
              </a:spcAft>
              <a:tabLst>
                <a:tab pos="35204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Масса тела должна быть распределена равномерно на обе ноги;</a:t>
            </a:r>
          </a:p>
          <a:p>
            <a:pPr marL="327220" marR="0" indent="-342900" defTabSz="666564">
              <a:spcAft>
                <a:spcPts val="770"/>
              </a:spcAft>
              <a:tabLst>
                <a:tab pos="66656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Ступни должны быть расставлены на ширину плеч;</a:t>
            </a:r>
          </a:p>
          <a:p>
            <a:pPr marL="327220" marR="0" indent="-342900" defTabSz="666564">
              <a:spcAft>
                <a:spcPts val="770"/>
              </a:spcAft>
              <a:tabLst>
                <a:tab pos="66656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Для того, чтобы снизить нагрузку на поясничный отдел позвоночника, встаньте прямо и напрягите мышцы живота и ягодиц, голову при этом следует держать прямо, чтобы подбородок находился в горизонтальной плоскости;</a:t>
            </a:r>
          </a:p>
          <a:p>
            <a:pPr marL="0" marR="0" indent="7620" algn="just" defTabSz="352044">
              <a:spcAft>
                <a:spcPts val="770"/>
              </a:spcAft>
              <a:tabLst>
                <a:tab pos="35204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Расположите плечи в одной плоскости с бедрами;</a:t>
            </a:r>
          </a:p>
          <a:p>
            <a:pPr marL="0" marR="0" indent="7620" algn="just">
              <a:spcAft>
                <a:spcPts val="770"/>
              </a:spcAft>
            </a:pPr>
            <a:r>
              <a:rPr lang="ru" sz="1800" b="1">
                <a:solidFill>
                  <a:srgbClr val="FF0000"/>
                </a:solidFill>
                <a:latin typeface="Arial"/>
              </a:rPr>
              <a:t>Запомните!</a:t>
            </a:r>
          </a:p>
          <a:p>
            <a:pPr marL="0" marR="0" indent="12700"/>
            <a:r>
              <a:rPr lang="ru" sz="1800" i="1">
                <a:latin typeface="Arial"/>
              </a:rPr>
              <a:t>Для того, чтобы повернуться, находясь в положении стоя, вначале поверните ступни так, чтобы за ними следовал корпус тела. Не начинайте поворот с поясницы!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384048"/>
            <a:ext cx="8522208" cy="63703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210"/>
              </a:spcAft>
            </a:pPr>
            <a:r>
              <a:rPr lang="ru" sz="3200" b="1">
                <a:solidFill>
                  <a:srgbClr val="002060"/>
                </a:solidFill>
                <a:latin typeface="Arial"/>
              </a:rPr>
              <a:t>Правильная биомеханика при поднятии тяжестей</a:t>
            </a:r>
          </a:p>
          <a:p>
            <a:pPr marL="329252" marR="0" indent="-342900" algn="just" defTabSz="671136">
              <a:lnSpc>
                <a:spcPct val="105000"/>
              </a:lnSpc>
              <a:spcAft>
                <a:spcPts val="700"/>
              </a:spcAft>
              <a:tabLst>
                <a:tab pos="671136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Перед поднятием тяжестей расположите стопы на расстоянии 30 см друг от друга, выдвинув одну стопу слегка вперед (этим достигается хорошая опора и уменьшается опасность потери равновесия и падения);</a:t>
            </a:r>
          </a:p>
          <a:p>
            <a:pPr marL="329252" marR="0" indent="-342900" algn="just" defTabSz="671136">
              <a:lnSpc>
                <a:spcPct val="106000"/>
              </a:lnSpc>
              <a:spcAft>
                <a:spcPts val="700"/>
              </a:spcAft>
              <a:tabLst>
                <a:tab pos="671136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Встаньте рядом с человеком, которого вам нужно будет поднимать, так, чтобы вам не нужно было наклоняться вперед;</a:t>
            </a:r>
          </a:p>
          <a:p>
            <a:pPr marL="0" marR="0" indent="9652" defTabSz="354584">
              <a:lnSpc>
                <a:spcPct val="105000"/>
              </a:lnSpc>
              <a:spcAft>
                <a:spcPts val="700"/>
              </a:spcAft>
              <a:tabLst>
                <a:tab pos="3545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Прижимайте поднимаемого человека к себе в процессе подъема;</a:t>
            </a:r>
          </a:p>
          <a:p>
            <a:pPr marL="329252" marR="0" indent="-342900" defTabSz="671136">
              <a:spcAft>
                <a:spcPts val="700"/>
              </a:spcAft>
              <a:tabLst>
                <a:tab pos="671136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Сгибайте только колени, поднимая человека, сохраняя туловище в вертикальном положении;</a:t>
            </a:r>
          </a:p>
          <a:p>
            <a:pPr marL="329252" marR="0" indent="-342900" defTabSz="671136">
              <a:spcAft>
                <a:spcPts val="700"/>
              </a:spcAft>
              <a:tabLst>
                <a:tab pos="671136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Не делайте резких движений. Используя правильную биомеханику тела, сестра обеспечивает себе безопасность, а стало быть, сохраняет свое здоровье. Наибольшей физической нагрузке подвергается сестра при перемещении пациента с носилок на кровать (или наоборот);</a:t>
            </a:r>
          </a:p>
          <a:p>
            <a:pPr marL="0" marR="0" indent="9652">
              <a:lnSpc>
                <a:spcPct val="105000"/>
              </a:lnSpc>
              <a:spcAft>
                <a:spcPts val="700"/>
              </a:spcAft>
            </a:pPr>
            <a:r>
              <a:rPr lang="ru" sz="1800" b="1">
                <a:solidFill>
                  <a:srgbClr val="FF0000"/>
                </a:solidFill>
                <a:latin typeface="Arial"/>
              </a:rPr>
              <a:t>Запомните!</a:t>
            </a:r>
          </a:p>
          <a:p>
            <a:pPr marL="0" marR="0" indent="12700">
              <a:lnSpc>
                <a:spcPct val="105000"/>
              </a:lnSpc>
            </a:pPr>
            <a:r>
              <a:rPr lang="ru" sz="1800" i="1">
                <a:latin typeface="Arial"/>
              </a:rPr>
              <a:t>Для того, чтобы повернуться, сначала поднимите груз, а затем, опираясь на стопы, плавно поворачивайтесь, на сгибая туловища, до тех пор, пока груз находится у вас на руках.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04" y="0"/>
            <a:ext cx="2718816" cy="1990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152" y="259080"/>
            <a:ext cx="5337048" cy="17465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41800" marR="0" indent="0">
              <a:spcAft>
                <a:spcPts val="350"/>
              </a:spcAft>
            </a:pPr>
            <a:r>
              <a:rPr lang="ru" sz="3600" b="1">
                <a:solidFill>
                  <a:srgbClr val="002060"/>
                </a:solidFill>
                <a:latin typeface="Arial"/>
              </a:rPr>
              <a:t>Различные положения пациента в постели</a:t>
            </a:r>
          </a:p>
          <a:p>
            <a:pPr marL="0" marR="0" indent="0">
              <a:lnSpc>
                <a:spcPct val="150000"/>
              </a:lnSpc>
            </a:pPr>
            <a:r>
              <a:rPr lang="ru" sz="1800" b="1">
                <a:latin typeface="Arial"/>
              </a:rPr>
              <a:t>Укладывание пациента в положение Фаулера-Положение, полулежа и полусидя.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392" y="2157984"/>
            <a:ext cx="8961120" cy="2551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344424">
              <a:lnSpc>
                <a:spcPct val="105000"/>
              </a:lnSpc>
              <a:spcAft>
                <a:spcPts val="700"/>
              </a:spcAft>
              <a:tabLst>
                <a:tab pos="3444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Приведите кровать пациента в горизонтальное положение;</a:t>
            </a:r>
          </a:p>
          <a:p>
            <a:pPr marL="304360" marR="0" indent="-355600" defTabSz="648784">
              <a:lnSpc>
                <a:spcPct val="105000"/>
              </a:lnSpc>
              <a:spcAft>
                <a:spcPts val="700"/>
              </a:spcAft>
              <a:tabLst>
                <a:tab pos="6487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Поднимите изголовье кровати под углом 45 - 60 градусов (в таком положении пациент чувствует себя комфортнее, ему легче дышать и общаться с окружающими);</a:t>
            </a:r>
          </a:p>
          <a:p>
            <a:pPr marL="304360" marR="0" indent="-355600" defTabSz="648784">
              <a:spcAft>
                <a:spcPts val="700"/>
              </a:spcAft>
              <a:tabLst>
                <a:tab pos="6487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Положите голову пациента на матрац или низкую подушку (таким образом предупреждается контрактура шейных мышц);</a:t>
            </a:r>
          </a:p>
          <a:p>
            <a:pPr marL="304360" marR="0" indent="-355600" defTabSz="648784">
              <a:tabLst>
                <a:tab pos="6487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Если пациент не в состоянии самостоятельно двигать руками, положите под них подушки;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392" y="4858512"/>
            <a:ext cx="8814816" cy="13289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04360" marR="0" indent="-355600" defTabSz="648784">
              <a:spcAft>
                <a:spcPts val="700"/>
              </a:spcAft>
              <a:tabLst>
                <a:tab pos="64878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Положите пациенту подушку под поясницу (таким образом, уменьшается нагрузка на поясничный отдел позвоночника);</a:t>
            </a:r>
          </a:p>
          <a:p>
            <a:pPr marL="0" marR="0" indent="0" defTabSz="344424">
              <a:spcAft>
                <a:spcPts val="700"/>
              </a:spcAft>
              <a:tabLst>
                <a:tab pos="3444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Подложите небольшую подушку или валик под бедра пациента;</a:t>
            </a:r>
          </a:p>
          <a:p>
            <a:pPr marL="0" marR="0" indent="0" defTabSz="344424">
              <a:tabLst>
                <a:tab pos="3444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Подложите пациенту небольшую подушку или валик под нижнюю треть голени;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392" y="6339840"/>
            <a:ext cx="6537960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defTabSz="344424">
              <a:tabLst>
                <a:tab pos="344424" algn="l"/>
              </a:tabLst>
            </a:pPr>
            <a:r>
              <a:rPr lang="ru" sz="1400">
                <a:latin typeface="Arial"/>
              </a:rPr>
              <a:t>•</a:t>
            </a:r>
            <a:r>
              <a:rPr lang="ru" sz="1800">
                <a:latin typeface="Arial"/>
              </a:rPr>
              <a:t>	Поставьте упор для стоп пациента под углом 90 градусов;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0" y="9144"/>
            <a:ext cx="3334512" cy="15788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992" y="304800"/>
            <a:ext cx="5126736" cy="14935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>
              <a:lnSpc>
                <a:spcPct val="105000"/>
              </a:lnSpc>
              <a:spcAft>
                <a:spcPts val="700"/>
              </a:spcAft>
            </a:pPr>
            <a:r>
              <a:rPr lang="ru" sz="3200" b="1" dirty="0">
                <a:solidFill>
                  <a:srgbClr val="002060"/>
                </a:solidFill>
                <a:latin typeface="Arial"/>
              </a:rPr>
              <a:t>Различные положения пациента в постели</a:t>
            </a:r>
          </a:p>
          <a:p>
            <a:pPr marL="0" marR="0" indent="10160"/>
            <a:r>
              <a:rPr lang="ru" sz="1800" b="1" dirty="0">
                <a:latin typeface="Arial"/>
              </a:rPr>
              <a:t>Укладывание пациента в положение Симса 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136" y="1798320"/>
            <a:ext cx="8351520" cy="49984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06000"/>
              </a:lnSpc>
              <a:spcAft>
                <a:spcPts val="910"/>
              </a:spcAft>
            </a:pPr>
            <a:r>
              <a:rPr lang="ru" sz="1800" b="1" dirty="0">
                <a:latin typeface="Arial"/>
              </a:rPr>
              <a:t>промежуточное положение между положением лежа на животе и лежа на боку.</a:t>
            </a:r>
          </a:p>
          <a:p>
            <a:pPr marL="0" marR="0" indent="1016" defTabSz="344424">
              <a:lnSpc>
                <a:spcPct val="134000"/>
              </a:lnSpc>
              <a:spcAft>
                <a:spcPts val="700"/>
              </a:spcAft>
              <a:tabLst>
                <a:tab pos="34442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Переведите положение кровати в горизонтальное положение;</a:t>
            </a:r>
          </a:p>
          <a:p>
            <a:pPr marL="0" marR="0" indent="1016" defTabSz="344424">
              <a:lnSpc>
                <a:spcPct val="134000"/>
              </a:lnSpc>
              <a:spcAft>
                <a:spcPts val="700"/>
              </a:spcAft>
              <a:tabLst>
                <a:tab pos="34442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Положите пациента на спину;</a:t>
            </a:r>
          </a:p>
          <a:p>
            <a:pPr marL="307916" marR="0" indent="-342900" defTabSz="652340">
              <a:lnSpc>
                <a:spcPct val="115000"/>
              </a:lnSpc>
              <a:spcAft>
                <a:spcPts val="700"/>
              </a:spcAft>
              <a:tabLst>
                <a:tab pos="65234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Переведите пациента в положение, лежа на боку и частично лежа на животе (на постели находится лишь часть живота пациента);</a:t>
            </a:r>
          </a:p>
          <a:p>
            <a:pPr marL="307916" marR="0" indent="-342900" defTabSz="652340">
              <a:lnSpc>
                <a:spcPct val="134000"/>
              </a:lnSpc>
              <a:spcAft>
                <a:spcPts val="700"/>
              </a:spcAft>
              <a:tabLst>
                <a:tab pos="65234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Подложите подушку под голову пациента;</a:t>
            </a:r>
          </a:p>
          <a:p>
            <a:pPr marL="307916" marR="0" indent="-342900" defTabSz="652340">
              <a:lnSpc>
                <a:spcPct val="113000"/>
              </a:lnSpc>
              <a:spcAft>
                <a:spcPts val="700"/>
              </a:spcAft>
              <a:tabLst>
                <a:tab pos="65234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Подложите подушку под «верхнюю», согнутую в локтевом и плечевом суставе руку под углом 90 градусов, «нижнюю» руку положите на постель, не сгибая;</a:t>
            </a:r>
          </a:p>
          <a:p>
            <a:pPr marL="307916" marR="0" indent="-342900" defTabSz="652340">
              <a:lnSpc>
                <a:spcPct val="115000"/>
              </a:lnSpc>
              <a:spcAft>
                <a:spcPts val="700"/>
              </a:spcAft>
              <a:tabLst>
                <a:tab pos="652340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Подложите подушку под согнутую «верхнюю» ногу так, чтобы нижняя голень оказалась на уровне нижней трети бедра;</a:t>
            </a:r>
          </a:p>
          <a:p>
            <a:pPr marL="0" marR="0" indent="1016" defTabSz="344424">
              <a:lnSpc>
                <a:spcPct val="134000"/>
              </a:lnSpc>
              <a:tabLst>
                <a:tab pos="344424" algn="l"/>
              </a:tabLst>
            </a:pPr>
            <a:r>
              <a:rPr lang="ru" sz="1400" dirty="0">
                <a:latin typeface="Arial"/>
              </a:rPr>
              <a:t>•</a:t>
            </a:r>
            <a:r>
              <a:rPr lang="ru" sz="1800" dirty="0">
                <a:latin typeface="Arial"/>
              </a:rPr>
              <a:t>	Обеспечьте упор для стоп под углом 90 градусов;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04" y="0"/>
            <a:ext cx="107289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2936" y="179109"/>
            <a:ext cx="6968168" cy="625939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1750"/>
              </a:spcAft>
            </a:pPr>
            <a:r>
              <a:rPr lang="ru" sz="3600" b="1" dirty="0">
                <a:solidFill>
                  <a:srgbClr val="002060"/>
                </a:solidFill>
                <a:latin typeface="Arial"/>
              </a:rPr>
              <a:t>Литература:</a:t>
            </a:r>
          </a:p>
          <a:p>
            <a:pPr marL="298772" marR="0" indent="-342900" defTabSz="643196">
              <a:lnSpc>
                <a:spcPct val="105000"/>
              </a:lnSpc>
              <a:spcAft>
                <a:spcPts val="630"/>
              </a:spcAft>
              <a:tabLst>
                <a:tab pos="64319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Учебник «Основы сестринского дела», Г.Л. Обуховец, О.В. Чернова 2017 г. (учебное пособие);</a:t>
            </a:r>
          </a:p>
          <a:p>
            <a:pPr marL="298772" marR="0" indent="-342900" defTabSz="643196">
              <a:lnSpc>
                <a:spcPct val="105000"/>
              </a:lnSpc>
              <a:tabLst>
                <a:tab pos="643196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Безопасная среда для пациента и персонала. Учебное пособие - Издательство Астраханского базового медицинского колледжа, 2018 - 92 с. Разработчик: Медведева Е.В., участники издания: Дербасова Н.П., Иванова С.П., Межевихина В.А., Костина Г.З., Шепелева И.А., Мартынова О.А.</a:t>
            </a:r>
          </a:p>
          <a:p>
            <a:pPr marL="298772" marR="0" indent="-342900" defTabSz="643196">
              <a:lnSpc>
                <a:spcPct val="105000"/>
              </a:lnSpc>
              <a:tabLst>
                <a:tab pos="643196" algn="l"/>
              </a:tabLst>
            </a:pPr>
            <a:endParaRPr lang="ru" sz="2000" dirty="0">
              <a:latin typeface="Arial"/>
            </a:endParaRPr>
          </a:p>
          <a:p>
            <a:pPr marL="298772" marR="0" indent="-342900" defTabSz="643196">
              <a:lnSpc>
                <a:spcPct val="105000"/>
              </a:lnSpc>
              <a:tabLst>
                <a:tab pos="643196" algn="l"/>
              </a:tabLst>
            </a:pPr>
            <a:r>
              <a:rPr lang="ru" sz="2000" dirty="0">
                <a:latin typeface="Arial"/>
              </a:rPr>
              <a:t>                      </a:t>
            </a:r>
          </a:p>
          <a:p>
            <a:pPr marL="298772" marR="0" indent="-342900" defTabSz="643196">
              <a:lnSpc>
                <a:spcPct val="105000"/>
              </a:lnSpc>
              <a:tabLst>
                <a:tab pos="643196" algn="l"/>
              </a:tabLst>
            </a:pPr>
            <a:r>
              <a:rPr lang="ru" sz="2000" dirty="0">
                <a:latin typeface="Arial"/>
              </a:rPr>
              <a:t>                        </a:t>
            </a:r>
            <a:r>
              <a:rPr lang="ru" sz="4400" dirty="0">
                <a:solidFill>
                  <a:srgbClr val="0070C0"/>
                </a:solidFill>
                <a:latin typeface="Arial"/>
              </a:rPr>
              <a:t>БЛАГОДАРЮ </a:t>
            </a:r>
          </a:p>
          <a:p>
            <a:pPr marL="298772" marR="0" indent="-342900" defTabSz="643196">
              <a:lnSpc>
                <a:spcPct val="105000"/>
              </a:lnSpc>
              <a:tabLst>
                <a:tab pos="643196" algn="l"/>
              </a:tabLst>
            </a:pPr>
            <a:r>
              <a:rPr lang="ru" sz="4400" dirty="0">
                <a:solidFill>
                  <a:srgbClr val="0070C0"/>
                </a:solidFill>
                <a:latin typeface="Arial"/>
              </a:rPr>
              <a:t>        ЗА ВНИМАНИЕ!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457200"/>
            <a:ext cx="4422648" cy="4175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3200" b="1">
                <a:solidFill>
                  <a:srgbClr val="002060"/>
                </a:solidFill>
                <a:latin typeface="Arial"/>
              </a:rPr>
              <a:t>Причины роста ИСМП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928" y="1603248"/>
            <a:ext cx="124968" cy="557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2773680"/>
            <a:ext cx="143256" cy="557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40" y="3941064"/>
            <a:ext cx="1249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latin typeface="Arial"/>
              </a:rPr>
              <a:t>•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3064" y="1566672"/>
            <a:ext cx="7696708" cy="25633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05000"/>
              </a:lnSpc>
              <a:spcAft>
                <a:spcPts val="700"/>
              </a:spcAft>
            </a:pPr>
            <a:r>
              <a:rPr lang="ru" sz="2000" dirty="0">
                <a:latin typeface="Arial"/>
              </a:rPr>
              <a:t>увеличение числа лиц пожилого возраста;</a:t>
            </a:r>
          </a:p>
          <a:p>
            <a:pPr marL="0" marR="0" indent="0">
              <a:spcAft>
                <a:spcPts val="700"/>
              </a:spcAft>
            </a:pPr>
            <a:r>
              <a:rPr lang="ru" sz="2000" dirty="0">
                <a:latin typeface="Arial"/>
              </a:rPr>
              <a:t>увеличение числа лиц, страдающими хроническими заболеваниями и интоксикациями;</a:t>
            </a:r>
          </a:p>
          <a:p>
            <a:pPr marL="0" marR="0" indent="0">
              <a:lnSpc>
                <a:spcPct val="105000"/>
              </a:lnSpc>
              <a:spcAft>
                <a:spcPts val="700"/>
              </a:spcAft>
            </a:pPr>
            <a:r>
              <a:rPr lang="ru" sz="2000" dirty="0">
                <a:latin typeface="Arial"/>
              </a:rPr>
              <a:t>длительность пребывания пациента в стационаре;</a:t>
            </a:r>
          </a:p>
          <a:p>
            <a:pPr marL="0" marR="0" indent="0">
              <a:lnSpc>
                <a:spcPct val="105000"/>
              </a:lnSpc>
              <a:spcAft>
                <a:spcPts val="700"/>
              </a:spcAft>
            </a:pPr>
            <a:r>
              <a:rPr lang="ru" sz="2000" dirty="0">
                <a:latin typeface="Arial"/>
              </a:rPr>
              <a:t>недостаточная обеспеченность ЛПУ средним и младшим медперсоналом;</a:t>
            </a:r>
          </a:p>
          <a:p>
            <a:pPr marL="0" marR="0" indent="0" algn="just">
              <a:lnSpc>
                <a:spcPct val="105000"/>
              </a:lnSpc>
            </a:pPr>
            <a:r>
              <a:rPr lang="ru" sz="2000" dirty="0">
                <a:latin typeface="Arial"/>
              </a:rPr>
              <a:t>низкое качество дезинфекции и стерилизации;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640" y="4288536"/>
            <a:ext cx="6626352" cy="2743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defTabSz="347472">
              <a:tabLst>
                <a:tab pos="347472" algn="l"/>
              </a:tabLst>
            </a:pPr>
            <a:r>
              <a:rPr lang="ru" sz="1600">
                <a:latin typeface="Arial"/>
              </a:rPr>
              <a:t>•</a:t>
            </a:r>
            <a:r>
              <a:rPr lang="ru" sz="2000">
                <a:latin typeface="Arial"/>
              </a:rPr>
              <a:t>	несовершенная система посещений тяжелобольных;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40" y="4770120"/>
            <a:ext cx="7909560" cy="963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347472">
              <a:spcAft>
                <a:spcPts val="700"/>
              </a:spcAft>
              <a:tabLst>
                <a:tab pos="347472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снижение иммунитета организма в связи с ухудшением    экологии;</a:t>
            </a:r>
          </a:p>
          <a:p>
            <a:pPr marL="306392" marR="0" indent="-342900" defTabSz="653864">
              <a:tabLst>
                <a:tab pos="653864" algn="l"/>
              </a:tabLst>
            </a:pPr>
            <a:r>
              <a:rPr lang="ru" sz="1600" dirty="0">
                <a:latin typeface="Arial"/>
              </a:rPr>
              <a:t>•</a:t>
            </a:r>
            <a:r>
              <a:rPr lang="ru" sz="2000" dirty="0">
                <a:latin typeface="Arial"/>
              </a:rPr>
              <a:t>	широкое применение новых диагностических приборов, требующих специальных методов стерилизации и др.;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5916</Words>
  <Application>Microsoft Office PowerPoint</Application>
  <PresentationFormat>Произвольный</PresentationFormat>
  <Paragraphs>722</Paragraphs>
  <Slides>84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93" baseType="lpstr">
      <vt:lpstr>Arial</vt:lpstr>
      <vt:lpstr>Arial Black</vt:lpstr>
      <vt:lpstr>Calibri</vt:lpstr>
      <vt:lpstr>Century Gothic</vt:lpstr>
      <vt:lpstr>Courier New</vt:lpstr>
      <vt:lpstr>Times New Roman</vt:lpstr>
      <vt:lpstr>Trebuchet MS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123</dc:creator>
  <cp:keywords/>
  <cp:lastModifiedBy>Людмила Рыжикова</cp:lastModifiedBy>
  <cp:revision>56</cp:revision>
  <dcterms:modified xsi:type="dcterms:W3CDTF">2023-10-19T09:44:15Z</dcterms:modified>
</cp:coreProperties>
</file>