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15.png" ContentType="image/png"/>
  <Override PartName="/ppt/media/image2.png" ContentType="image/png"/>
  <Override PartName="/ppt/media/image7.png" ContentType="image/png"/>
  <Override PartName="/ppt/media/image8.png" ContentType="image/png"/>
  <Override PartName="/ppt/media/image13.png" ContentType="image/png"/>
  <Override PartName="/ppt/media/image14.png" ContentType="image/png"/>
  <Override PartName="/ppt/media/image12.png" ContentType="image/png"/>
  <Override PartName="/ppt/media/image11.png" ContentType="image/png"/>
  <Override PartName="/ppt/media/image9.png" ContentType="image/png"/>
  <Override PartName="/ppt/media/image10.png" ContentType="image/png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734E38E-B7CE-47C0-934E-D430F7328885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14.11.22</a:t>
            </a:fld>
            <a:endParaRPr b="0" lang="ru-RU" sz="1200" spc="-1" strike="noStrike">
              <a:latin typeface="Tempora LGC Un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518EA7-E046-40AD-B41E-54E093F83BC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10</a:t>
            </a:fld>
            <a:endParaRPr b="0" lang="ru-RU" sz="1200" spc="-1" strike="noStrike"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42" name="Скругленный прямоугольник 2"/>
          <p:cNvSpPr/>
          <p:nvPr/>
        </p:nvSpPr>
        <p:spPr>
          <a:xfrm>
            <a:off x="3228480" y="140040"/>
            <a:ext cx="572868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«УЗНАВАНИЕ» 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43" name="Рисунок 4" descr=""/>
          <p:cNvPicPr/>
          <p:nvPr/>
        </p:nvPicPr>
        <p:blipFill>
          <a:blip r:embed="rId1"/>
          <a:stretch/>
        </p:blipFill>
        <p:spPr>
          <a:xfrm>
            <a:off x="0" y="1867680"/>
            <a:ext cx="12314520" cy="261720"/>
          </a:xfrm>
          <a:prstGeom prst="rect">
            <a:avLst/>
          </a:prstGeom>
          <a:ln w="0">
            <a:noFill/>
          </a:ln>
        </p:spPr>
      </p:pic>
      <p:pic>
        <p:nvPicPr>
          <p:cNvPr id="44" name="Рисунок 7" descr=""/>
          <p:cNvPicPr/>
          <p:nvPr/>
        </p:nvPicPr>
        <p:blipFill>
          <a:blip r:embed="rId2"/>
          <a:stretch/>
        </p:blipFill>
        <p:spPr>
          <a:xfrm>
            <a:off x="-123120" y="5182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45" name="TextBox 9"/>
          <p:cNvSpPr/>
          <p:nvPr/>
        </p:nvSpPr>
        <p:spPr>
          <a:xfrm>
            <a:off x="419760" y="1068480"/>
            <a:ext cx="14457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Цель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46" name="TextBox 10"/>
          <p:cNvSpPr/>
          <p:nvPr/>
        </p:nvSpPr>
        <p:spPr>
          <a:xfrm>
            <a:off x="195840" y="1998720"/>
            <a:ext cx="2192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Задание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47" name="TextBox 11"/>
          <p:cNvSpPr/>
          <p:nvPr/>
        </p:nvSpPr>
        <p:spPr>
          <a:xfrm>
            <a:off x="195840" y="5442120"/>
            <a:ext cx="44193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Критерии оценки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48" name="Прямоугольник 12"/>
          <p:cNvSpPr/>
          <p:nvPr/>
        </p:nvSpPr>
        <p:spPr>
          <a:xfrm>
            <a:off x="333360" y="6027120"/>
            <a:ext cx="114015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Если задние выполнено без ошибок 1 балл,  </a:t>
            </a:r>
            <a:endParaRPr b="0" lang="ru-RU" sz="24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если допущена ошибка 0 баллов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49" name="Прямоугольник 13"/>
          <p:cNvSpPr/>
          <p:nvPr/>
        </p:nvSpPr>
        <p:spPr>
          <a:xfrm>
            <a:off x="2152440" y="1098720"/>
            <a:ext cx="984672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актуализация имеющихся знаний обучающихся по теме без их видоизменений 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"/>
          <p:cNvSpPr/>
          <p:nvPr/>
        </p:nvSpPr>
        <p:spPr>
          <a:xfrm>
            <a:off x="46800" y="131076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111" name="Скругленный прямоугольник 2"/>
          <p:cNvSpPr/>
          <p:nvPr/>
        </p:nvSpPr>
        <p:spPr>
          <a:xfrm>
            <a:off x="1567440" y="140040"/>
            <a:ext cx="10244520" cy="95940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«ПРИМЕНЕНИЕ ЗНАНИЙ </a:t>
            </a:r>
            <a:endParaRPr b="0" lang="ru-RU" sz="2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В НОВЫХ УСЛОВИЯХ»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112" name="Рисунок 4" descr=""/>
          <p:cNvPicPr/>
          <p:nvPr/>
        </p:nvPicPr>
        <p:blipFill>
          <a:blip r:embed="rId1"/>
          <a:stretch/>
        </p:blipFill>
        <p:spPr>
          <a:xfrm>
            <a:off x="-64440" y="4390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113" name="TextBox 9"/>
          <p:cNvSpPr/>
          <p:nvPr/>
        </p:nvSpPr>
        <p:spPr>
          <a:xfrm>
            <a:off x="46800" y="1684440"/>
            <a:ext cx="6045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Предполагаемый ответ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14" name="TextBox 10"/>
          <p:cNvSpPr/>
          <p:nvPr/>
        </p:nvSpPr>
        <p:spPr>
          <a:xfrm>
            <a:off x="331200" y="4653000"/>
            <a:ext cx="7440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Методический комментарий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15" name="Прямоугольник 5"/>
          <p:cNvSpPr/>
          <p:nvPr/>
        </p:nvSpPr>
        <p:spPr>
          <a:xfrm>
            <a:off x="447840" y="5499720"/>
            <a:ext cx="110563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 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51" name="Скругленный прямоугольник 2"/>
          <p:cNvSpPr/>
          <p:nvPr/>
        </p:nvSpPr>
        <p:spPr>
          <a:xfrm>
            <a:off x="3228480" y="140040"/>
            <a:ext cx="572868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«УЗНАВАНИЕ» 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52" name="Рисунок 4" descr=""/>
          <p:cNvPicPr/>
          <p:nvPr/>
        </p:nvPicPr>
        <p:blipFill>
          <a:blip r:embed="rId1"/>
          <a:stretch/>
        </p:blipFill>
        <p:spPr>
          <a:xfrm>
            <a:off x="-64440" y="4390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53" name="TextBox 9"/>
          <p:cNvSpPr/>
          <p:nvPr/>
        </p:nvSpPr>
        <p:spPr>
          <a:xfrm>
            <a:off x="205200" y="1073520"/>
            <a:ext cx="6045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Предполагаемый ответ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54" name="TextBox 10"/>
          <p:cNvSpPr/>
          <p:nvPr/>
        </p:nvSpPr>
        <p:spPr>
          <a:xfrm>
            <a:off x="331200" y="4653000"/>
            <a:ext cx="7440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Методический комментарий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55" name="Прямоугольник 5"/>
          <p:cNvSpPr/>
          <p:nvPr/>
        </p:nvSpPr>
        <p:spPr>
          <a:xfrm>
            <a:off x="1007640" y="5499720"/>
            <a:ext cx="103287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Учащийся соотносит объекты с заданными группами с  помощью линий, стрелок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57" name="Скругленный прямоугольник 2"/>
          <p:cNvSpPr/>
          <p:nvPr/>
        </p:nvSpPr>
        <p:spPr>
          <a:xfrm>
            <a:off x="2790000" y="126720"/>
            <a:ext cx="690444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«ВОСПРОИЗВЕДЕНИЕ»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58" name="Рисунок 4" descr=""/>
          <p:cNvPicPr/>
          <p:nvPr/>
        </p:nvPicPr>
        <p:blipFill>
          <a:blip r:embed="rId1"/>
          <a:stretch/>
        </p:blipFill>
        <p:spPr>
          <a:xfrm>
            <a:off x="0" y="2230200"/>
            <a:ext cx="12314520" cy="261720"/>
          </a:xfrm>
          <a:prstGeom prst="rect">
            <a:avLst/>
          </a:prstGeom>
          <a:ln w="0">
            <a:noFill/>
          </a:ln>
        </p:spPr>
      </p:pic>
      <p:pic>
        <p:nvPicPr>
          <p:cNvPr id="59" name="Рисунок 7" descr=""/>
          <p:cNvPicPr/>
          <p:nvPr/>
        </p:nvPicPr>
        <p:blipFill>
          <a:blip r:embed="rId2"/>
          <a:stretch/>
        </p:blipFill>
        <p:spPr>
          <a:xfrm>
            <a:off x="-97200" y="499320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60" name="TextBox 9"/>
          <p:cNvSpPr/>
          <p:nvPr/>
        </p:nvSpPr>
        <p:spPr>
          <a:xfrm>
            <a:off x="419760" y="1068480"/>
            <a:ext cx="14457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Цель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61" name="TextBox 10"/>
          <p:cNvSpPr/>
          <p:nvPr/>
        </p:nvSpPr>
        <p:spPr>
          <a:xfrm>
            <a:off x="195840" y="2540880"/>
            <a:ext cx="2192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Задание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62" name="TextBox 11"/>
          <p:cNvSpPr/>
          <p:nvPr/>
        </p:nvSpPr>
        <p:spPr>
          <a:xfrm>
            <a:off x="177120" y="5231160"/>
            <a:ext cx="44193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Критерии оценки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63" name="Прямоугольник 3"/>
          <p:cNvSpPr/>
          <p:nvPr/>
        </p:nvSpPr>
        <p:spPr>
          <a:xfrm>
            <a:off x="1866240" y="1068480"/>
            <a:ext cx="963828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воспроизведение усвоенных ранее знаний от буквальной копии до применения в типовых ситуациях (воспроизведение  знаний о группах животных)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64" name="Прямоугольник 5"/>
          <p:cNvSpPr/>
          <p:nvPr/>
        </p:nvSpPr>
        <p:spPr>
          <a:xfrm>
            <a:off x="280080" y="5778000"/>
            <a:ext cx="1156032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Ответ полный , аргументированный 2  балла, ответ не аргументированный 1балл,  если ответ не подготовлен 0 баллов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66" name="Скругленный прямоугольник 2"/>
          <p:cNvSpPr/>
          <p:nvPr/>
        </p:nvSpPr>
        <p:spPr>
          <a:xfrm>
            <a:off x="3228480" y="140040"/>
            <a:ext cx="734292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«ВОСПОИЗВЕДЕНИЕ» 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67" name="Рисунок 4" descr=""/>
          <p:cNvPicPr/>
          <p:nvPr/>
        </p:nvPicPr>
        <p:blipFill>
          <a:blip r:embed="rId1"/>
          <a:stretch/>
        </p:blipFill>
        <p:spPr>
          <a:xfrm>
            <a:off x="-64440" y="4390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68" name="TextBox 9"/>
          <p:cNvSpPr/>
          <p:nvPr/>
        </p:nvSpPr>
        <p:spPr>
          <a:xfrm>
            <a:off x="205200" y="1073520"/>
            <a:ext cx="6045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Предполагаемый ответ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69" name="TextBox 10"/>
          <p:cNvSpPr/>
          <p:nvPr/>
        </p:nvSpPr>
        <p:spPr>
          <a:xfrm>
            <a:off x="331200" y="4653000"/>
            <a:ext cx="7440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Методический комментарий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70" name="Прямоугольник 5"/>
          <p:cNvSpPr/>
          <p:nvPr/>
        </p:nvSpPr>
        <p:spPr>
          <a:xfrm>
            <a:off x="1007640" y="5499720"/>
            <a:ext cx="103287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Учащийся должен подготовить ответ опираясь на ранее изученную информацию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72" name="Скругленный прямоугольник 2"/>
          <p:cNvSpPr/>
          <p:nvPr/>
        </p:nvSpPr>
        <p:spPr>
          <a:xfrm>
            <a:off x="3228480" y="140040"/>
            <a:ext cx="572868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ПОНИМАНИЕ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73" name="Рисунок 4" descr=""/>
          <p:cNvPicPr/>
          <p:nvPr/>
        </p:nvPicPr>
        <p:blipFill>
          <a:blip r:embed="rId1"/>
          <a:stretch/>
        </p:blipFill>
        <p:spPr>
          <a:xfrm>
            <a:off x="0" y="1706400"/>
            <a:ext cx="12314520" cy="261720"/>
          </a:xfrm>
          <a:prstGeom prst="rect">
            <a:avLst/>
          </a:prstGeom>
          <a:ln w="0">
            <a:noFill/>
          </a:ln>
        </p:spPr>
      </p:pic>
      <p:pic>
        <p:nvPicPr>
          <p:cNvPr id="74" name="Рисунок 7" descr=""/>
          <p:cNvPicPr/>
          <p:nvPr/>
        </p:nvPicPr>
        <p:blipFill>
          <a:blip r:embed="rId2"/>
          <a:stretch/>
        </p:blipFill>
        <p:spPr>
          <a:xfrm>
            <a:off x="-123120" y="5182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75" name="TextBox 9"/>
          <p:cNvSpPr/>
          <p:nvPr/>
        </p:nvSpPr>
        <p:spPr>
          <a:xfrm>
            <a:off x="419760" y="1068480"/>
            <a:ext cx="14457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Цель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76" name="TextBox 10"/>
          <p:cNvSpPr/>
          <p:nvPr/>
        </p:nvSpPr>
        <p:spPr>
          <a:xfrm>
            <a:off x="195840" y="1998720"/>
            <a:ext cx="2192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Задание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77" name="TextBox 11"/>
          <p:cNvSpPr/>
          <p:nvPr/>
        </p:nvSpPr>
        <p:spPr>
          <a:xfrm>
            <a:off x="195840" y="5442120"/>
            <a:ext cx="44193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Критерии оценки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78" name="Прямоугольник 12"/>
          <p:cNvSpPr/>
          <p:nvPr/>
        </p:nvSpPr>
        <p:spPr>
          <a:xfrm>
            <a:off x="333360" y="6027120"/>
            <a:ext cx="114015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Ответ полный  , аргументированный 2  балла, ответ не аргументированный 1 балл,  если ответ не подготовлен 0 баллов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79" name="Прямоугольник 3"/>
          <p:cNvSpPr/>
          <p:nvPr/>
        </p:nvSpPr>
        <p:spPr>
          <a:xfrm>
            <a:off x="2012400" y="1092240"/>
            <a:ext cx="1007064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понимание и осмысленное применение полученных знаний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1"/>
          <p:cNvSpPr/>
          <p:nvPr/>
        </p:nvSpPr>
        <p:spPr>
          <a:xfrm>
            <a:off x="0" y="92844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81" name="Скругленный прямоугольник 2"/>
          <p:cNvSpPr/>
          <p:nvPr/>
        </p:nvSpPr>
        <p:spPr>
          <a:xfrm>
            <a:off x="3228480" y="140040"/>
            <a:ext cx="7342920" cy="57816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«ПОНИМАНИЕ» 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82" name="Рисунок 4" descr=""/>
          <p:cNvPicPr/>
          <p:nvPr/>
        </p:nvPicPr>
        <p:blipFill>
          <a:blip r:embed="rId1"/>
          <a:stretch/>
        </p:blipFill>
        <p:spPr>
          <a:xfrm>
            <a:off x="-64440" y="4390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83" name="TextBox 9"/>
          <p:cNvSpPr/>
          <p:nvPr/>
        </p:nvSpPr>
        <p:spPr>
          <a:xfrm>
            <a:off x="205200" y="1073520"/>
            <a:ext cx="6045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Предполагаемый ответ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84" name="TextBox 10"/>
          <p:cNvSpPr/>
          <p:nvPr/>
        </p:nvSpPr>
        <p:spPr>
          <a:xfrm>
            <a:off x="331200" y="4653000"/>
            <a:ext cx="7440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Методический комментарий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85" name="Прямоугольник 5"/>
          <p:cNvSpPr/>
          <p:nvPr/>
        </p:nvSpPr>
        <p:spPr>
          <a:xfrm>
            <a:off x="447840" y="5499720"/>
            <a:ext cx="1105632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Учащийся должен  объяснить различия между группами животных, с опорой на основные признаки  и привести свои примеры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1"/>
          <p:cNvSpPr/>
          <p:nvPr/>
        </p:nvSpPr>
        <p:spPr>
          <a:xfrm>
            <a:off x="0" y="120168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87" name="Скругленный прямоугольник 2"/>
          <p:cNvSpPr/>
          <p:nvPr/>
        </p:nvSpPr>
        <p:spPr>
          <a:xfrm>
            <a:off x="500760" y="149400"/>
            <a:ext cx="11691000" cy="95724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«ПРИМЕНЕНИЕ ЗНАНИЙ </a:t>
            </a:r>
            <a:endParaRPr b="0" lang="ru-RU" sz="2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В ЗНАКОМЫХ УСЛОВИЯХ»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88" name="Рисунок 4" descr=""/>
          <p:cNvPicPr/>
          <p:nvPr/>
        </p:nvPicPr>
        <p:blipFill>
          <a:blip r:embed="rId1"/>
          <a:stretch/>
        </p:blipFill>
        <p:spPr>
          <a:xfrm>
            <a:off x="0" y="2104560"/>
            <a:ext cx="12314520" cy="261720"/>
          </a:xfrm>
          <a:prstGeom prst="rect">
            <a:avLst/>
          </a:prstGeom>
          <a:ln w="0">
            <a:noFill/>
          </a:ln>
        </p:spPr>
      </p:pic>
      <p:pic>
        <p:nvPicPr>
          <p:cNvPr id="89" name="Рисунок 7" descr=""/>
          <p:cNvPicPr/>
          <p:nvPr/>
        </p:nvPicPr>
        <p:blipFill>
          <a:blip r:embed="rId2"/>
          <a:stretch/>
        </p:blipFill>
        <p:spPr>
          <a:xfrm>
            <a:off x="-123120" y="5182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90" name="TextBox 9"/>
          <p:cNvSpPr/>
          <p:nvPr/>
        </p:nvSpPr>
        <p:spPr>
          <a:xfrm>
            <a:off x="213120" y="1308600"/>
            <a:ext cx="14457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Цель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91" name="TextBox 10"/>
          <p:cNvSpPr/>
          <p:nvPr/>
        </p:nvSpPr>
        <p:spPr>
          <a:xfrm>
            <a:off x="213120" y="2285280"/>
            <a:ext cx="2192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Задание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92" name="TextBox 11"/>
          <p:cNvSpPr/>
          <p:nvPr/>
        </p:nvSpPr>
        <p:spPr>
          <a:xfrm>
            <a:off x="195840" y="5442120"/>
            <a:ext cx="44193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Критерии оценки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93" name="Прямоугольник 12"/>
          <p:cNvSpPr/>
          <p:nvPr/>
        </p:nvSpPr>
        <p:spPr>
          <a:xfrm>
            <a:off x="333360" y="6027120"/>
            <a:ext cx="114015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Задание выполнено без ошибок 3  балла, одна ошибка 2 балла, две ошибки 1 балл,  если более двух ошибок 0 баллов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94" name="Прямоугольник 3"/>
          <p:cNvSpPr/>
          <p:nvPr/>
        </p:nvSpPr>
        <p:spPr>
          <a:xfrm>
            <a:off x="1872360" y="1348920"/>
            <a:ext cx="977976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Применение полученных знаний о группах животных  на практике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1"/>
          <p:cNvSpPr/>
          <p:nvPr/>
        </p:nvSpPr>
        <p:spPr>
          <a:xfrm>
            <a:off x="46800" y="131076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96" name="Скругленный прямоугольник 2"/>
          <p:cNvSpPr/>
          <p:nvPr/>
        </p:nvSpPr>
        <p:spPr>
          <a:xfrm>
            <a:off x="1567440" y="140040"/>
            <a:ext cx="10244520" cy="95940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«ПРИМЕНЕНИЕ ЗНАНИЙ </a:t>
            </a:r>
            <a:endParaRPr b="0" lang="ru-RU" sz="2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В ЗНАКОМЫХ УСЛОВИЯХ»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97" name="Рисунок 4" descr=""/>
          <p:cNvPicPr/>
          <p:nvPr/>
        </p:nvPicPr>
        <p:blipFill>
          <a:blip r:embed="rId1"/>
          <a:stretch/>
        </p:blipFill>
        <p:spPr>
          <a:xfrm>
            <a:off x="-64440" y="4390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98" name="TextBox 9"/>
          <p:cNvSpPr/>
          <p:nvPr/>
        </p:nvSpPr>
        <p:spPr>
          <a:xfrm>
            <a:off x="46800" y="1684440"/>
            <a:ext cx="6045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Предполагаемый ответ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99" name="TextBox 10"/>
          <p:cNvSpPr/>
          <p:nvPr/>
        </p:nvSpPr>
        <p:spPr>
          <a:xfrm>
            <a:off x="331200" y="4653000"/>
            <a:ext cx="74408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Методический комментарий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00" name="Прямоугольник 5"/>
          <p:cNvSpPr/>
          <p:nvPr/>
        </p:nvSpPr>
        <p:spPr>
          <a:xfrm>
            <a:off x="447840" y="5499720"/>
            <a:ext cx="1105632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Учащийся должен заполнить таблицу и вписать не менее двух примеров в соответствующие колонки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1"/>
          <p:cNvSpPr/>
          <p:nvPr/>
        </p:nvSpPr>
        <p:spPr>
          <a:xfrm>
            <a:off x="0" y="1201680"/>
            <a:ext cx="12191760" cy="13968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algn="ctr" blurRad="5724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102" name="Скругленный прямоугольник 2"/>
          <p:cNvSpPr/>
          <p:nvPr/>
        </p:nvSpPr>
        <p:spPr>
          <a:xfrm>
            <a:off x="500760" y="149400"/>
            <a:ext cx="11691000" cy="957240"/>
          </a:xfrm>
          <a:prstGeom prst="roundRect">
            <a:avLst>
              <a:gd name="adj" fmla="val 16667"/>
            </a:avLst>
          </a:prstGeom>
          <a:solidFill>
            <a:srgbClr val="fa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УРОВЕНЬ «ПРИМЕНЕНИЕ ЗНАНИЙ </a:t>
            </a:r>
            <a:endParaRPr b="0" lang="ru-RU" sz="2800" spc="-1" strike="noStrike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Bookman Old Style"/>
              </a:rPr>
              <a:t>В НОВЫХ УСЛОВИЯХ»</a:t>
            </a:r>
            <a:endParaRPr b="0" lang="ru-RU" sz="2800" spc="-1" strike="noStrike">
              <a:latin typeface="Open Sans"/>
            </a:endParaRPr>
          </a:p>
        </p:txBody>
      </p:sp>
      <p:pic>
        <p:nvPicPr>
          <p:cNvPr id="103" name="Рисунок 4" descr=""/>
          <p:cNvPicPr/>
          <p:nvPr/>
        </p:nvPicPr>
        <p:blipFill>
          <a:blip r:embed="rId1"/>
          <a:stretch/>
        </p:blipFill>
        <p:spPr>
          <a:xfrm>
            <a:off x="0" y="2104560"/>
            <a:ext cx="12314520" cy="261720"/>
          </a:xfrm>
          <a:prstGeom prst="rect">
            <a:avLst/>
          </a:prstGeom>
          <a:ln w="0">
            <a:noFill/>
          </a:ln>
        </p:spPr>
      </p:pic>
      <p:pic>
        <p:nvPicPr>
          <p:cNvPr id="104" name="Рисунок 7" descr=""/>
          <p:cNvPicPr/>
          <p:nvPr/>
        </p:nvPicPr>
        <p:blipFill>
          <a:blip r:embed="rId2"/>
          <a:stretch/>
        </p:blipFill>
        <p:spPr>
          <a:xfrm>
            <a:off x="-123120" y="5182560"/>
            <a:ext cx="12314520" cy="261720"/>
          </a:xfrm>
          <a:prstGeom prst="rect">
            <a:avLst/>
          </a:prstGeom>
          <a:ln w="0">
            <a:noFill/>
          </a:ln>
        </p:spPr>
      </p:pic>
      <p:sp>
        <p:nvSpPr>
          <p:cNvPr id="105" name="TextBox 9"/>
          <p:cNvSpPr/>
          <p:nvPr/>
        </p:nvSpPr>
        <p:spPr>
          <a:xfrm>
            <a:off x="213120" y="1308600"/>
            <a:ext cx="14457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Цель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06" name="TextBox 10"/>
          <p:cNvSpPr/>
          <p:nvPr/>
        </p:nvSpPr>
        <p:spPr>
          <a:xfrm>
            <a:off x="213120" y="2285280"/>
            <a:ext cx="2192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Задание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07" name="TextBox 11"/>
          <p:cNvSpPr/>
          <p:nvPr/>
        </p:nvSpPr>
        <p:spPr>
          <a:xfrm>
            <a:off x="195840" y="5442120"/>
            <a:ext cx="441936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Bookman Old Style"/>
              </a:rPr>
              <a:t>Критерии оценки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108" name="Прямоугольник 12"/>
          <p:cNvSpPr/>
          <p:nvPr/>
        </p:nvSpPr>
        <p:spPr>
          <a:xfrm>
            <a:off x="333360" y="6027120"/>
            <a:ext cx="1140156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 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109" name="Прямоугольник 3"/>
          <p:cNvSpPr/>
          <p:nvPr/>
        </p:nvSpPr>
        <p:spPr>
          <a:xfrm>
            <a:off x="2080800" y="1460160"/>
            <a:ext cx="977976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Bookman Old Style"/>
              </a:rPr>
              <a:t>творческое применение знаний по изученной теме </a:t>
            </a: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Application>LibreOffice/7.2.4.1$Linux_X86_64 LibreOffice_project/20$Build-1</Application>
  <AppVersion>15.0000</AppVersion>
  <Words>267</Words>
  <Paragraphs>55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2022-10-05T19:08:49Z</dcterms:created>
  <dc:creator>79044</dc:creator>
  <dc:description/>
  <dc:language>ru-RU</dc:language>
  <cp:lastModifiedBy/>
  <dcterms:modified xsi:type="dcterms:W3CDTF">2022-11-14T11:12:44Z</dcterms:modified>
  <cp:revision>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10</vt:i4>
  </property>
</Properties>
</file>