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00" r:id="rId11"/>
    <p:sldId id="307" r:id="rId12"/>
    <p:sldId id="265" r:id="rId13"/>
    <p:sldId id="296" r:id="rId14"/>
    <p:sldId id="297" r:id="rId15"/>
    <p:sldId id="293" r:id="rId16"/>
    <p:sldId id="308" r:id="rId17"/>
    <p:sldId id="286" r:id="rId18"/>
    <p:sldId id="285" r:id="rId19"/>
    <p:sldId id="313" r:id="rId20"/>
    <p:sldId id="309" r:id="rId21"/>
    <p:sldId id="299" r:id="rId22"/>
    <p:sldId id="295" r:id="rId23"/>
    <p:sldId id="310" r:id="rId24"/>
    <p:sldId id="272" r:id="rId25"/>
    <p:sldId id="298" r:id="rId26"/>
    <p:sldId id="305" r:id="rId27"/>
    <p:sldId id="303" r:id="rId28"/>
    <p:sldId id="290" r:id="rId29"/>
    <p:sldId id="312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EC04"/>
    <a:srgbClr val="0000FF"/>
    <a:srgbClr val="3399FF"/>
    <a:srgbClr val="83D45E"/>
    <a:srgbClr val="70CE46"/>
    <a:srgbClr val="83CD15"/>
    <a:srgbClr val="4DE15F"/>
    <a:srgbClr val="8BD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413" y="-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5B154-7AA8-405C-9F55-FCEF077DAB55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ABDB9-630F-4DB7-BEDE-FD93F8F9A6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472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5DF6-7B9D-4DCD-AA69-27CCE6994D7F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E44A-70D4-4DE3-8AB2-15A210AC244D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2" descr="fade-frame-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49872" y="0"/>
            <a:ext cx="12241872" cy="6858000"/>
          </a:xfrm>
          <a:prstGeom prst="rect">
            <a:avLst/>
          </a:prstGeom>
          <a:noFill/>
        </p:spPr>
      </p:pic>
      <p:pic>
        <p:nvPicPr>
          <p:cNvPr id="10" name="Picture 2" descr="http://freedesignfile.com/upload/2014/05/Green-leaves-wave-creative-background-vector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1371" y="332656"/>
            <a:ext cx="11233248" cy="623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11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231904" y="980728"/>
            <a:ext cx="6350000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8480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5DF6-7B9D-4DCD-AA69-27CCE6994D7F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E44A-70D4-4DE3-8AB2-15A210AC244D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Picture 2" descr="fade-frame-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12241872" cy="6858000"/>
          </a:xfrm>
          <a:prstGeom prst="rect">
            <a:avLst/>
          </a:prstGeom>
          <a:noFill/>
        </p:spPr>
      </p:pic>
      <p:pic>
        <p:nvPicPr>
          <p:cNvPr id="7" name="Picture 2" descr="http://freedesignfile.com/upload/2014/05/Green-leaves-wave-creative-background-vector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7382" y="332656"/>
            <a:ext cx="11137237" cy="623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http://li-web.ru/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295467" y="3573017"/>
            <a:ext cx="1440160" cy="710719"/>
          </a:xfrm>
          <a:prstGeom prst="rect">
            <a:avLst/>
          </a:prstGeom>
          <a:noFill/>
        </p:spPr>
      </p:pic>
      <p:pic>
        <p:nvPicPr>
          <p:cNvPr id="12" name="Picture 2" descr="9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695734" y="4221088"/>
            <a:ext cx="1632181" cy="1224136"/>
          </a:xfrm>
          <a:prstGeom prst="rect">
            <a:avLst/>
          </a:prstGeom>
          <a:noFill/>
        </p:spPr>
      </p:pic>
      <p:pic>
        <p:nvPicPr>
          <p:cNvPr id="11" name="Picture 2" descr="http://img-fotki.yandex.ru/get/6507/20573769.d/0_82749_1b642d8e_M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599723" y="5085184"/>
            <a:ext cx="2273829" cy="852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326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5DF6-7B9D-4DCD-AA69-27CCE6994D7F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E44A-70D4-4DE3-8AB2-15A210AC244D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2" descr="fade-frame-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12241872" cy="6858000"/>
          </a:xfrm>
          <a:prstGeom prst="rect">
            <a:avLst/>
          </a:prstGeom>
          <a:noFill/>
        </p:spPr>
      </p:pic>
      <p:pic>
        <p:nvPicPr>
          <p:cNvPr id="5" name="Picture 2" descr="http://freedesignfile.com/upload/2014/05/Green-leaves-wave-creative-background-vector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6200000">
            <a:off x="-480728" y="1268759"/>
            <a:ext cx="6336704" cy="4320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9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47595" y="3933056"/>
            <a:ext cx="1632181" cy="1224136"/>
          </a:xfrm>
          <a:prstGeom prst="rect">
            <a:avLst/>
          </a:prstGeom>
          <a:noFill/>
        </p:spPr>
      </p:pic>
      <p:pic>
        <p:nvPicPr>
          <p:cNvPr id="9" name="Picture 6" descr="http://li-web.ru/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063552" y="3356993"/>
            <a:ext cx="1440160" cy="710719"/>
          </a:xfrm>
          <a:prstGeom prst="rect">
            <a:avLst/>
          </a:prstGeom>
          <a:noFill/>
        </p:spPr>
      </p:pic>
      <p:pic>
        <p:nvPicPr>
          <p:cNvPr id="6146" name="Picture 2" descr="http://img-fotki.yandex.ru/get/6507/20573769.d/0_82749_1b642d8e_M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063552" y="4869160"/>
            <a:ext cx="2273829" cy="852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5147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35DF6-7B9D-4DCD-AA69-27CCE6994D7F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DE44A-70D4-4DE3-8AB2-15A210AC2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68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18" Type="http://schemas.openxmlformats.org/officeDocument/2006/relationships/image" Target="../media/image61.jpeg"/><Relationship Id="rId3" Type="http://schemas.openxmlformats.org/officeDocument/2006/relationships/image" Target="../media/image44.png"/><Relationship Id="rId21" Type="http://schemas.openxmlformats.org/officeDocument/2006/relationships/image" Target="../media/image64.jpeg"/><Relationship Id="rId7" Type="http://schemas.openxmlformats.org/officeDocument/2006/relationships/image" Target="../media/image50.jpeg"/><Relationship Id="rId12" Type="http://schemas.openxmlformats.org/officeDocument/2006/relationships/image" Target="../media/image55.gif"/><Relationship Id="rId17" Type="http://schemas.openxmlformats.org/officeDocument/2006/relationships/image" Target="../media/image60.png"/><Relationship Id="rId2" Type="http://schemas.openxmlformats.org/officeDocument/2006/relationships/image" Target="../media/image46.png"/><Relationship Id="rId16" Type="http://schemas.openxmlformats.org/officeDocument/2006/relationships/image" Target="../media/image59.gif"/><Relationship Id="rId20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gif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5" Type="http://schemas.openxmlformats.org/officeDocument/2006/relationships/image" Target="../media/image58.jpeg"/><Relationship Id="rId10" Type="http://schemas.openxmlformats.org/officeDocument/2006/relationships/image" Target="../media/image53.gif"/><Relationship Id="rId19" Type="http://schemas.openxmlformats.org/officeDocument/2006/relationships/image" Target="../media/image62.jpeg"/><Relationship Id="rId4" Type="http://schemas.openxmlformats.org/officeDocument/2006/relationships/image" Target="../media/image47.gif"/><Relationship Id="rId9" Type="http://schemas.openxmlformats.org/officeDocument/2006/relationships/image" Target="../media/image52.jpeg"/><Relationship Id="rId14" Type="http://schemas.openxmlformats.org/officeDocument/2006/relationships/image" Target="../media/image57.jpeg"/><Relationship Id="rId22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7.png"/><Relationship Id="rId7" Type="http://schemas.openxmlformats.org/officeDocument/2006/relationships/image" Target="../media/image44.png"/><Relationship Id="rId12" Type="http://schemas.openxmlformats.org/officeDocument/2006/relationships/image" Target="../media/image75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4.gif"/><Relationship Id="rId5" Type="http://schemas.openxmlformats.org/officeDocument/2006/relationships/image" Target="../media/image69.jpeg"/><Relationship Id="rId15" Type="http://schemas.openxmlformats.org/officeDocument/2006/relationships/image" Target="../media/image77.jpeg"/><Relationship Id="rId10" Type="http://schemas.openxmlformats.org/officeDocument/2006/relationships/image" Target="../media/image73.jpeg"/><Relationship Id="rId4" Type="http://schemas.openxmlformats.org/officeDocument/2006/relationships/image" Target="../media/image68.jpeg"/><Relationship Id="rId9" Type="http://schemas.openxmlformats.org/officeDocument/2006/relationships/image" Target="../media/image72.gif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4.png"/><Relationship Id="rId7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microsoft.com/office/2007/relationships/hdphoto" Target="../media/hdphoto9.wdp"/><Relationship Id="rId18" Type="http://schemas.openxmlformats.org/officeDocument/2006/relationships/image" Target="../media/image93.png"/><Relationship Id="rId26" Type="http://schemas.microsoft.com/office/2007/relationships/hdphoto" Target="../media/hdphoto13.wdp"/><Relationship Id="rId3" Type="http://schemas.openxmlformats.org/officeDocument/2006/relationships/image" Target="../media/image44.png"/><Relationship Id="rId21" Type="http://schemas.openxmlformats.org/officeDocument/2006/relationships/image" Target="../media/image95.gif"/><Relationship Id="rId7" Type="http://schemas.microsoft.com/office/2007/relationships/hdphoto" Target="../media/hdphoto6.wdp"/><Relationship Id="rId12" Type="http://schemas.openxmlformats.org/officeDocument/2006/relationships/image" Target="../media/image90.png"/><Relationship Id="rId17" Type="http://schemas.microsoft.com/office/2007/relationships/hdphoto" Target="../media/hdphoto11.wdp"/><Relationship Id="rId25" Type="http://schemas.openxmlformats.org/officeDocument/2006/relationships/image" Target="../media/image99.png"/><Relationship Id="rId2" Type="http://schemas.openxmlformats.org/officeDocument/2006/relationships/image" Target="../media/image85.png"/><Relationship Id="rId16" Type="http://schemas.openxmlformats.org/officeDocument/2006/relationships/image" Target="../media/image92.png"/><Relationship Id="rId20" Type="http://schemas.openxmlformats.org/officeDocument/2006/relationships/image" Target="../media/image94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11" Type="http://schemas.microsoft.com/office/2007/relationships/hdphoto" Target="../media/hdphoto8.wdp"/><Relationship Id="rId24" Type="http://schemas.openxmlformats.org/officeDocument/2006/relationships/image" Target="../media/image98.jpeg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openxmlformats.org/officeDocument/2006/relationships/image" Target="../media/image97.gif"/><Relationship Id="rId10" Type="http://schemas.openxmlformats.org/officeDocument/2006/relationships/image" Target="../media/image89.png"/><Relationship Id="rId19" Type="http://schemas.microsoft.com/office/2007/relationships/hdphoto" Target="../media/hdphoto12.wdp"/><Relationship Id="rId4" Type="http://schemas.openxmlformats.org/officeDocument/2006/relationships/image" Target="../media/image86.png"/><Relationship Id="rId9" Type="http://schemas.microsoft.com/office/2007/relationships/hdphoto" Target="../media/hdphoto7.wdp"/><Relationship Id="rId14" Type="http://schemas.openxmlformats.org/officeDocument/2006/relationships/image" Target="../media/image91.png"/><Relationship Id="rId22" Type="http://schemas.openxmlformats.org/officeDocument/2006/relationships/image" Target="../media/image9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slideLayout" Target="../slideLayouts/slideLayout3.xml"/><Relationship Id="rId18" Type="http://schemas.openxmlformats.org/officeDocument/2006/relationships/image" Target="../media/image109.png"/><Relationship Id="rId3" Type="http://schemas.microsoft.com/office/2007/relationships/media" Target="../media/media3.m4a"/><Relationship Id="rId21" Type="http://schemas.openxmlformats.org/officeDocument/2006/relationships/image" Target="../media/image111.gif"/><Relationship Id="rId7" Type="http://schemas.microsoft.com/office/2007/relationships/media" Target="../media/media5.m4a"/><Relationship Id="rId12" Type="http://schemas.openxmlformats.org/officeDocument/2006/relationships/audio" Target="../media/media7.m4a"/><Relationship Id="rId17" Type="http://schemas.openxmlformats.org/officeDocument/2006/relationships/image" Target="../media/image108.gif"/><Relationship Id="rId25" Type="http://schemas.microsoft.com/office/2007/relationships/hdphoto" Target="../media/hdphoto16.wdp"/><Relationship Id="rId2" Type="http://schemas.openxmlformats.org/officeDocument/2006/relationships/audio" Target="../media/media2.m4a"/><Relationship Id="rId16" Type="http://schemas.openxmlformats.org/officeDocument/2006/relationships/image" Target="../media/image12.png"/><Relationship Id="rId20" Type="http://schemas.openxmlformats.org/officeDocument/2006/relationships/image" Target="../media/image110.jpeg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microsoft.com/office/2007/relationships/media" Target="../media/media7.m4a"/><Relationship Id="rId24" Type="http://schemas.openxmlformats.org/officeDocument/2006/relationships/image" Target="../media/image113.png"/><Relationship Id="rId5" Type="http://schemas.microsoft.com/office/2007/relationships/media" Target="../media/media4.m4a"/><Relationship Id="rId15" Type="http://schemas.openxmlformats.org/officeDocument/2006/relationships/image" Target="../media/image44.png"/><Relationship Id="rId23" Type="http://schemas.microsoft.com/office/2007/relationships/hdphoto" Target="../media/hdphoto15.wdp"/><Relationship Id="rId10" Type="http://schemas.openxmlformats.org/officeDocument/2006/relationships/audio" Target="../media/media6.m4a"/><Relationship Id="rId19" Type="http://schemas.microsoft.com/office/2007/relationships/hdphoto" Target="../media/hdphoto14.wdp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4" Type="http://schemas.openxmlformats.org/officeDocument/2006/relationships/image" Target="../media/image107.png"/><Relationship Id="rId22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6.gi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5.gif"/><Relationship Id="rId11" Type="http://schemas.openxmlformats.org/officeDocument/2006/relationships/image" Target="../media/image119.gif"/><Relationship Id="rId5" Type="http://schemas.openxmlformats.org/officeDocument/2006/relationships/image" Target="../media/image114.gif"/><Relationship Id="rId10" Type="http://schemas.openxmlformats.org/officeDocument/2006/relationships/image" Target="../media/image118.gif"/><Relationship Id="rId4" Type="http://schemas.openxmlformats.org/officeDocument/2006/relationships/image" Target="../media/image38.png"/><Relationship Id="rId9" Type="http://schemas.openxmlformats.org/officeDocument/2006/relationships/image" Target="../media/image1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23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28.gif"/><Relationship Id="rId18" Type="http://schemas.openxmlformats.org/officeDocument/2006/relationships/image" Target="../media/image133.png"/><Relationship Id="rId3" Type="http://schemas.microsoft.com/office/2007/relationships/hdphoto" Target="../media/hdphoto17.wdp"/><Relationship Id="rId21" Type="http://schemas.openxmlformats.org/officeDocument/2006/relationships/image" Target="../media/image135.gif"/><Relationship Id="rId7" Type="http://schemas.openxmlformats.org/officeDocument/2006/relationships/image" Target="../media/image98.jpeg"/><Relationship Id="rId12" Type="http://schemas.openxmlformats.org/officeDocument/2006/relationships/image" Target="../media/image96.jpeg"/><Relationship Id="rId17" Type="http://schemas.openxmlformats.org/officeDocument/2006/relationships/image" Target="../media/image132.jpeg"/><Relationship Id="rId2" Type="http://schemas.openxmlformats.org/officeDocument/2006/relationships/image" Target="../media/image125.png"/><Relationship Id="rId16" Type="http://schemas.openxmlformats.org/officeDocument/2006/relationships/image" Target="../media/image131.jpeg"/><Relationship Id="rId20" Type="http://schemas.microsoft.com/office/2007/relationships/hdphoto" Target="../media/hdphoto18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gif"/><Relationship Id="rId11" Type="http://schemas.openxmlformats.org/officeDocument/2006/relationships/image" Target="../media/image95.gif"/><Relationship Id="rId5" Type="http://schemas.openxmlformats.org/officeDocument/2006/relationships/image" Target="../media/image126.gif"/><Relationship Id="rId15" Type="http://schemas.openxmlformats.org/officeDocument/2006/relationships/image" Target="../media/image130.gif"/><Relationship Id="rId23" Type="http://schemas.openxmlformats.org/officeDocument/2006/relationships/image" Target="../media/image137.gif"/><Relationship Id="rId10" Type="http://schemas.openxmlformats.org/officeDocument/2006/relationships/image" Target="../media/image94.gif"/><Relationship Id="rId19" Type="http://schemas.openxmlformats.org/officeDocument/2006/relationships/image" Target="../media/image134.png"/><Relationship Id="rId4" Type="http://schemas.openxmlformats.org/officeDocument/2006/relationships/image" Target="../media/image44.png"/><Relationship Id="rId9" Type="http://schemas.microsoft.com/office/2007/relationships/hdphoto" Target="../media/hdphoto12.wdp"/><Relationship Id="rId14" Type="http://schemas.openxmlformats.org/officeDocument/2006/relationships/image" Target="../media/image129.gif"/><Relationship Id="rId22" Type="http://schemas.openxmlformats.org/officeDocument/2006/relationships/image" Target="../media/image136.gi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8.jpe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13" Type="http://schemas.openxmlformats.org/officeDocument/2006/relationships/image" Target="../media/image149.jpeg"/><Relationship Id="rId3" Type="http://schemas.openxmlformats.org/officeDocument/2006/relationships/image" Target="../media/image44.png"/><Relationship Id="rId7" Type="http://schemas.openxmlformats.org/officeDocument/2006/relationships/image" Target="../media/image143.jpeg"/><Relationship Id="rId12" Type="http://schemas.openxmlformats.org/officeDocument/2006/relationships/image" Target="../media/image148.png"/><Relationship Id="rId2" Type="http://schemas.openxmlformats.org/officeDocument/2006/relationships/image" Target="../media/image139.png"/><Relationship Id="rId16" Type="http://schemas.openxmlformats.org/officeDocument/2006/relationships/image" Target="../media/image1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jpeg"/><Relationship Id="rId11" Type="http://schemas.openxmlformats.org/officeDocument/2006/relationships/image" Target="../media/image147.png"/><Relationship Id="rId5" Type="http://schemas.openxmlformats.org/officeDocument/2006/relationships/image" Target="../media/image141.jpeg"/><Relationship Id="rId15" Type="http://schemas.openxmlformats.org/officeDocument/2006/relationships/image" Target="../media/image151.jpeg"/><Relationship Id="rId10" Type="http://schemas.openxmlformats.org/officeDocument/2006/relationships/image" Target="../media/image146.png"/><Relationship Id="rId4" Type="http://schemas.openxmlformats.org/officeDocument/2006/relationships/image" Target="../media/image140.jpeg"/><Relationship Id="rId9" Type="http://schemas.openxmlformats.org/officeDocument/2006/relationships/image" Target="../media/image145.gif"/><Relationship Id="rId14" Type="http://schemas.openxmlformats.org/officeDocument/2006/relationships/image" Target="../media/image15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13" Type="http://schemas.openxmlformats.org/officeDocument/2006/relationships/image" Target="../media/image160.jpeg"/><Relationship Id="rId3" Type="http://schemas.openxmlformats.org/officeDocument/2006/relationships/image" Target="../media/image44.png"/><Relationship Id="rId7" Type="http://schemas.microsoft.com/office/2007/relationships/hdphoto" Target="../media/hdphoto19.wdp"/><Relationship Id="rId12" Type="http://schemas.microsoft.com/office/2007/relationships/hdphoto" Target="../media/hdphoto20.wdp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5.png"/><Relationship Id="rId11" Type="http://schemas.openxmlformats.org/officeDocument/2006/relationships/image" Target="../media/image159.png"/><Relationship Id="rId5" Type="http://schemas.openxmlformats.org/officeDocument/2006/relationships/image" Target="../media/image137.gif"/><Relationship Id="rId10" Type="http://schemas.openxmlformats.org/officeDocument/2006/relationships/image" Target="../media/image158.jpeg"/><Relationship Id="rId4" Type="http://schemas.openxmlformats.org/officeDocument/2006/relationships/image" Target="../media/image154.jpeg"/><Relationship Id="rId9" Type="http://schemas.openxmlformats.org/officeDocument/2006/relationships/image" Target="../media/image15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0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7.png"/><Relationship Id="rId12" Type="http://schemas.openxmlformats.org/officeDocument/2006/relationships/image" Target="../media/image161.png"/><Relationship Id="rId17" Type="http://schemas.openxmlformats.org/officeDocument/2006/relationships/image" Target="../media/image172.png"/><Relationship Id="rId2" Type="http://schemas.openxmlformats.org/officeDocument/2006/relationships/audio" Target="../media/media9.m4a"/><Relationship Id="rId16" Type="http://schemas.openxmlformats.org/officeDocument/2006/relationships/image" Target="../media/image171.gif"/><Relationship Id="rId1" Type="http://schemas.microsoft.com/office/2007/relationships/media" Target="../media/media9.m4a"/><Relationship Id="rId6" Type="http://schemas.openxmlformats.org/officeDocument/2006/relationships/image" Target="../media/image166.png"/><Relationship Id="rId11" Type="http://schemas.openxmlformats.org/officeDocument/2006/relationships/image" Target="../media/image107.png"/><Relationship Id="rId5" Type="http://schemas.openxmlformats.org/officeDocument/2006/relationships/image" Target="../media/image165.png"/><Relationship Id="rId15" Type="http://schemas.microsoft.com/office/2007/relationships/hdphoto" Target="../media/hdphoto17.wdp"/><Relationship Id="rId10" Type="http://schemas.openxmlformats.org/officeDocument/2006/relationships/image" Target="../media/image104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Relationship Id="rId14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5.gi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4.gif"/><Relationship Id="rId5" Type="http://schemas.openxmlformats.org/officeDocument/2006/relationships/image" Target="../media/image173.gif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microsoft.com/office/2007/relationships/hdphoto" Target="../media/hdphoto2.wdp"/><Relationship Id="rId7" Type="http://schemas.openxmlformats.org/officeDocument/2006/relationships/image" Target="../media/image41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png"/><Relationship Id="rId9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87352"/>
            <a:ext cx="10363200" cy="765174"/>
          </a:xfrm>
        </p:spPr>
        <p:txBody>
          <a:bodyPr/>
          <a:lstStyle/>
          <a:p>
            <a:r>
              <a:rPr lang="ru-RU" i="1" dirty="0" smtClean="0">
                <a:ln w="1905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Незнайка и его друзья</a:t>
            </a:r>
            <a:endParaRPr lang="ru-RU" i="1" dirty="0">
              <a:ln w="19050">
                <a:solidFill>
                  <a:srgbClr val="FF0000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6238875"/>
            <a:ext cx="8534400" cy="352425"/>
          </a:xfrm>
        </p:spPr>
        <p:txBody>
          <a:bodyPr>
            <a:normAutofit/>
          </a:bodyPr>
          <a:lstStyle/>
          <a:p>
            <a:r>
              <a:rPr lang="ru-RU" sz="1600" i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Презентацию подготовила: Е. В. Сайкина</a:t>
            </a:r>
            <a:endParaRPr lang="ru-RU" sz="1600" i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http://foneyes.ru/img/picture/Jun/14/148887d5a14d08e8fcaa187a287fd90b/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1473113"/>
            <a:ext cx="2733675" cy="43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g0.liveinternet.ru/images/attach/c/4/122/866/122866514_1432571198_butterfly4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2491">
            <a:off x="706120" y="972790"/>
            <a:ext cx="1688106" cy="123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10.proshkolu.ru/content/media/pic/std/4000000/3383000/3382468-ddf2408388de13f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976991" y="5098881"/>
            <a:ext cx="1238250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nimashky.ucoz.ru/_ph/10/1/1152699.jpg?146657212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6095">
            <a:off x="511987" y="5128365"/>
            <a:ext cx="1428672" cy="111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uzyka_iz_multfilmov_-_Gimn_Neznajki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3904" y="61267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4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foneyes.ru/img/picture/Jun/14/148887d5a14d08e8fcaa187a287fd90b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6" y="875219"/>
            <a:ext cx="2502481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62176" y="138206"/>
            <a:ext cx="1002982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«Но, прежде чем  отправиться в Цветочный город и встретиться с моими друзьями, я хочу предложить вам веселую игру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- разминку, </a:t>
            </a:r>
          </a:p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называется она «ДА или Нет». Вы готовы отвечать?»</a:t>
            </a:r>
          </a:p>
          <a:p>
            <a:pPr algn="ctr"/>
            <a:endParaRPr lang="ru-RU" sz="1400" i="1" dirty="0" smtClean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400" i="1" dirty="0" smtClean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400" i="1" dirty="0" smtClean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400" i="1" dirty="0" smtClean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6" descr="http://img1.liveinternet.ru/images/attach/c/7/96/330/96330285_voprositelnuyy_zna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379" y="1495425"/>
            <a:ext cx="86079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33850" y="1020525"/>
            <a:ext cx="668655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1. Скажите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, приветствуя рассвет, поет ли сом усатый? (нет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)</a:t>
            </a:r>
          </a:p>
          <a:p>
            <a:pPr algn="ctr"/>
            <a:endParaRPr lang="ru-RU" sz="1400" i="1" dirty="0" smtClean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400" i="1" dirty="0" smtClean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/>
            </a:r>
            <a:b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2. А рассекая гладь пруда, умеют плавать гуси? (да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)</a:t>
            </a:r>
          </a:p>
          <a:p>
            <a:pPr algn="ctr"/>
            <a:endParaRPr lang="ru-RU" sz="1400" i="1" dirty="0" smtClean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400" i="1" dirty="0" smtClean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400" i="1" dirty="0" smtClean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/>
            </a:r>
            <a:b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4. А крокодил собрать букет из белых лилией может? (нет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)</a:t>
            </a:r>
          </a:p>
          <a:p>
            <a:pPr algn="ctr"/>
            <a:endParaRPr lang="ru-RU" sz="1400" i="1" dirty="0" smtClean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400" i="1" dirty="0" smtClean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/>
            </a:r>
            <a:b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5. Верблюд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способен - 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дай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ответ - идти 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3 дня без пищи? (да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)</a:t>
            </a:r>
          </a:p>
          <a:p>
            <a:pPr algn="ctr"/>
            <a:endParaRPr lang="ru-RU" sz="1400" i="1" dirty="0" smtClean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400" i="1" dirty="0" smtClean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/>
            </a:r>
            <a:b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6. Скажите, злые холода для обезьян опасны? (да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)</a:t>
            </a:r>
          </a:p>
          <a:p>
            <a:pPr algn="ctr"/>
            <a:endParaRPr lang="ru-RU" sz="1400" i="1" dirty="0" smtClean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1400" i="1" dirty="0" smtClean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/>
            </a:r>
            <a:b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7. В конце спросить пришла пора: тебе понравилась игра (да)</a:t>
            </a:r>
            <a:b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http://gameplay.clan.su/_ph/2/1/249009277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154" y="875219"/>
            <a:ext cx="641350" cy="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gameplay.clan.su/_ph/2/1/249009277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154" y="1777469"/>
            <a:ext cx="641350" cy="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gameplay.clan.su/_ph/2/1/249009277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154" y="2755425"/>
            <a:ext cx="641350" cy="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gameplay.clan.su/_ph/2/1/249009277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729" y="3645329"/>
            <a:ext cx="641350" cy="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gameplay.clan.su/_ph/2/1/249009277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729" y="4561516"/>
            <a:ext cx="641350" cy="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gameplay.clan.su/_ph/2/1/249009277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729" y="5387143"/>
            <a:ext cx="641350" cy="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7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unforkids.ru/pictures/neznaika/neznaika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047" y="968669"/>
            <a:ext cx="161608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33725" y="180773"/>
            <a:ext cx="88201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«Ребята, меня зовут Синеглазка! </a:t>
            </a:r>
          </a:p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Хочу предложить 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вам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игру «Путаница»! </a:t>
            </a:r>
          </a:p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С помощью стрелочек «распределите» явления природы по временам года!»</a:t>
            </a:r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28" name="Picture 6" descr="http://img1.liveinternet.ru/images/attach/c/7/96/330/96330285_voprositelnuyy_zna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927" y="1487928"/>
            <a:ext cx="997931" cy="146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dvaporosenka.ru/images/prazdniki-raskraski/snezhinki/snezhinki10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3" b="1323"/>
          <a:stretch/>
        </p:blipFill>
        <p:spPr bwMode="auto">
          <a:xfrm>
            <a:off x="8961195" y="3080475"/>
            <a:ext cx="50943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playing-field.ru/img/2015/052104/01535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227" y="4052728"/>
            <a:ext cx="793750" cy="11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www.grupomagma.net/images/coloring-pages-of-snowman/coloring-pages-of-snowman-1.jpg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784" y="18371474"/>
            <a:ext cx="458502" cy="67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new-year.raskraski.link/uploads/2/9/0/Novogodnie-otkrytki_29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439" y="5491149"/>
            <a:ext cx="765352" cy="98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://www.playing-field.ru/img/2015/052107/170051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t="32615" r="5637" b="26024"/>
          <a:stretch/>
        </p:blipFill>
        <p:spPr bwMode="auto">
          <a:xfrm>
            <a:off x="7622542" y="5774331"/>
            <a:ext cx="1039948" cy="64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http://www.playing-field.ru/img/2015/052109/2031221"/>
          <p:cNvPicPr>
            <a:picLocks noChangeAspect="1" noChangeArrowheads="1"/>
          </p:cNvPicPr>
          <p:nvPr/>
        </p:nvPicPr>
        <p:blipFill rotWithShape="1"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3" t="2923" r="7801" b="27718"/>
          <a:stretch/>
        </p:blipFill>
        <p:spPr bwMode="auto">
          <a:xfrm>
            <a:off x="7635594" y="3879885"/>
            <a:ext cx="1200680" cy="140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http://www.uaua.info/pictures_ckfinder/images/autgift5.gif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1" b="6085"/>
          <a:stretch/>
        </p:blipFill>
        <p:spPr bwMode="auto">
          <a:xfrm>
            <a:off x="9068642" y="5464755"/>
            <a:ext cx="1164937" cy="79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http://raskraska1.com/assets/images/resources/90/raskraska-osen1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51914" r="4036" b="3919"/>
          <a:stretch/>
        </p:blipFill>
        <p:spPr bwMode="auto">
          <a:xfrm>
            <a:off x="6082647" y="5540955"/>
            <a:ext cx="1182971" cy="75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http://detkino.ru/gallery3/var/albums/raskraski/ot3let/DSCF1729.gif?m=138055432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657" y="4117830"/>
            <a:ext cx="607923" cy="67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http://www.playing-field.ru/img/2015/051811/2115032"/>
          <p:cNvPicPr>
            <a:picLocks noChangeAspect="1" noChangeArrowheads="1"/>
          </p:cNvPicPr>
          <p:nvPr/>
        </p:nvPicPr>
        <p:blipFill>
          <a:blip r:embed="rId1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921" y="3938497"/>
            <a:ext cx="1071065" cy="144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 descr="http://www.iz-bumagi-svoimi-rukami.ru/wp-content/uploads/2016/03/Raskraski-babochki-2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025" y="3253369"/>
            <a:ext cx="645602" cy="48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 descr="http://www.playing-field.ru/img/2015/051803/315475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198" y="4163142"/>
            <a:ext cx="1229185" cy="94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8" name="Picture 46" descr="http://www.playing-field.ru/img/2015/052014/5401787"/>
          <p:cNvPicPr>
            <a:picLocks noChangeAspect="1" noChangeArrowheads="1"/>
          </p:cNvPicPr>
          <p:nvPr/>
        </p:nvPicPr>
        <p:blipFill>
          <a:blip r:embed="rId1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94286" y="3060798"/>
            <a:ext cx="1025241" cy="76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0" name="Picture 48" descr="http://www.playing-field.ru/img/2015/051800/164694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t="6956" r="4465" b="7851"/>
          <a:stretch/>
        </p:blipFill>
        <p:spPr bwMode="auto">
          <a:xfrm>
            <a:off x="4690734" y="5116805"/>
            <a:ext cx="980802" cy="129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2" name="Picture 50" descr="http://www.playing-field.ru/img/2015/052223/5944330"/>
          <p:cNvPicPr>
            <a:picLocks noChangeAspect="1" noChangeArrowheads="1"/>
          </p:cNvPicPr>
          <p:nvPr/>
        </p:nvPicPr>
        <p:blipFill>
          <a:blip r:embed="rId1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88" y="3080475"/>
            <a:ext cx="679450" cy="86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690734" y="919437"/>
            <a:ext cx="1391913" cy="1654014"/>
            <a:chOff x="4690734" y="919437"/>
            <a:chExt cx="1391913" cy="1654014"/>
          </a:xfrm>
        </p:grpSpPr>
        <p:pic>
          <p:nvPicPr>
            <p:cNvPr id="3082" name="Picture 10" descr="http://montessoriself.ru/wp-content/uploads/2015/08/rvg3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50" t="51427" r="2561"/>
            <a:stretch/>
          </p:blipFill>
          <p:spPr bwMode="auto">
            <a:xfrm>
              <a:off x="4857152" y="919437"/>
              <a:ext cx="1038225" cy="148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Овал 1"/>
            <p:cNvSpPr/>
            <p:nvPr/>
          </p:nvSpPr>
          <p:spPr>
            <a:xfrm>
              <a:off x="4690734" y="968669"/>
              <a:ext cx="1391913" cy="160478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367513" y="1006059"/>
            <a:ext cx="1391913" cy="1604782"/>
            <a:chOff x="6367513" y="1006059"/>
            <a:chExt cx="1391913" cy="1604782"/>
          </a:xfrm>
        </p:grpSpPr>
        <p:pic>
          <p:nvPicPr>
            <p:cNvPr id="11" name="Picture 10" descr="http://montessoriself.ru/wp-content/uploads/2015/08/rvg3.jp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34" t="2132" r="2560" b="52005"/>
            <a:stretch/>
          </p:blipFill>
          <p:spPr bwMode="auto">
            <a:xfrm>
              <a:off x="6520788" y="1044463"/>
              <a:ext cx="1047751" cy="140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Овал 33"/>
            <p:cNvSpPr/>
            <p:nvPr/>
          </p:nvSpPr>
          <p:spPr>
            <a:xfrm>
              <a:off x="6367513" y="1006059"/>
              <a:ext cx="1391913" cy="160478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8143720" y="998329"/>
            <a:ext cx="1391913" cy="1604782"/>
            <a:chOff x="8143720" y="998329"/>
            <a:chExt cx="1391913" cy="1604782"/>
          </a:xfrm>
        </p:grpSpPr>
        <p:pic>
          <p:nvPicPr>
            <p:cNvPr id="12" name="Picture 10" descr="http://montessoriself.ru/wp-content/uploads/2015/08/rvg3.jpg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1820" r="50863" b="51693"/>
            <a:stretch/>
          </p:blipFill>
          <p:spPr bwMode="auto">
            <a:xfrm>
              <a:off x="8301956" y="998329"/>
              <a:ext cx="1095375" cy="1419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Овал 34"/>
            <p:cNvSpPr/>
            <p:nvPr/>
          </p:nvSpPr>
          <p:spPr>
            <a:xfrm>
              <a:off x="8143720" y="998329"/>
              <a:ext cx="1391913" cy="160478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9919927" y="998329"/>
            <a:ext cx="1391913" cy="1604782"/>
            <a:chOff x="9919927" y="998329"/>
            <a:chExt cx="1391913" cy="1604782"/>
          </a:xfrm>
        </p:grpSpPr>
        <p:pic>
          <p:nvPicPr>
            <p:cNvPr id="10" name="Picture 10" descr="http://montessoriself.ru/wp-content/uploads/2015/08/rvg3.jp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51115" r="50863"/>
            <a:stretch/>
          </p:blipFill>
          <p:spPr bwMode="auto">
            <a:xfrm>
              <a:off x="10061752" y="998329"/>
              <a:ext cx="1095375" cy="1492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Овал 35"/>
            <p:cNvSpPr/>
            <p:nvPr/>
          </p:nvSpPr>
          <p:spPr>
            <a:xfrm>
              <a:off x="9919927" y="998329"/>
              <a:ext cx="1391913" cy="160478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0170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3725" y="180773"/>
            <a:ext cx="88201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«Ребята, меня зовут Ромашка, я очень люблю цветы! 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А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вы?</a:t>
            </a:r>
          </a:p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Предлагаю 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вам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выбрать картинки, на которых изображены потребности для роста растений и обвести их кружком! Будьте внимательны!»</a:t>
            </a:r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2052" name="Picture 4" descr="http://img-fotki.yandex.ru/get/4704/kur-valentina.11d/0_8d9d5_fa7c6a9b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6" y="990874"/>
            <a:ext cx="16137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1.bp.blogspot.com/-MeSKZuVTGWc/Vd-vB3bkxXI/AAAAAAAARDM/xZkUCBobzYc/s1600/0_35463_d135c212_XL.pn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413525"/>
            <a:ext cx="1149403" cy="114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thumbs.dreamstime.com/z/two-thermometers-sun-snowflake-high-low-temperature-symbolize-heat-cold-42400672.jpg"/>
          <p:cNvPicPr>
            <a:picLocks noChangeAspect="1" noChangeArrowheads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2" r="248" b="10818"/>
          <a:stretch/>
        </p:blipFill>
        <p:spPr bwMode="auto">
          <a:xfrm>
            <a:off x="6701856" y="1284907"/>
            <a:ext cx="616260" cy="120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thumbs.dreamstime.com/z/two-thermometers-sun-snowflake-high-low-temperature-symbolize-heat-cold-42400672.jpg"/>
          <p:cNvPicPr>
            <a:picLocks noChangeAspect="1" noChangeArrowheads="1"/>
          </p:cNvPicPr>
          <p:nvPr/>
        </p:nvPicPr>
        <p:blipFill rotWithShape="1"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398" b="9863"/>
          <a:stretch/>
        </p:blipFill>
        <p:spPr bwMode="auto">
          <a:xfrm>
            <a:off x="10378971" y="4712195"/>
            <a:ext cx="711160" cy="132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cliparts.co/cliparts/8cE/o5E/8cEo5Enca.png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004" y="1508178"/>
            <a:ext cx="1232521" cy="105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img1.liveinternet.ru/images/attach/c/7/96/330/96330285_voprositelnuyy_zna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552" y="1304777"/>
            <a:ext cx="997931" cy="146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coloring-book.biz/_ph/68/741790995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" t="4646" r="8543" b="11603"/>
          <a:stretch/>
        </p:blipFill>
        <p:spPr bwMode="auto">
          <a:xfrm>
            <a:off x="10252413" y="1445903"/>
            <a:ext cx="833946" cy="108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boombob.ru/img/picture/Apr/06/8d258f32361fcc1a71b02f7b95fe74a2/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48875" y="3149154"/>
            <a:ext cx="1282721" cy="84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megaznaika.com.ua/Raskraski/images/candy-4-150-12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483" y="3200119"/>
            <a:ext cx="1097900" cy="87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laying-field.ru/img/2015/051808/21138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668" y="3104161"/>
            <a:ext cx="1082815" cy="101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razukraska.ru/wp-content/gallery/hleb/hleb2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359" y="4907907"/>
            <a:ext cx="1435762" cy="103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news.unipack.ru/light_editor_img/images/2014-6-2/file1401633309.jpg"/>
          <p:cNvPicPr>
            <a:picLocks noChangeAspect="1" noChangeArrowheads="1"/>
          </p:cNvPicPr>
          <p:nvPr/>
        </p:nvPicPr>
        <p:blipFill>
          <a:blip r:embed="rId13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002" y="4777108"/>
            <a:ext cx="1689431" cy="119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://freecoloringpagefun.com/work/construction/shovel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506" y="2885481"/>
            <a:ext cx="1530350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28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vipdoubler.com/imagelib/56df8ea8f411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082675"/>
            <a:ext cx="2251796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img1.liveinternet.ru/images/attach/c/7/96/330/96330285_voprositelnuyy_zna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321" y="1326719"/>
            <a:ext cx="86079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19400" y="180773"/>
            <a:ext cx="9248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«Ребята, я очень люблю наблюдать за звездами – и зовут меня - Звездочет!</a:t>
            </a:r>
          </a:p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Мне очень хочется проверить – а какие наблюдательные – вы?</a:t>
            </a:r>
          </a:p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Вспомните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, как растет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дерево. 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Поставьте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 кружок цифру 1, каким оно было 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сначала, 2 –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каким оно стало позднее, 3 - …. пока не выросло!»</a:t>
            </a:r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6" name="Рисунок 15" descr="D:\Мама\экология опыты\рабочая тетрадь 5-7 лет\DSC05670.JPG"/>
          <p:cNvPicPr/>
          <p:nvPr/>
        </p:nvPicPr>
        <p:blipFill rotWithShape="1"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7" t="9467" r="10211" b="3009"/>
          <a:stretch/>
        </p:blipFill>
        <p:spPr bwMode="auto">
          <a:xfrm rot="5400000">
            <a:off x="5239316" y="1743914"/>
            <a:ext cx="5291775" cy="40737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Овал 16"/>
          <p:cNvSpPr/>
          <p:nvPr/>
        </p:nvSpPr>
        <p:spPr>
          <a:xfrm>
            <a:off x="6642467" y="2316938"/>
            <a:ext cx="498259" cy="4721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885203" y="4360371"/>
            <a:ext cx="498259" cy="4721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9499998" y="2260104"/>
            <a:ext cx="498259" cy="4721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9938083" y="4360371"/>
            <a:ext cx="498259" cy="4721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9783685" y="5393513"/>
            <a:ext cx="498259" cy="4721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8118842" y="5954499"/>
            <a:ext cx="498259" cy="4721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5737592" y="5954499"/>
            <a:ext cx="498259" cy="4721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4835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unforkids.ru/pictures/neznaika/neznaika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6" y="1276350"/>
            <a:ext cx="209324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19400" y="180773"/>
            <a:ext cx="9248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«Ребята, меня зовут Мушка!</a:t>
            </a:r>
          </a:p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Я вам тоже приготовила задание!</a:t>
            </a:r>
          </a:p>
          <a:p>
            <a:pPr algn="ctr"/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Вы видите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на картинках разные природные зоны – лес, поле, водоем. Вам нужно линией соединить растение с той природной зоной, где оно произрастает!»</a:t>
            </a:r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6" descr="http://img1.liveinternet.ru/images/attach/c/7/96/330/96330285_voprositelnuyy_zna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427" y="1641044"/>
            <a:ext cx="86079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9" t="1716" r="1276" b="75338"/>
          <a:stretch/>
        </p:blipFill>
        <p:spPr>
          <a:xfrm>
            <a:off x="9973638" y="1236408"/>
            <a:ext cx="1276189" cy="12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F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1" t="1716" r="32285" b="75338"/>
          <a:stretch/>
        </p:blipFill>
        <p:spPr>
          <a:xfrm>
            <a:off x="6911872" y="1236408"/>
            <a:ext cx="1276188" cy="12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1716" r="63292" b="75338"/>
          <a:stretch/>
        </p:blipFill>
        <p:spPr>
          <a:xfrm>
            <a:off x="3856478" y="1236408"/>
            <a:ext cx="1269816" cy="12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6"/>
          <a:stretch/>
        </p:blipFill>
        <p:spPr>
          <a:xfrm>
            <a:off x="4590761" y="2597936"/>
            <a:ext cx="3457864" cy="3905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3" b="3266"/>
          <a:stretch/>
        </p:blipFill>
        <p:spPr>
          <a:xfrm>
            <a:off x="7750269" y="2838874"/>
            <a:ext cx="3441796" cy="3423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http://ru.colorkid.net/sites/default/files/styles/big_father/public/1433778513_6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783" y="4112269"/>
            <a:ext cx="698913" cy="87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99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0.liveinternet.ru/images/attach/c/6/89/855/89855568_large_5627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1" y="552529"/>
            <a:ext cx="243822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img1.liveinternet.ru/images/attach/c/7/96/330/96330285_voprositelnuyy_zna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8233">
            <a:off x="697290" y="2955129"/>
            <a:ext cx="86079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60605" y="180773"/>
            <a:ext cx="97932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«Ребята, 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 течение года природа проживает и меняется 4 раза. Каждое время года прекрасно и удивительно. Зима дарит нам белоснежные поля, леса, реки. И только самые внимательные и любознательные способны разгадать все тайны природы. На листочке кто-то оставил следы на снегу. Попробуйте    прочитать снежную газету и определить, кому же принадлежат эти следы, проведите волшебные ниточки от хозяина к его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следам»</a:t>
            </a:r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516761" y="5279841"/>
            <a:ext cx="7178201" cy="1274137"/>
            <a:chOff x="4516761" y="5279841"/>
            <a:chExt cx="7178201" cy="1274137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4516761" y="5305111"/>
              <a:ext cx="940312" cy="1219244"/>
              <a:chOff x="4516761" y="5305111"/>
              <a:chExt cx="940312" cy="1219244"/>
            </a:xfrm>
          </p:grpSpPr>
          <p:pic>
            <p:nvPicPr>
              <p:cNvPr id="1040" name="Picture 16" descr="http://img2.minibanda.ru/Notes/c/c/3/cache/cc37743a-e4aa-4b23-a30e-a0b7da37476e-w800-h800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1" t="40847" r="88684" b="31695"/>
              <a:stretch/>
            </p:blipFill>
            <p:spPr bwMode="auto">
              <a:xfrm>
                <a:off x="4516761" y="5427960"/>
                <a:ext cx="918905" cy="108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Овал 1"/>
              <p:cNvSpPr/>
              <p:nvPr/>
            </p:nvSpPr>
            <p:spPr>
              <a:xfrm>
                <a:off x="4542673" y="5305111"/>
                <a:ext cx="914400" cy="121924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8947894" y="5307126"/>
              <a:ext cx="914400" cy="1219244"/>
              <a:chOff x="8947894" y="5307126"/>
              <a:chExt cx="914400" cy="1219244"/>
            </a:xfrm>
          </p:grpSpPr>
          <p:pic>
            <p:nvPicPr>
              <p:cNvPr id="1038" name="Picture 14" descr="http://www.karakyli.ru/wp-content/uploads/2014/11/igra-sled-5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467"/>
              <a:stretch/>
            </p:blipFill>
            <p:spPr bwMode="auto">
              <a:xfrm>
                <a:off x="9010597" y="5444355"/>
                <a:ext cx="788994" cy="108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Овал 19"/>
              <p:cNvSpPr/>
              <p:nvPr/>
            </p:nvSpPr>
            <p:spPr>
              <a:xfrm>
                <a:off x="8947894" y="5307126"/>
                <a:ext cx="914400" cy="121924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9938778" y="5305111"/>
              <a:ext cx="837069" cy="1219244"/>
              <a:chOff x="9938778" y="5305111"/>
              <a:chExt cx="837069" cy="1219244"/>
            </a:xfrm>
          </p:grpSpPr>
          <p:pic>
            <p:nvPicPr>
              <p:cNvPr id="1036" name="Picture 12" descr="http://www.karakyli.ru/wp-content/uploads/2014/11/igra-sled-4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944"/>
              <a:stretch/>
            </p:blipFill>
            <p:spPr bwMode="auto">
              <a:xfrm>
                <a:off x="9951029" y="5444355"/>
                <a:ext cx="824818" cy="108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Овал 20"/>
              <p:cNvSpPr/>
              <p:nvPr/>
            </p:nvSpPr>
            <p:spPr>
              <a:xfrm>
                <a:off x="9938778" y="5305111"/>
                <a:ext cx="759898" cy="121924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10780562" y="5305111"/>
              <a:ext cx="914400" cy="1219244"/>
              <a:chOff x="10780562" y="5305111"/>
              <a:chExt cx="914400" cy="1219244"/>
            </a:xfrm>
          </p:grpSpPr>
          <p:pic>
            <p:nvPicPr>
              <p:cNvPr id="1034" name="Picture 10" descr="http://www.karakyli.ru/wp-content/uploads/2014/11/igra-sled-2.jp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52"/>
              <a:stretch/>
            </p:blipFill>
            <p:spPr bwMode="auto">
              <a:xfrm>
                <a:off x="10841913" y="5444355"/>
                <a:ext cx="791698" cy="108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Овал 21"/>
              <p:cNvSpPr/>
              <p:nvPr/>
            </p:nvSpPr>
            <p:spPr>
              <a:xfrm>
                <a:off x="10780562" y="5305111"/>
                <a:ext cx="914400" cy="121924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7577060" y="5279841"/>
              <a:ext cx="1282099" cy="1219244"/>
              <a:chOff x="7577060" y="5279841"/>
              <a:chExt cx="1282099" cy="1219244"/>
            </a:xfrm>
          </p:grpSpPr>
          <p:pic>
            <p:nvPicPr>
              <p:cNvPr id="1032" name="Picture 8" descr="http://www.karakyli.ru/wp-content/uploads/2014/11/igra-sled-1.jp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704"/>
              <a:stretch/>
            </p:blipFill>
            <p:spPr bwMode="auto">
              <a:xfrm>
                <a:off x="7605165" y="5419085"/>
                <a:ext cx="1253994" cy="108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Овал 22"/>
              <p:cNvSpPr/>
              <p:nvPr/>
            </p:nvSpPr>
            <p:spPr>
              <a:xfrm>
                <a:off x="7577060" y="5279841"/>
                <a:ext cx="1234592" cy="121924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" name="Группа 6"/>
            <p:cNvGrpSpPr/>
            <p:nvPr/>
          </p:nvGrpSpPr>
          <p:grpSpPr>
            <a:xfrm>
              <a:off x="5553179" y="5334734"/>
              <a:ext cx="914400" cy="1219244"/>
              <a:chOff x="5553179" y="5334734"/>
              <a:chExt cx="914400" cy="1219244"/>
            </a:xfrm>
          </p:grpSpPr>
          <p:pic>
            <p:nvPicPr>
              <p:cNvPr id="1028" name="Picture 4" descr="http://www.karakyli.ru/wp-content/uploads/2014/11/igra-sled-3.jpg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285"/>
              <a:stretch/>
            </p:blipFill>
            <p:spPr bwMode="auto">
              <a:xfrm>
                <a:off x="5664064" y="5358944"/>
                <a:ext cx="746221" cy="108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Овал 23"/>
              <p:cNvSpPr/>
              <p:nvPr/>
            </p:nvSpPr>
            <p:spPr>
              <a:xfrm>
                <a:off x="5553179" y="5334734"/>
                <a:ext cx="914400" cy="121924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8" name="Группа 7"/>
            <p:cNvGrpSpPr/>
            <p:nvPr/>
          </p:nvGrpSpPr>
          <p:grpSpPr>
            <a:xfrm>
              <a:off x="6526419" y="5305111"/>
              <a:ext cx="914400" cy="1219244"/>
              <a:chOff x="6526419" y="5305111"/>
              <a:chExt cx="914400" cy="1219244"/>
            </a:xfrm>
          </p:grpSpPr>
          <p:pic>
            <p:nvPicPr>
              <p:cNvPr id="1030" name="Picture 6" descr="http://www.karakyli.ru/wp-content/uploads/2014/11/igra-sled-6.jpg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368"/>
              <a:stretch/>
            </p:blipFill>
            <p:spPr bwMode="auto">
              <a:xfrm>
                <a:off x="6628047" y="5334734"/>
                <a:ext cx="767789" cy="108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Овал 24"/>
              <p:cNvSpPr/>
              <p:nvPr/>
            </p:nvSpPr>
            <p:spPr>
              <a:xfrm>
                <a:off x="6526419" y="5305111"/>
                <a:ext cx="914400" cy="121924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078" name="Picture 6" descr="http://wallpapers1920.ru/img/picture/Apr/20/0d6e4caa51972944be5337575c9093fa/1.jpg"/>
          <p:cNvPicPr>
            <a:picLocks noChangeAspect="1" noChangeArrowheads="1"/>
          </p:cNvPicPr>
          <p:nvPr/>
        </p:nvPicPr>
        <p:blipFill rotWithShape="1"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623"/>
          <a:stretch/>
        </p:blipFill>
        <p:spPr bwMode="auto">
          <a:xfrm>
            <a:off x="6235712" y="1836199"/>
            <a:ext cx="1080000" cy="104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boombob.ru/img/picture/Feb/26/a1a929f7ae8bf96206a811dd40eb95b5/5.jpg"/>
          <p:cNvPicPr>
            <a:picLocks noChangeAspect="1" noChangeArrowheads="1"/>
          </p:cNvPicPr>
          <p:nvPr/>
        </p:nvPicPr>
        <p:blipFill rotWithShape="1">
          <a:blip r:embed="rId2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8" b="11359"/>
          <a:stretch/>
        </p:blipFill>
        <p:spPr bwMode="auto">
          <a:xfrm flipH="1">
            <a:off x="9799591" y="1694777"/>
            <a:ext cx="1698000" cy="1236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dreem-pics.com/img/picture/Jul/16/7c6461cdcf793f2fc4767f22ff035e37/6.jpg"/>
          <p:cNvPicPr>
            <a:picLocks noChangeAspect="1" noChangeArrowheads="1"/>
          </p:cNvPicPr>
          <p:nvPr/>
        </p:nvPicPr>
        <p:blipFill rotWithShape="1">
          <a:blip r:embed="rId2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3" b="12944"/>
          <a:stretch/>
        </p:blipFill>
        <p:spPr bwMode="auto">
          <a:xfrm>
            <a:off x="9467356" y="3215121"/>
            <a:ext cx="2041323" cy="1872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rukadelkino.ru/uploads/posts/2016-02/thumbs/1455491142_3-y.jpg"/>
          <p:cNvPicPr>
            <a:picLocks noChangeAspect="1" noChangeArrowheads="1"/>
          </p:cNvPicPr>
          <p:nvPr/>
        </p:nvPicPr>
        <p:blipFill rotWithShape="1">
          <a:blip r:embed="rId2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24552" r="5630"/>
          <a:stretch/>
        </p:blipFill>
        <p:spPr bwMode="auto">
          <a:xfrm>
            <a:off x="6459474" y="3481254"/>
            <a:ext cx="2343150" cy="134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colorator.net/images/Animals/crow/1/thumbs/6.gif"/>
          <p:cNvPicPr>
            <a:picLocks noChangeAspect="1" noChangeArrowheads="1"/>
          </p:cNvPicPr>
          <p:nvPr/>
        </p:nvPicPr>
        <p:blipFill>
          <a:blip r:embed="rId2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411" y="3744056"/>
            <a:ext cx="828675" cy="105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raskraski.link/uploads/9/6/3/963-raskraska-Los-v-lesu.jpg"/>
          <p:cNvPicPr>
            <a:picLocks noChangeAspect="1" noChangeArrowheads="1"/>
          </p:cNvPicPr>
          <p:nvPr/>
        </p:nvPicPr>
        <p:blipFill>
          <a:blip r:embed="rId2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12" y="1539734"/>
            <a:ext cx="1329879" cy="1773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detskie-raskraski.ru/sites/default/files/raskraska_krolik5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48" y="1858520"/>
            <a:ext cx="1182006" cy="98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34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laying-field.ru/img/2015/051918/18466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238250"/>
            <a:ext cx="273735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009775" y="1790700"/>
            <a:ext cx="1143000" cy="361950"/>
          </a:xfrm>
          <a:prstGeom prst="roundRect">
            <a:avLst/>
          </a:prstGeom>
          <a:solidFill>
            <a:srgbClr val="70C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6" descr="http://img1.liveinternet.ru/images/attach/c/7/96/330/96330285_voprositelnuyy_zna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83" y="1641044"/>
            <a:ext cx="86079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14636" y="175739"/>
            <a:ext cx="92487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«Здравствуйте, ребята! Не зря меня назвали Пончиком – я очень люблю всякие вкусности, а вы?... Зимой птицам приходится очень трудно, помогите мне накормить пернатых! Проведите линию от птиц к их пище!»</a:t>
            </a:r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3" name="Рисунок 32" descr="D:\Мама\экология опыты\рабочая тетрадь 5-7 лет\DSC05641.JPG"/>
          <p:cNvPicPr/>
          <p:nvPr/>
        </p:nvPicPr>
        <p:blipFill rotWithShape="1"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0" t="43176" r="25777" b="40967"/>
          <a:stretch/>
        </p:blipFill>
        <p:spPr bwMode="auto">
          <a:xfrm rot="5400000">
            <a:off x="5313246" y="3040182"/>
            <a:ext cx="5438772" cy="1187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Рисунок 33" descr="D:\Мама\экология опыты\рабочая тетрадь 5-7 лет\DSC05641.JPG"/>
          <p:cNvPicPr/>
          <p:nvPr/>
        </p:nvPicPr>
        <p:blipFill rotWithShape="1"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0" t="9176" r="27068" b="57920"/>
          <a:stretch/>
        </p:blipFill>
        <p:spPr bwMode="auto">
          <a:xfrm rot="5400000">
            <a:off x="8502890" y="2593366"/>
            <a:ext cx="4014789" cy="1666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5073782" y="1009649"/>
            <a:ext cx="1314451" cy="5010153"/>
            <a:chOff x="5073782" y="1038224"/>
            <a:chExt cx="1314451" cy="5010153"/>
          </a:xfrm>
        </p:grpSpPr>
        <p:pic>
          <p:nvPicPr>
            <p:cNvPr id="35" name="Рисунок 34" descr="D:\Мама\экология опыты\рабочая тетрадь 5-7 лет\DSC05641.JPG"/>
            <p:cNvPicPr/>
            <p:nvPr/>
          </p:nvPicPr>
          <p:blipFill rotWithShape="1">
            <a:blip r:embed="rId4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70" t="58637" r="19971" b="14010"/>
            <a:stretch/>
          </p:blipFill>
          <p:spPr bwMode="auto">
            <a:xfrm rot="5400000">
              <a:off x="3225931" y="2886075"/>
              <a:ext cx="5010153" cy="131445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78" name="Picture 6" descr="http://evrikak.ru/wp-content/uploads/2015/11/923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9" t="14120" r="21739" b="7148"/>
            <a:stretch/>
          </p:blipFill>
          <p:spPr bwMode="auto">
            <a:xfrm flipH="1">
              <a:off x="5132752" y="2457711"/>
              <a:ext cx="963954" cy="1261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http://rukadelkino.ru/uploads/posts/2016-02/thumbs/1456683697_2-g.jpg"/>
            <p:cNvPicPr>
              <a:picLocks noChangeAspect="1" noChangeArrowheads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2752" y="3823338"/>
              <a:ext cx="1187251" cy="933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272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img-fotki.yandex.ru/get/4813/28257045.682/0_72b83_1a7e0935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3000"/>
            <a:ext cx="255816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600200" y="1143000"/>
            <a:ext cx="1190625" cy="409575"/>
          </a:xfrm>
          <a:prstGeom prst="roundRect">
            <a:avLst/>
          </a:prstGeom>
          <a:solidFill>
            <a:srgbClr val="83D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6" descr="http://img1.liveinternet.ru/images/attach/c/7/96/330/96330285_voprositelnuyy_zna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2" y="1076325"/>
            <a:ext cx="86079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62176" y="180773"/>
            <a:ext cx="990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«Ребята, я – художник, а зовут меня Тюбик! И вот вам мое задание!</a:t>
            </a:r>
          </a:p>
          <a:p>
            <a:pPr algn="ctr"/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Проведите линию от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перелетных 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птиц к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картинке, где нарисована жаркая страна, 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от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зимующих 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птиц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- к картинке, где зимой очень холодно!»</a:t>
            </a:r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088" name="Picture 16" descr="https://static.md/25a07559560ea5b0bb6cfbe5a5b8b8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29" y="3426110"/>
            <a:ext cx="1394106" cy="141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7324725" y="1612014"/>
            <a:ext cx="561976" cy="6215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324725" y="1569629"/>
            <a:ext cx="561976" cy="6215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5261952" y="967062"/>
            <a:ext cx="4687522" cy="5538513"/>
            <a:chOff x="5256577" y="909912"/>
            <a:chExt cx="4687522" cy="5538513"/>
          </a:xfrm>
        </p:grpSpPr>
        <p:pic>
          <p:nvPicPr>
            <p:cNvPr id="24" name="Рисунок 23" descr="D:\Мама\экология опыты\рабочая тетрадь 5-7 лет\DSC05642.JPG"/>
            <p:cNvPicPr/>
            <p:nvPr/>
          </p:nvPicPr>
          <p:blipFill rotWithShape="1">
            <a:blip r:embed="rId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48" t="9202" r="18812" b="12100"/>
            <a:stretch/>
          </p:blipFill>
          <p:spPr bwMode="auto">
            <a:xfrm rot="5400000">
              <a:off x="4831081" y="1335408"/>
              <a:ext cx="5538513" cy="468752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Рисунок 26" descr="D:\Мама\экология опыты\рабочая тетрадь 5-7 лет\DSC05642.JPG"/>
            <p:cNvPicPr/>
            <p:nvPr/>
          </p:nvPicPr>
          <p:blipFill rotWithShape="1">
            <a:blip r:embed="rId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7" t="15842" r="63319" b="64169"/>
            <a:stretch/>
          </p:blipFill>
          <p:spPr bwMode="auto">
            <a:xfrm rot="5400000">
              <a:off x="8512907" y="865652"/>
              <a:ext cx="1076323" cy="1190625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Рисунок 28" descr="D:\Мама\экология опыты\рабочая тетрадь 5-7 лет\DSC05642.JPG"/>
            <p:cNvPicPr/>
            <p:nvPr/>
          </p:nvPicPr>
          <p:blipFill rotWithShape="1">
            <a:blip r:embed="rId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83" t="62857" r="62463" b="18037"/>
            <a:stretch/>
          </p:blipFill>
          <p:spPr bwMode="auto">
            <a:xfrm rot="5400000">
              <a:off x="5564921" y="911006"/>
              <a:ext cx="1076325" cy="1138015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077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g-fotki.yandex.ru/get/5814/28257045.682/0_72b6e_9f11fda9_L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8" r="8299"/>
          <a:stretch/>
        </p:blipFill>
        <p:spPr bwMode="auto">
          <a:xfrm>
            <a:off x="171449" y="1381125"/>
            <a:ext cx="30492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533525" y="3714750"/>
            <a:ext cx="1190625" cy="409575"/>
          </a:xfrm>
          <a:prstGeom prst="roundRect">
            <a:avLst/>
          </a:prstGeom>
          <a:solidFill>
            <a:srgbClr val="4DE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6" descr="http://img1.liveinternet.ru/images/attach/c/7/96/330/96330285_voprositelnuyy_znak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49" y="3494325"/>
            <a:ext cx="86079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62150" y="180773"/>
            <a:ext cx="102298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«Ребята, ну, конечно, вы все узнали меня, я – музыкант по имени </a:t>
            </a:r>
            <a:r>
              <a:rPr lang="ru-RU" sz="1400" i="1" dirty="0" err="1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Гусля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! Уж очень мне нравиться слушать пение птиц! И вот вам мое задание!</a:t>
            </a:r>
          </a:p>
          <a:p>
            <a:pPr algn="ctr"/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Рассмотрите, кто изображен на картинке. Вы должны внимательно послушать звук, определить, кому он принадлежит. Сейчас мы слушаем звук первой птицы и ставим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 кружок цифру 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1…. </a:t>
            </a:r>
          </a:p>
        </p:txBody>
      </p:sp>
      <p:sp>
        <p:nvSpPr>
          <p:cNvPr id="18" name="Овал 17"/>
          <p:cNvSpPr/>
          <p:nvPr/>
        </p:nvSpPr>
        <p:spPr>
          <a:xfrm>
            <a:off x="10460444" y="5390622"/>
            <a:ext cx="741254" cy="7233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955403" y="5391740"/>
            <a:ext cx="741254" cy="7233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450361" y="5398371"/>
            <a:ext cx="741254" cy="7233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5422225" y="2770966"/>
            <a:ext cx="741254" cy="7233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922560" y="2732526"/>
            <a:ext cx="741254" cy="7233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0422895" y="2770965"/>
            <a:ext cx="741254" cy="7233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КРЯКВ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082348" y="2868055"/>
            <a:ext cx="487363" cy="487363"/>
          </a:xfrm>
          <a:prstGeom prst="rect">
            <a:avLst/>
          </a:prstGeom>
        </p:spPr>
      </p:pic>
      <p:pic>
        <p:nvPicPr>
          <p:cNvPr id="9" name="ДЯТЕЛ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549840" y="2911689"/>
            <a:ext cx="487363" cy="487363"/>
          </a:xfrm>
          <a:prstGeom prst="rect">
            <a:avLst/>
          </a:prstGeom>
        </p:spPr>
      </p:pic>
      <p:pic>
        <p:nvPicPr>
          <p:cNvPr id="10" name="КУКУШК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99602" y="5529615"/>
            <a:ext cx="487363" cy="487363"/>
          </a:xfrm>
          <a:prstGeom prst="rect">
            <a:avLst/>
          </a:prstGeom>
        </p:spPr>
      </p:pic>
      <p:pic>
        <p:nvPicPr>
          <p:cNvPr id="13" name="ГОЛУБЬ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587389" y="5508618"/>
            <a:ext cx="487363" cy="487363"/>
          </a:xfrm>
          <a:prstGeom prst="rect">
            <a:avLst/>
          </a:prstGeom>
        </p:spPr>
      </p:pic>
      <p:pic>
        <p:nvPicPr>
          <p:cNvPr id="15" name="Zvuki_prirody_Penie_ptic_-_Bolotnaya_sova_(xMusic.me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082348" y="5508619"/>
            <a:ext cx="487363" cy="487363"/>
          </a:xfrm>
          <a:prstGeom prst="rect">
            <a:avLst/>
          </a:prstGeom>
        </p:spPr>
      </p:pic>
      <p:pic>
        <p:nvPicPr>
          <p:cNvPr id="14" name="ВОРОН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77306" y="2932723"/>
            <a:ext cx="487363" cy="487363"/>
          </a:xfrm>
          <a:prstGeom prst="rect">
            <a:avLst/>
          </a:prstGeom>
        </p:spPr>
      </p:pic>
      <p:pic>
        <p:nvPicPr>
          <p:cNvPr id="2050" name="Picture 2" descr="http://www.playing-field.ru/img/2015/052121/1158531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0" r="5893" b="7250"/>
          <a:stretch/>
        </p:blipFill>
        <p:spPr bwMode="auto">
          <a:xfrm>
            <a:off x="7460033" y="1336830"/>
            <a:ext cx="1609375" cy="13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supercoloring.com/sites/default/files/styles/coloring_full/public/cif/2014/11/american-crow-coloring-pages.png"/>
          <p:cNvPicPr>
            <a:picLocks noChangeAspect="1" noChangeArrowheads="1"/>
          </p:cNvPicPr>
          <p:nvPr/>
        </p:nvPicPr>
        <p:blipFill rotWithShape="1"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96" t="9288" r="15267" b="3461"/>
          <a:stretch/>
        </p:blipFill>
        <p:spPr bwMode="auto">
          <a:xfrm>
            <a:off x="4853170" y="1220934"/>
            <a:ext cx="1562100" cy="146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zaikinmir.ru/raskras/images/dyatel/dyatel-raskraski-5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3"/>
          <a:stretch/>
        </p:blipFill>
        <p:spPr bwMode="auto">
          <a:xfrm>
            <a:off x="10188170" y="1134880"/>
            <a:ext cx="843902" cy="158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playing-field.ru/img/2015/051805/1712763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11636" r="7797" b="12421"/>
          <a:stretch/>
        </p:blipFill>
        <p:spPr bwMode="auto">
          <a:xfrm>
            <a:off x="7596387" y="3591414"/>
            <a:ext cx="1459283" cy="170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raskraska1.com/assets/images/resources/156/raskraska-golubj24.jpg"/>
          <p:cNvPicPr>
            <a:picLocks noChangeAspect="1" noChangeArrowheads="1"/>
          </p:cNvPicPr>
          <p:nvPr/>
        </p:nvPicPr>
        <p:blipFill rotWithShape="1">
          <a:blip r:embed="rId2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1" t="17038" r="6337" b="17370"/>
          <a:stretch/>
        </p:blipFill>
        <p:spPr bwMode="auto">
          <a:xfrm>
            <a:off x="9956794" y="3724746"/>
            <a:ext cx="1466850" cy="149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zaikinmir.ru/raskras/images/kukushka/kukushka-raskraski-2.jpg"/>
          <p:cNvPicPr>
            <a:picLocks noChangeAspect="1" noChangeArrowheads="1"/>
          </p:cNvPicPr>
          <p:nvPr/>
        </p:nvPicPr>
        <p:blipFill rotWithShape="1">
          <a:blip r:embed="rId2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61" t="13865" r="11913"/>
          <a:stretch/>
        </p:blipFill>
        <p:spPr bwMode="auto">
          <a:xfrm>
            <a:off x="4984436" y="3676627"/>
            <a:ext cx="1533525" cy="172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10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6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0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3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1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foneyes.ru/img/picture/Jun/14/148887d5a14d08e8fcaa187a287fd90b/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6" y="875219"/>
            <a:ext cx="2502481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54500" y="371414"/>
            <a:ext cx="7267575" cy="598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«Ребята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, давайте встанем в круг и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немножко поиграем </a:t>
            </a:r>
            <a:r>
              <a:rPr lang="ru-RU" sz="1400" i="1" dirty="0" err="1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поиграем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!»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«Раз, два – хлопай, хлопай!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Три, четыре – топай, топай!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Раз, два – улыбнись!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Три, четыре – подтянись!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Высоко попрыгали,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Ножками подрыгали!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Крикнули: «Привет!» друг другу!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Повернулись все по кругу!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 право, в лево наклонились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И друг другу поклонились!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А теперь коленки вместе,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Начинаем бег на месте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Быстро, быстро побежали!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Все, закончили, устали…?»</a:t>
            </a:r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http://demiart.ru/forum/uploads5/post-1184194-126728449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41" y="875219"/>
            <a:ext cx="3868392" cy="281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liter-taksa.narod.ru/uliter/a-bbal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923925"/>
            <a:ext cx="1043940" cy="101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kazka-8.ucoz.ru/_si/0/37388137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57" y="4794412"/>
            <a:ext cx="1040765" cy="20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АЗМИНКАМузы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170" y="5954642"/>
            <a:ext cx="604838" cy="487363"/>
          </a:xfrm>
          <a:prstGeom prst="rect">
            <a:avLst/>
          </a:prstGeom>
        </p:spPr>
      </p:pic>
      <p:pic>
        <p:nvPicPr>
          <p:cNvPr id="7" name="Picture 2" descr="http://smayli.ru/data/smiles/detia-260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962388"/>
            <a:ext cx="948165" cy="129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smayli.ru/data/smiles/detia-514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707" y="3043476"/>
            <a:ext cx="1085850" cy="175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smayli.ru/data/smiles/detia-130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606" y="4478768"/>
            <a:ext cx="1258886" cy="159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35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i="1" dirty="0">
                <a:ln w="1905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Сценарий экологической олимпиады для детей старшего дошкольного возраста </a:t>
            </a:r>
            <a:r>
              <a:rPr lang="ru-RU" sz="2800" i="1" dirty="0" smtClean="0">
                <a:ln w="1905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800" i="1" dirty="0" smtClean="0">
                <a:ln w="1905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800" i="1" dirty="0" smtClean="0">
                <a:ln w="1905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«Незнайка и его друзья»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10400" y="1585943"/>
            <a:ext cx="4571999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Цель: </a:t>
            </a:r>
            <a:endParaRPr lang="en-US" sz="1600" i="1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16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содействия </a:t>
            </a:r>
            <a:r>
              <a:rPr lang="ru-RU" sz="16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воспитанию у детей ценностного отношения к природе и развитию экологической культуры.</a:t>
            </a:r>
            <a:br>
              <a:rPr lang="ru-RU" sz="16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sz="1600" i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Задачи:</a:t>
            </a:r>
            <a:endParaRPr lang="en-US" sz="1600" i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Образовательные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: способствовать формированию экологической культуры, экологического сознания, мотивации определенного поведения, бережного отношения и любви к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природе</a:t>
            </a:r>
          </a:p>
          <a:p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/>
            </a:r>
            <a:b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Развивающие: развивать внимание, память, мышление,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наблюдательность</a:t>
            </a:r>
          </a:p>
          <a:p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/>
            </a:r>
            <a:b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Воспитательные: содействовать воспитанию экологической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культуры</a:t>
            </a:r>
          </a:p>
          <a:p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/>
            </a:r>
            <a:b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sz="1400" i="1" dirty="0" err="1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Здоровьесберегающие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: обеспечить эмоциональный комфорт, направленный на получение положительных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эмоций</a:t>
            </a:r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http://foneyes.ru/img/picture/Jun/14/148887d5a14d08e8fcaa187a287fd90b/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1417638"/>
            <a:ext cx="1977264" cy="219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bestanimation.ru/_ph/49/2/563367868.gif?146963224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810" y="5515853"/>
            <a:ext cx="1250365" cy="12503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hitalnya.ru/upload3/912/b5cd9dd77540453ef329f24d4573faf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792677"/>
            <a:ext cx="1377402" cy="161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mayli.ru/data/smiles/jivotniea-350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4276" y="1292240"/>
            <a:ext cx="17145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29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laying-field.ru/img/2015/051918/18466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238250"/>
            <a:ext cx="273735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009775" y="1790700"/>
            <a:ext cx="1143000" cy="361950"/>
          </a:xfrm>
          <a:prstGeom prst="roundRect">
            <a:avLst/>
          </a:prstGeom>
          <a:solidFill>
            <a:srgbClr val="70C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6" descr="http://img1.liveinternet.ru/images/attach/c/7/96/330/96330285_voprositelnuyy_zna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83" y="1641044"/>
            <a:ext cx="86079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19400" y="180773"/>
            <a:ext cx="9248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Пончик - «Ребята, я</a:t>
            </a:r>
            <a:r>
              <a:rPr lang="en-US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совсем запутался, помогите мне определить по схемам к каким из изображенных животных они относятся, проведите линию от этого животного к схеме!»</a:t>
            </a:r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Рисунок 12" descr="D:\Мама\экология опыты\рабочая тетрадь 5-7 лет\DSC05656.JPG"/>
          <p:cNvPicPr/>
          <p:nvPr/>
        </p:nvPicPr>
        <p:blipFill rotWithShape="1"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1" t="4379" r="18231" b="4955"/>
          <a:stretch/>
        </p:blipFill>
        <p:spPr bwMode="auto">
          <a:xfrm rot="5400000">
            <a:off x="8572500" y="3771904"/>
            <a:ext cx="2733675" cy="2581275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D:\Мама\экология опыты\рабочая тетрадь 5-7 лет\DSC05655.JPG"/>
          <p:cNvPicPr/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2" t="8794" r="21475" b="5030"/>
          <a:stretch/>
        </p:blipFill>
        <p:spPr bwMode="auto">
          <a:xfrm rot="5400000">
            <a:off x="8641558" y="812010"/>
            <a:ext cx="2595559" cy="2581275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D:\Мама\экология опыты\рабочая тетрадь 5-7 лет\DSC05647.JPG"/>
          <p:cNvPicPr/>
          <p:nvPr/>
        </p:nvPicPr>
        <p:blipFill rotWithShape="1">
          <a:blip r:embed="rId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6719" r="20702" b="11157"/>
          <a:stretch/>
        </p:blipFill>
        <p:spPr bwMode="auto">
          <a:xfrm rot="5400000">
            <a:off x="4934015" y="3791019"/>
            <a:ext cx="2733673" cy="2543043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D:\Мама\экология опыты\рабочая тетрадь 5-7 лет\DSC05667.JPG"/>
          <p:cNvPicPr/>
          <p:nvPr/>
        </p:nvPicPr>
        <p:blipFill rotWithShape="1"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9" t="1574" r="9999" b="3154"/>
          <a:stretch/>
        </p:blipFill>
        <p:spPr bwMode="auto">
          <a:xfrm rot="5400000">
            <a:off x="5003073" y="831127"/>
            <a:ext cx="2595557" cy="2543045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001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0.liveinternet.ru/images/attach/c/6/89/855/89855568_large_5627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1" y="552529"/>
            <a:ext cx="243822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img1.liveinternet.ru/images/attach/c/7/96/330/96330285_voprositelnuyy_zna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8233">
            <a:off x="697290" y="2955129"/>
            <a:ext cx="86079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28825" y="214719"/>
            <a:ext cx="10163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Р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ебята!  Природа – огромный многоэтажный дом, на каждом этаже живут определенные жильцы. Отметьте с помощью стрелок кто где живет!»</a:t>
            </a:r>
          </a:p>
        </p:txBody>
      </p:sp>
      <p:pic>
        <p:nvPicPr>
          <p:cNvPr id="42" name="Рисунок 41" descr="D:\Мама\экология опыты\рабочая тетрадь 5-7 лет\DSC05661.JPG"/>
          <p:cNvPicPr/>
          <p:nvPr/>
        </p:nvPicPr>
        <p:blipFill rotWithShape="1"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6" t="66736" r="16006" b="4733"/>
          <a:stretch/>
        </p:blipFill>
        <p:spPr bwMode="auto">
          <a:xfrm rot="5400000">
            <a:off x="2797843" y="2797845"/>
            <a:ext cx="5739062" cy="16192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Рисунок 42" descr="D:\Мама\экология опыты\рабочая тетрадь 5-7 лет\DSC05661.JPG"/>
          <p:cNvPicPr/>
          <p:nvPr/>
        </p:nvPicPr>
        <p:blipFill rotWithShape="1"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6" t="7489" r="17116" b="33265"/>
          <a:stretch/>
        </p:blipFill>
        <p:spPr bwMode="auto">
          <a:xfrm rot="5400000">
            <a:off x="6593557" y="1897733"/>
            <a:ext cx="5739059" cy="3419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218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cdn2.imgbb.ru/user/22/226736/201406/8bcdb887050c4e37fe4dde1b0640a3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5" r="46580" b="15451"/>
          <a:stretch/>
        </p:blipFill>
        <p:spPr bwMode="auto">
          <a:xfrm>
            <a:off x="203200" y="1055368"/>
            <a:ext cx="2997200" cy="39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img1.liveinternet.ru/images/attach/c/7/96/330/96330285_voprositelnuyy_zna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09" y="1775368"/>
            <a:ext cx="86079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43075" y="180773"/>
            <a:ext cx="104489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«Ребята! Я –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Пулька это мой верный друг </a:t>
            </a:r>
            <a:r>
              <a:rPr lang="ru-RU" sz="1400" i="1" dirty="0" err="1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Булька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!</a:t>
            </a:r>
          </a:p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Мы тоже приготовили для вас интересное задание!</a:t>
            </a:r>
          </a:p>
          <a:p>
            <a:pPr algn="ctr"/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Рассмотрите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изображенных 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животных. Зачеркните тех, кто не обитает в нашей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полосе»</a:t>
            </a:r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http://www.playing-field.ru/img/2015/052114/18311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33712" y="2779045"/>
            <a:ext cx="719609" cy="94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voiraskraski.ru/sites/default/files/raskraska_zebra_12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972" y="933608"/>
            <a:ext cx="1276272" cy="96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raskraski.link/uploads/9/6/3/963-raskraska-Los-v-lesu.jpg"/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301" y="2835686"/>
            <a:ext cx="1329879" cy="1773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wallpapers1920.ru/img/picture/Apr/20/0d6e4caa51972944be5337575c9093fa/1.jpg"/>
          <p:cNvPicPr>
            <a:picLocks noChangeAspect="1" noChangeArrowheads="1"/>
          </p:cNvPicPr>
          <p:nvPr/>
        </p:nvPicPr>
        <p:blipFill rotWithShape="1"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623"/>
          <a:stretch/>
        </p:blipFill>
        <p:spPr bwMode="auto">
          <a:xfrm>
            <a:off x="6042370" y="881727"/>
            <a:ext cx="926032" cy="89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://boombob.ru/img/picture/Feb/26/a1a929f7ae8bf96206a811dd40eb95b5/5.jpg"/>
          <p:cNvPicPr>
            <a:picLocks noChangeAspect="1" noChangeArrowheads="1"/>
          </p:cNvPicPr>
          <p:nvPr/>
        </p:nvPicPr>
        <p:blipFill rotWithShape="1"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8" b="11359"/>
          <a:stretch/>
        </p:blipFill>
        <p:spPr bwMode="auto">
          <a:xfrm flipH="1">
            <a:off x="9063073" y="2528541"/>
            <a:ext cx="1677818" cy="1221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://dreem-pics.com/img/picture/Jul/16/7c6461cdcf793f2fc4767f22ff035e37/6.jpg"/>
          <p:cNvPicPr>
            <a:picLocks noChangeAspect="1" noChangeArrowheads="1"/>
          </p:cNvPicPr>
          <p:nvPr/>
        </p:nvPicPr>
        <p:blipFill rotWithShape="1"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3" b="12944"/>
          <a:stretch/>
        </p:blipFill>
        <p:spPr bwMode="auto">
          <a:xfrm>
            <a:off x="9811173" y="3850908"/>
            <a:ext cx="1667699" cy="1529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://rukadelkino.ru/uploads/posts/2016-02/thumbs/1455491142_3-y.jpg"/>
          <p:cNvPicPr>
            <a:picLocks noChangeAspect="1" noChangeArrowheads="1"/>
          </p:cNvPicPr>
          <p:nvPr/>
        </p:nvPicPr>
        <p:blipFill rotWithShape="1">
          <a:blip r:embed="rId1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24552" r="5630"/>
          <a:stretch/>
        </p:blipFill>
        <p:spPr bwMode="auto">
          <a:xfrm>
            <a:off x="4489693" y="5328378"/>
            <a:ext cx="1658354" cy="94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razukraska.ru/wp-content/gallery/nosorog/nosorog8.gif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" b="3683"/>
          <a:stretch/>
        </p:blipFill>
        <p:spPr bwMode="auto">
          <a:xfrm>
            <a:off x="5661983" y="4330657"/>
            <a:ext cx="1308871" cy="84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playing-field.ru/img/2015/052200/390342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553" y="4186992"/>
            <a:ext cx="1799391" cy="117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playing-field.ru/img/2015/051903/192010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026" y="954833"/>
            <a:ext cx="1334897" cy="69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playing-field.ru/img/2015/051809/5957325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6" b="3546"/>
          <a:stretch/>
        </p:blipFill>
        <p:spPr bwMode="auto">
          <a:xfrm flipH="1">
            <a:off x="9187292" y="1182158"/>
            <a:ext cx="1172207" cy="105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coloringme.com/wp-content/uploads/2014/07/Coloring-Pages-of-Giraffe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r="6779"/>
          <a:stretch/>
        </p:blipFill>
        <p:spPr bwMode="auto">
          <a:xfrm flipH="1">
            <a:off x="10497886" y="1005435"/>
            <a:ext cx="1060722" cy="18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playing-field.ru/img/2015/052119/103007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7" r="4412" b="12150"/>
          <a:stretch/>
        </p:blipFill>
        <p:spPr bwMode="auto">
          <a:xfrm>
            <a:off x="7116180" y="5509066"/>
            <a:ext cx="1575504" cy="94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razukraska.ru/wp-content/gallery/lynx/lynx11.gif"/>
          <p:cNvPicPr>
            <a:picLocks noChangeAspect="1" noChangeArrowheads="1"/>
          </p:cNvPicPr>
          <p:nvPr/>
        </p:nvPicPr>
        <p:blipFill rotWithShape="1">
          <a:blip r:embed="rId1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62" t="12206" r="14005" b="6739"/>
          <a:stretch/>
        </p:blipFill>
        <p:spPr bwMode="auto">
          <a:xfrm>
            <a:off x="4924202" y="2025282"/>
            <a:ext cx="948840" cy="76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www.playing-field.ru/img/2015/051811/3748707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396" y="5411285"/>
            <a:ext cx="1705019" cy="103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dvaporosenka.ru/images/zhivotnie-ptici-ribi-raskraski/ezh/ezh2.gif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2" b="31311"/>
          <a:stretch/>
        </p:blipFill>
        <p:spPr bwMode="auto">
          <a:xfrm flipH="1">
            <a:off x="7155894" y="1847121"/>
            <a:ext cx="1085320" cy="6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www.playing-field.ru/img/2015/052106/4105637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283" y="2864625"/>
            <a:ext cx="1430537" cy="1172896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85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cdn2.imgbb.ru/user/22/226736/201406/8bcdb887050c4e37fe4dde1b0640a3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5" r="46580" b="15451"/>
          <a:stretch/>
        </p:blipFill>
        <p:spPr bwMode="auto">
          <a:xfrm>
            <a:off x="203200" y="1055368"/>
            <a:ext cx="2997200" cy="39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img1.liveinternet.ru/images/attach/c/7/96/330/96330285_voprositelnuyy_zna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09" y="1775368"/>
            <a:ext cx="86079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43075" y="180773"/>
            <a:ext cx="10448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«Ребята! В этом задании внимательно рассмотрите символы, нарисованные в окошечках, и с помощью стрелок отметьте – кто чем защищается от врагов!» </a:t>
            </a:r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2" name="Рисунок 21" descr="D:\Мама\экология опыты\рабочая тетрадь 5-7 лет\DSC05651.JPG"/>
          <p:cNvPicPr/>
          <p:nvPr/>
        </p:nvPicPr>
        <p:blipFill rotWithShape="1"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7" t="4867" r="9630" b="8374"/>
          <a:stretch/>
        </p:blipFill>
        <p:spPr bwMode="auto">
          <a:xfrm rot="5400000">
            <a:off x="4891089" y="1319214"/>
            <a:ext cx="5705471" cy="4648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316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funforkids.ru/pictures/neznaika/neznaika2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1" y="1443589"/>
            <a:ext cx="258635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img1.liveinternet.ru/images/attach/c/7/96/330/96330285_voprositelnuyy_zna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829" y="1552575"/>
            <a:ext cx="86079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62176" y="180773"/>
            <a:ext cx="1002982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«Привет, ребята! Вы нас наверняка узнали, мы очень дружные ребята – Винтик и </a:t>
            </a:r>
            <a:r>
              <a:rPr lang="ru-RU" sz="1400" i="1" dirty="0" err="1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Шпунтик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!</a:t>
            </a:r>
          </a:p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Мы тоже приготовили для вас интересное задание!</a:t>
            </a:r>
          </a:p>
          <a:p>
            <a:pPr algn="ctr"/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Давайте</a:t>
            </a:r>
            <a:r>
              <a:rPr lang="ru-RU" dirty="0"/>
              <a:t> 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рассмотрим обитателей морей и рек.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Обведите кружком только обитателей рек!»</a:t>
            </a:r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http://rebenok16.ru/wp-content/uploads/2013/03/raskraski-dlya-malishey-zhivotnie-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153" y="5520477"/>
            <a:ext cx="105590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ages.easyfreeclipart.com/220/pike-fish-stock-images-image-26885044-22068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8"/>
          <a:stretch/>
        </p:blipFill>
        <p:spPr bwMode="auto">
          <a:xfrm>
            <a:off x="7432217" y="3006197"/>
            <a:ext cx="1392708" cy="131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playing-field.ru/img/2015/052304/242558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1" b="9257"/>
          <a:stretch/>
        </p:blipFill>
        <p:spPr bwMode="auto">
          <a:xfrm>
            <a:off x="9350105" y="937822"/>
            <a:ext cx="1822332" cy="192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laying-field.ru/img/2015/051723/57558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095" y="5343929"/>
            <a:ext cx="1442523" cy="89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eti-online.com/images/raskraski/raskraski-zhivotnyh--ryby--0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7" b="22758"/>
          <a:stretch/>
        </p:blipFill>
        <p:spPr bwMode="auto">
          <a:xfrm>
            <a:off x="4448175" y="1314739"/>
            <a:ext cx="1957614" cy="75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playing-field.ru/img/2015/051815/325252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0550" r="5916" b="3027"/>
          <a:stretch/>
        </p:blipFill>
        <p:spPr bwMode="auto">
          <a:xfrm>
            <a:off x="7696778" y="5529396"/>
            <a:ext cx="1047750" cy="71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playing-field.ru/img/2015/051821/173697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923" y="1301058"/>
            <a:ext cx="1598002" cy="120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tvoiraskraski.ru/sites/default/files/88024539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382" y="2619527"/>
            <a:ext cx="1663779" cy="245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playing-field.ru/img/2015/052104/201517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653" y="4467335"/>
            <a:ext cx="2951784" cy="11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supercoloring.com/sites/default/files/styles/coloring_full/public/cif/2013/06/skate-ray-coloirng-page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7"/>
          <a:stretch/>
        </p:blipFill>
        <p:spPr bwMode="auto">
          <a:xfrm>
            <a:off x="6208618" y="4168726"/>
            <a:ext cx="1216858" cy="147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rukadelkino.ru/uploads/posts/2016-02/1456291040_0-y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6642" r="13293" b="12546"/>
          <a:stretch/>
        </p:blipFill>
        <p:spPr bwMode="auto">
          <a:xfrm>
            <a:off x="10076981" y="3203491"/>
            <a:ext cx="1113049" cy="87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zaikinmir.ru/raskras/images/fish/fish-raskraski-16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t="21967" r="13763" b="9241"/>
          <a:stretch/>
        </p:blipFill>
        <p:spPr bwMode="auto">
          <a:xfrm>
            <a:off x="6195934" y="2435962"/>
            <a:ext cx="1384398" cy="8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www.playing-field.ru/img/2015/051911/545885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307" y="3010535"/>
            <a:ext cx="690157" cy="133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ages.easyfreeclipart.com/220/pike-fish-stock-images-image-26885044-22068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8"/>
          <a:stretch/>
        </p:blipFill>
        <p:spPr bwMode="auto">
          <a:xfrm>
            <a:off x="7432217" y="3062409"/>
            <a:ext cx="1392708" cy="131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playing-field.ru/img/2015/052304/242558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1" b="9257"/>
          <a:stretch/>
        </p:blipFill>
        <p:spPr bwMode="auto">
          <a:xfrm>
            <a:off x="9350105" y="994034"/>
            <a:ext cx="1822332" cy="192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deti-online.com/images/raskraski/raskraski-zhivotnyh--ryby--0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7" b="22758"/>
          <a:stretch/>
        </p:blipFill>
        <p:spPr bwMode="auto">
          <a:xfrm>
            <a:off x="4448175" y="1370951"/>
            <a:ext cx="1957614" cy="75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://www.playing-field.ru/img/2015/051821/173697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923" y="1357270"/>
            <a:ext cx="1598002" cy="120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://tvoiraskraski.ru/sites/default/files/88024539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382" y="2675739"/>
            <a:ext cx="1663779" cy="245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http://zaikinmir.ru/raskras/images/fish/fish-raskraski-16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t="21967" r="13763" b="9241"/>
          <a:stretch/>
        </p:blipFill>
        <p:spPr bwMode="auto">
          <a:xfrm>
            <a:off x="6195934" y="2492174"/>
            <a:ext cx="1384398" cy="8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8" descr="http://www.playing-field.ru/img/2015/051911/545885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307" y="3066747"/>
            <a:ext cx="690157" cy="133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49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laying-field.ru/img/2015/051804/28595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219200"/>
            <a:ext cx="2021184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19400" y="180773"/>
            <a:ext cx="9248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«Ребята, ну а меня вы, наверное, узнали сразу – меня зовут </a:t>
            </a:r>
            <a:r>
              <a:rPr lang="ru-RU" sz="1400" i="1" dirty="0" err="1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Знайка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!</a:t>
            </a:r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Ребята</a:t>
            </a:r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, рассмотрите картинки и обведите те, которые мы можем увидеть в нашем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крае»</a:t>
            </a:r>
            <a:endParaRPr lang="ru-RU" sz="1400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2" name="Picture 6" descr="http://img1.liveinternet.ru/images/attach/c/7/96/330/96330285_voprositelnuyy_zna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977" y="1462653"/>
            <a:ext cx="997931" cy="146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english-draw.salabun.com/img/1907_5.jpg"/>
          <p:cNvPicPr>
            <a:picLocks noChangeAspect="1" noChangeArrowheads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0"/>
          <a:stretch/>
        </p:blipFill>
        <p:spPr bwMode="auto">
          <a:xfrm>
            <a:off x="4600569" y="2983171"/>
            <a:ext cx="2143565" cy="114417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playing-field.ru/img/2015/052106/4105637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612" y="2982184"/>
            <a:ext cx="1505495" cy="123435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growinggarden.ru/img/2016/021215/1810997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285" y="4722402"/>
            <a:ext cx="1917631" cy="1366386"/>
          </a:xfrm>
          <a:prstGeom prst="rect">
            <a:avLst/>
          </a:prstGeom>
          <a:noFill/>
          <a:ln w="28575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playing-field.ru/img/2015/051802/200460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812" y="4723098"/>
            <a:ext cx="1820920" cy="136569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://clipartfreecollection.top/cliparts/volcano-clipart/cliparti1_volcano-clipart_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395" y="4719825"/>
            <a:ext cx="1405956" cy="126184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://coloringpanda.com/img/1828536-advanced-coloring-pages-mountains.jpg"/>
          <p:cNvPicPr>
            <a:picLocks noChangeAspect="1" noChangeArrowheads="1"/>
          </p:cNvPicPr>
          <p:nvPr/>
        </p:nvPicPr>
        <p:blipFill rotWithShape="1"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b="7070"/>
          <a:stretch/>
        </p:blipFill>
        <p:spPr bwMode="auto">
          <a:xfrm>
            <a:off x="8527073" y="1171105"/>
            <a:ext cx="2073084" cy="12015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://i.dailymail.co.uk/i/pix/2012/01/27/article-2092829-11789A22000005DC-200_1024x615_large.jpg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570" y="2983171"/>
            <a:ext cx="2053606" cy="123336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www.playing-field.ru/img/2015/051723/2524017"/>
          <p:cNvPicPr>
            <a:picLocks noChangeAspect="1" noChangeArrowheads="1"/>
          </p:cNvPicPr>
          <p:nvPr/>
        </p:nvPicPr>
        <p:blipFill rotWithShape="1">
          <a:blip r:embed="rId1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1"/>
          <a:stretch/>
        </p:blipFill>
        <p:spPr bwMode="auto">
          <a:xfrm>
            <a:off x="5867397" y="1139347"/>
            <a:ext cx="1924689" cy="140748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70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img-fotki.yandex.ru/get/4414/28257045.682/0_72b7d_35ff3820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12837"/>
            <a:ext cx="25344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628775" y="1112837"/>
            <a:ext cx="1190625" cy="409575"/>
          </a:xfrm>
          <a:prstGeom prst="roundRect">
            <a:avLst/>
          </a:prstGeom>
          <a:solidFill>
            <a:srgbClr val="83D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6" descr="http://img1.liveinternet.ru/images/attach/c/7/96/330/96330285_voprositelnuyy_zna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04" y="981075"/>
            <a:ext cx="86079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62176" y="180773"/>
            <a:ext cx="100298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«Ребята, ну, конечно, вы все узнали меня, я – </a:t>
            </a:r>
            <a:r>
              <a:rPr lang="ru-RU" sz="1400" i="1" dirty="0" err="1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Пилюлькин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! </a:t>
            </a:r>
          </a:p>
          <a:p>
            <a:pPr algn="ctr"/>
            <a:r>
              <a:rPr lang="ru-RU" sz="1400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Всё, что нас окружает – это </a:t>
            </a:r>
            <a:r>
              <a:rPr lang="ru-RU" sz="1400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природа, которую необходимо беречь и сохранять. С помощью стрелок укажите, что приносит вред каждому из обитателей планеты»</a:t>
            </a:r>
          </a:p>
        </p:txBody>
      </p:sp>
      <p:pic>
        <p:nvPicPr>
          <p:cNvPr id="30" name="Рисунок 29" descr="D:\Мама\экология опыты\рабочая тетрадь 5-7 лет\DSC05673.JPG"/>
          <p:cNvPicPr/>
          <p:nvPr/>
        </p:nvPicPr>
        <p:blipFill rotWithShape="1"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t="2506" r="8801" b="2605"/>
          <a:stretch/>
        </p:blipFill>
        <p:spPr bwMode="auto">
          <a:xfrm rot="5400000">
            <a:off x="5174592" y="1548470"/>
            <a:ext cx="5290863" cy="44195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18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93724" y="257584"/>
            <a:ext cx="11102975" cy="6352091"/>
            <a:chOff x="593724" y="257584"/>
            <a:chExt cx="11102975" cy="6352091"/>
          </a:xfrm>
        </p:grpSpPr>
        <p:pic>
          <p:nvPicPr>
            <p:cNvPr id="1026" name="Picture 2" descr="http://funik.ru/uploads/images/11_2014/26/9_48dafeb5a8a8e5c20e3c2a25bb8765d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24" y="257584"/>
              <a:ext cx="11102975" cy="6352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6867525" y="4547572"/>
              <a:ext cx="482917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600" b="1" i="1" dirty="0" smtClean="0">
                  <a:solidFill>
                    <a:srgbClr val="FFFF00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«Давайте </a:t>
              </a:r>
              <a:r>
                <a:rPr lang="ru-RU" sz="1600" b="1" i="1" dirty="0">
                  <a:solidFill>
                    <a:srgbClr val="FFFF00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вместе Землю украшать,</a:t>
              </a:r>
            </a:p>
            <a:p>
              <a:pPr algn="ctr">
                <a:spcAft>
                  <a:spcPts val="0"/>
                </a:spcAft>
              </a:pPr>
              <a:r>
                <a:rPr lang="ru-RU" sz="1600" b="1" i="1" dirty="0">
                  <a:solidFill>
                    <a:srgbClr val="FFFF00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Сажать сады, цветы сажать повсюду. </a:t>
              </a:r>
            </a:p>
            <a:p>
              <a:pPr algn="ctr">
                <a:spcAft>
                  <a:spcPts val="0"/>
                </a:spcAft>
              </a:pPr>
              <a:r>
                <a:rPr lang="ru-RU" sz="1600" b="1" i="1" dirty="0">
                  <a:solidFill>
                    <a:srgbClr val="FFFF00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Давайте вместе Землю уважать </a:t>
              </a:r>
            </a:p>
            <a:p>
              <a:pPr algn="ctr">
                <a:spcAft>
                  <a:spcPts val="0"/>
                </a:spcAft>
              </a:pPr>
              <a:r>
                <a:rPr lang="ru-RU" sz="1600" b="1" i="1" dirty="0">
                  <a:solidFill>
                    <a:srgbClr val="FFFF00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 относиться с нежностью, как к чуду! </a:t>
              </a:r>
            </a:p>
            <a:p>
              <a:pPr algn="ctr">
                <a:spcAft>
                  <a:spcPts val="800"/>
                </a:spcAft>
              </a:pPr>
              <a:r>
                <a:rPr lang="ru-RU" sz="1600" b="1" i="1" dirty="0">
                  <a:solidFill>
                    <a:srgbClr val="FFFF00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Мы забываем, что она у нас одна –                              Неповторимая, ранимая, живая.                                     Прекрасная: хоть лето, хоть зима…                                         Она у нас одна, одна такая</a:t>
              </a:r>
              <a:r>
                <a:rPr lang="ru-RU" sz="1600" b="1" i="1" dirty="0" smtClean="0">
                  <a:solidFill>
                    <a:srgbClr val="FFFF00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!»</a:t>
              </a:r>
              <a:endParaRPr lang="ru-RU" sz="1600" b="1" i="1" dirty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29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g-fotki.yandex.ru/get/4704/kur-valentina.11d/0_8d9d5_fa7c6a9b_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934" y="367182"/>
            <a:ext cx="928366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funforkids.ru/pictures/neznaika/neznaika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107" y="1023937"/>
            <a:ext cx="895757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unforkids.ru/pictures/neznaika/neznaika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955" y="1023937"/>
            <a:ext cx="1046625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laying-field.ru/img/2015/051804/28595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60" y="282624"/>
            <a:ext cx="1010589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playing-field.ru/img/2015/051918/184666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962" y="1686051"/>
            <a:ext cx="1368675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vipdoubler.com/imagelib/56df8ea8f411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51103" y="446727"/>
            <a:ext cx="1125899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4813/28257045.682/0_72b83_1a7e0935_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667" y="966913"/>
            <a:ext cx="127908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mg-fotki.yandex.ru/get/5814/28257045.682/0_72b6e_9f11fda9_L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8" r="8299"/>
          <a:stretch/>
        </p:blipFill>
        <p:spPr bwMode="auto">
          <a:xfrm>
            <a:off x="1004134" y="2332683"/>
            <a:ext cx="1396166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4414/28257045.682/0_72b7d_35ff3820_L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682" y="2677155"/>
            <a:ext cx="12672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funforkids.ru/pictures/neznaika/neznaika2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178" y="4134642"/>
            <a:ext cx="1293176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cdn2.imgbb.ru/user/22/226736/201406/8bcdb887050c4e37fe4dde1b0640a35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5" r="46580" b="15451"/>
          <a:stretch/>
        </p:blipFill>
        <p:spPr bwMode="auto">
          <a:xfrm>
            <a:off x="864985" y="4564750"/>
            <a:ext cx="1649999" cy="19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0" descr="http://img1.liveinternet.ru/images/attach/b/4/113/881/113881665_863b2861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331" y="5047049"/>
            <a:ext cx="37052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139012" y="5813845"/>
            <a:ext cx="438125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i="1" dirty="0" smtClean="0">
                <a:ln/>
                <a:solidFill>
                  <a:srgbClr val="3399FF"/>
                </a:solidFill>
                <a:latin typeface="Arial Black" panose="020B0A04020102020204" pitchFamily="34" charset="0"/>
              </a:rPr>
              <a:t>МОЛОДЦЫ!!!</a:t>
            </a:r>
            <a:endParaRPr lang="ru-RU" sz="4400" b="1" i="1" dirty="0">
              <a:ln/>
              <a:solidFill>
                <a:srgbClr val="3399FF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Picture 40" descr="http://img1.liveinternet.ru/images/attach/b/4/113/881/113881665_863b2861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863" y="4989933"/>
            <a:ext cx="37052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vmeste.opredelim.com/tw_files2/urls_957/7/d-6683/6683_html_m606516f0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27" y="302304"/>
            <a:ext cx="2323568" cy="379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olba_1_neznayka_minus_Detskie_pesni_minus_-_Gimn_Neznayki_i_ego_druzey_muzofon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75217" y="58709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4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180e95d63e0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300" y="2162070"/>
            <a:ext cx="487363" cy="487363"/>
          </a:xfrm>
          <a:prstGeom prst="rect">
            <a:avLst/>
          </a:prstGeom>
        </p:spPr>
      </p:pic>
      <p:pic>
        <p:nvPicPr>
          <p:cNvPr id="5" name="Picture 2" descr="http://img0.liveinternet.ru/images/attach/c/4/80/236/80236246_0_54062_14278b6c_X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129" y="11801"/>
            <a:ext cx="2988574" cy="298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99px.ru/sstorage/56/2011/09/1120911132648922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785853"/>
            <a:ext cx="11949688" cy="397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chitalnya.ru/upload2/559/7506129178218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15" y="314672"/>
            <a:ext cx="2291003" cy="264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zdesvsyo.ru/_ph/150/2/336705394.gif?147391585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014" y="453815"/>
            <a:ext cx="2642535" cy="23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2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00-bal.ru/pars_docs/refs/54/53784/53784_html_d7088c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343584"/>
            <a:ext cx="2879725" cy="305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10150" y="457884"/>
            <a:ext cx="6096000" cy="3240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Посмотри, мой юный друг, </a:t>
            </a:r>
            <a:br>
              <a:rPr lang="ru-RU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Что находится </a:t>
            </a:r>
            <a:r>
              <a:rPr lang="ru-RU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вокруг!</a:t>
            </a:r>
            <a:endParaRPr lang="ru-RU" i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 descr="http://funik.ru/uploads/images/11_2014/26/9_48dafeb5a8a8e5c20e3c2a25bb8765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150" y="1393898"/>
            <a:ext cx="7380000" cy="4612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3057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00-bal.ru/pars_docs/refs/54/53784/53784_html_d7088c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59"/>
            <a:ext cx="2879725" cy="305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86350" y="3880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Небо светло – голубое, </a:t>
            </a:r>
            <a:br>
              <a:rPr lang="ru-RU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Солнце светит </a:t>
            </a:r>
            <a:r>
              <a:rPr lang="ru-RU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золотое!</a:t>
            </a:r>
            <a:endParaRPr lang="ru-RU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http://snim.net/wp-content/uploads/2015/08/%D1%8F%D1%80%D0%BA%D0%BE%D0%B5-%D1%81%D0%BE%D0%BB%D0%BD%D1%86%D0%B5-%D1%81%D0%B8%D1%8F%D0%B5%D1%82-%D0%BD%D0%B0%D0%B4-%D1%86%D0%B2%D0%B5%D1%82%D1%83%D1%89%D0%B8%D0%BC-%D0%BB%D1%83%D0%B3%D0%BE%D0%B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330" y="1209893"/>
            <a:ext cx="7380000" cy="48899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5124" name="Picture 4" descr="http://justclickit.ru/flash/star/star%20(73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1301749"/>
            <a:ext cx="9334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6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playcast.ru/uploads/2016/03/04/1764925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1082675"/>
            <a:ext cx="7380000" cy="5270500"/>
          </a:xfrm>
          <a:prstGeom prst="rect">
            <a:avLst/>
          </a:prstGeom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100-bal.ru/pars_docs/refs/54/53784/53784_html_d7088c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58787"/>
            <a:ext cx="2879725" cy="305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62500" y="3150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Ветер листьями играет, </a:t>
            </a:r>
            <a:br>
              <a:rPr lang="ru-RU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Тучка в небе проплывает!</a:t>
            </a:r>
            <a:endParaRPr lang="ru-RU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 descr="http://s8.hostingkartinok.com/uploads/images/2015/10/dd97488c0613ec1f719ac0dbe49ad67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447" y="1059294"/>
            <a:ext cx="5886956" cy="530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30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100-bal.ru/pars_docs/refs/54/53784/53784_html_d7088c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58787"/>
            <a:ext cx="2879725" cy="305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67324" y="21315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Поле, речка и трава, </a:t>
            </a:r>
            <a:br>
              <a:rPr lang="ru-RU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Горы, воздух и листва, </a:t>
            </a:r>
            <a:br>
              <a:rPr lang="ru-RU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Птицы, звери и леса, </a:t>
            </a:r>
            <a:br>
              <a:rPr lang="ru-RU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Гром, туманы и роса…</a:t>
            </a:r>
            <a:endParaRPr lang="ru-RU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076" name="Picture 4" descr="http://www.stihi.ru/pics/2016/05/15/40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631" y="1413486"/>
            <a:ext cx="6747386" cy="5060541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idefon.com/_ld/210/332999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0459">
            <a:off x="4540378" y="1984481"/>
            <a:ext cx="4443326" cy="2777079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render.ru/gallery/image/50336/2.jpg?14403996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511">
            <a:off x="7730669" y="2000781"/>
            <a:ext cx="4105889" cy="241015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chitalnya.ru/upload3/802/c00bce29f6443be4f245645936f58bb5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2762">
            <a:off x="4596731" y="2912811"/>
            <a:ext cx="4439033" cy="332927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img11.nnm.me/1/b/e/f/b/3ee76e13b2d14c72853c054f03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584">
            <a:off x="7183290" y="3087989"/>
            <a:ext cx="4322700" cy="3242025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vovet.ru/uploads/img/59/517711c14c4668350eb71de2276cd6f6839-65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t="4641" r="3897" b="4891"/>
          <a:stretch/>
        </p:blipFill>
        <p:spPr bwMode="auto">
          <a:xfrm>
            <a:off x="6723097" y="4611573"/>
            <a:ext cx="2621543" cy="2107685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16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://boombob.ru/img/picture/Jun/28/d9ddc53764c5b0dfbc1f8b14b7cfd7ef/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404" y="893965"/>
            <a:ext cx="3780000" cy="2835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176" name="Picture 8" descr="http://razorpix.ru/s/47/tropa_derevya_rastitelnost_rannyaya_osen_sentyabr_2560x1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599" y="3842715"/>
            <a:ext cx="3780000" cy="27126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178" name="Picture 10" descr="http://vremena-goda.su/photo/1-1/389_image_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599" y="893965"/>
            <a:ext cx="3780000" cy="2835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180" name="Picture 12" descr="http://333v.ru/uploads/b9/b95ca534ef03117eacbdd61da14014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404" y="3842715"/>
            <a:ext cx="3780000" cy="27126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2" descr="http://100-bal.ru/pars_docs/refs/54/53784/53784_html_d7088c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022"/>
            <a:ext cx="2879725" cy="305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32230" y="190759"/>
            <a:ext cx="3508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Человек и время года – </a:t>
            </a:r>
            <a:br>
              <a:rPr lang="ru-RU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Это все вокруг </a:t>
            </a:r>
            <a:r>
              <a:rPr lang="ru-RU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природа!</a:t>
            </a:r>
            <a:endParaRPr lang="ru-RU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https://photoshop-master.ru/forum/uploads/post-462125-1349374583,8536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35359">
            <a:off x="6482373" y="2068614"/>
            <a:ext cx="3434451" cy="343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59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84205" y="310634"/>
            <a:ext cx="4509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- Ребята, что же такое природа?! </a:t>
            </a:r>
          </a:p>
        </p:txBody>
      </p:sp>
      <p:pic>
        <p:nvPicPr>
          <p:cNvPr id="2050" name="Picture 2" descr="https://dou75.ru/15/images/stories/kruzki/1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2" y="782153"/>
            <a:ext cx="4949673" cy="57318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052" name="Picture 4" descr="http://img0.liveinternet.ru/images/attach/c/11/115/517/115517050_ZemnojjSHarMojjSrednijjKHrustalnyj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265" y="3314700"/>
            <a:ext cx="1650663" cy="165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g1.liveinternet.ru/images/attach/c/7/96/330/96330285_voprositelnuyy_zna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33" y="679966"/>
            <a:ext cx="1916442" cy="280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87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24250" y="252533"/>
            <a:ext cx="830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Ребята, я хочу предложить вам отправиться со мной в Цветочный город и познакомиться с </a:t>
            </a:r>
            <a:r>
              <a:rPr lang="ru-RU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моими друзьями!</a:t>
            </a:r>
            <a:endParaRPr lang="en-US" i="1" dirty="0" smtClean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i="1" dirty="0" smtClean="0">
                <a:solidFill>
                  <a:srgbClr val="0000FF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Они приготовили для вас интересные задания!</a:t>
            </a:r>
            <a:endParaRPr lang="ru-RU" i="1" dirty="0">
              <a:solidFill>
                <a:srgbClr val="0000FF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076" name="Picture 4" descr="http://i.litbook.net/133/133097/puteshestvie-neznajki-v-kamennyj-gorod/35/i_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07"/>
          <a:stretch/>
        </p:blipFill>
        <p:spPr bwMode="auto">
          <a:xfrm>
            <a:off x="5529033" y="1175863"/>
            <a:ext cx="4296233" cy="51708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078" name="Picture 6" descr="http://foneyes.ru/img/picture/Jun/14/148887d5a14d08e8fcaa187a287fd90b/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89" y="608520"/>
            <a:ext cx="1943100" cy="30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growinggarden.ru/img/2016/020513/294518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811712"/>
            <a:ext cx="24384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lisyonok.ucoz.ru/animashki/insect/103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83" y="4811712"/>
            <a:ext cx="1174750" cy="159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img3.proshkolu.ru/content/media/pic/std/3000000/2818000/2817321-5e4dc41b2d12688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00" y="4935536"/>
            <a:ext cx="9525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allpapers1920.ru/img/picture/Jun/05/e356151ca4489feded9f477c43d20fba/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266" y="1575913"/>
            <a:ext cx="1952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ds4-nov.caduk.ru/images/3408016_orig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505" y="1175862"/>
            <a:ext cx="19812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2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Наш дом_Земл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Наш дом_Земля</Template>
  <TotalTime>2382</TotalTime>
  <Words>834</Words>
  <Application>Microsoft Office PowerPoint</Application>
  <PresentationFormat>Широкоэкранный</PresentationFormat>
  <Paragraphs>94</Paragraphs>
  <Slides>29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Times New Roman</vt:lpstr>
      <vt:lpstr>Наш дом_Земля</vt:lpstr>
      <vt:lpstr>Незнайка и его друзья</vt:lpstr>
      <vt:lpstr>Сценарий экологической олимпиады для детей старшего дошкольного возраста  «Незнайка и его друзья»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Приключения Незнайки</dc:title>
  <dc:creator>Светлана</dc:creator>
  <cp:lastModifiedBy>Светлана Сайкина</cp:lastModifiedBy>
  <cp:revision>224</cp:revision>
  <dcterms:created xsi:type="dcterms:W3CDTF">2016-07-15T02:19:25Z</dcterms:created>
  <dcterms:modified xsi:type="dcterms:W3CDTF">2023-11-19T10:39:55Z</dcterms:modified>
</cp:coreProperties>
</file>