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media/image12.jpg" ContentType="image/jpeg"/>
  <Override PartName="/ppt/media/image13.jpg" ContentType="image/jpeg"/>
  <Override PartName="/ppt/media/image18.jpg" ContentType="image/jpeg"/>
  <Override PartName="/ppt/media/image21.jpg" ContentType="image/jpeg"/>
  <Override PartName="/ppt/media/image23.jpg" ContentType="image/jpeg"/>
  <Override PartName="/ppt/media/image25.jpg" ContentType="image/jpeg"/>
  <Override PartName="/ppt/media/image26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76" r:id="rId4"/>
    <p:sldId id="277" r:id="rId5"/>
    <p:sldId id="279" r:id="rId6"/>
    <p:sldId id="282" r:id="rId7"/>
    <p:sldId id="281" r:id="rId8"/>
    <p:sldId id="286" r:id="rId9"/>
    <p:sldId id="285" r:id="rId10"/>
    <p:sldId id="278" r:id="rId11"/>
    <p:sldId id="258" r:id="rId12"/>
    <p:sldId id="259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70" r:id="rId22"/>
    <p:sldId id="271" r:id="rId23"/>
    <p:sldId id="288" r:id="rId24"/>
    <p:sldId id="290" r:id="rId25"/>
    <p:sldId id="283" r:id="rId26"/>
  </p:sldIdLst>
  <p:sldSz cx="9144000" cy="6858000" type="screen4x3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6003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6431" y="0"/>
            <a:ext cx="4342130" cy="346003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0E83EA8-445C-426A-85DB-9B0DF588E61E}" type="datetimeFigureOut">
              <a:rPr lang="ru-RU" smtClean="0"/>
              <a:t>13.11.2023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59163" y="860425"/>
            <a:ext cx="3101975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030" y="3314929"/>
            <a:ext cx="8016240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161"/>
            <a:ext cx="4342130" cy="346002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6431" y="6542161"/>
            <a:ext cx="4342130" cy="346002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C0F80BD-6248-47BC-9BEB-6671BF820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12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F80BD-6248-47BC-9BEB-6671BF8206C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9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5805">
              <a:srgbClr val="C8D8EA"/>
            </a:gs>
            <a:gs pos="55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190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10363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5055" y="310498"/>
            <a:ext cx="421259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086" y="1435192"/>
            <a:ext cx="7767826" cy="3988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97823" y="6537345"/>
            <a:ext cx="22860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C75"/>
                </a:solidFill>
                <a:latin typeface="Times New Roman"/>
                <a:cs typeface="Times New Roman"/>
              </a:defRPr>
            </a:lvl1pPr>
          </a:lstStyle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&#1050;&#1088;&#1072;&#1093;&#1084;&#1072;&#1083;.mp4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&#1056;&#1080;&#1089;&#1086;&#1074;&#1072;&#1085;&#1080;&#1077;%20&#1089;%20&#1087;&#1086;&#1084;&#1086;&#1097;&#1100;&#1102;%20&#1087;&#1091;&#1087;&#1099;&#1088;&#1095;&#1072;&#1090;&#1086;&#1081;%20&#1087;&#1083;&#1077;&#1085;&#1082;&#1080;.mp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&#1086;&#1088;&#1073;&#1080;&#1079;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08914" y="2844732"/>
            <a:ext cx="8726171" cy="1544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7775" marR="251079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«НЕТРАДИЦИОННЫ</a:t>
            </a:r>
            <a:r>
              <a:rPr lang="ru-RU" sz="2400" b="1" i="1" spc="-5" dirty="0">
                <a:solidFill>
                  <a:srgbClr val="663300"/>
                </a:solidFill>
                <a:latin typeface="Arial"/>
                <a:cs typeface="Arial"/>
              </a:rPr>
              <a:t>Е 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ТЕХНИКИ</a:t>
            </a:r>
            <a:r>
              <a:rPr sz="2400" b="1" i="1" spc="-6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РИСОВАНИЯ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i="1" dirty="0">
                <a:solidFill>
                  <a:srgbClr val="663300"/>
                </a:solidFill>
                <a:latin typeface="Arial"/>
                <a:cs typeface="Arial"/>
              </a:rPr>
              <a:t>И</a:t>
            </a:r>
            <a:r>
              <a:rPr sz="2400" b="1" i="1" spc="-10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ИХ</a:t>
            </a:r>
            <a:r>
              <a:rPr sz="2400" b="1" i="1" spc="-10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663300"/>
                </a:solidFill>
                <a:latin typeface="Arial"/>
                <a:cs typeface="Arial"/>
              </a:rPr>
              <a:t>РОЛЬ</a:t>
            </a:r>
            <a:r>
              <a:rPr sz="2400" b="1" i="1" spc="-10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i="1" dirty="0">
                <a:solidFill>
                  <a:srgbClr val="663300"/>
                </a:solidFill>
                <a:latin typeface="Arial"/>
                <a:cs typeface="Arial"/>
              </a:rPr>
              <a:t>В</a:t>
            </a:r>
            <a:r>
              <a:rPr sz="2400" b="1" i="1" spc="-10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РАЗВИТИИ</a:t>
            </a:r>
            <a:r>
              <a:rPr lang="ru-RU" sz="2400" b="1" i="1" spc="-5" dirty="0">
                <a:solidFill>
                  <a:srgbClr val="663300"/>
                </a:solidFill>
                <a:latin typeface="Arial"/>
                <a:cs typeface="Arial"/>
              </a:rPr>
              <a:t> РЕЧИ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 ДЕТЕЙ</a:t>
            </a:r>
            <a:r>
              <a:rPr lang="ru-RU" sz="2400" b="1" i="1" spc="-5" dirty="0">
                <a:solidFill>
                  <a:srgbClr val="663300"/>
                </a:solidFill>
                <a:latin typeface="Arial"/>
                <a:cs typeface="Arial"/>
              </a:rPr>
              <a:t> РАННЕГО</a:t>
            </a:r>
            <a:r>
              <a:rPr lang="ru-RU" sz="2400" b="1" i="1" spc="15" dirty="0">
                <a:solidFill>
                  <a:srgbClr val="663300"/>
                </a:solidFill>
                <a:latin typeface="Arial"/>
                <a:cs typeface="Arial"/>
              </a:rPr>
              <a:t> </a:t>
            </a:r>
            <a:r>
              <a:rPr lang="ru-RU" sz="2400" b="1" i="1" spc="-5" dirty="0">
                <a:solidFill>
                  <a:srgbClr val="663300"/>
                </a:solidFill>
                <a:latin typeface="Arial"/>
                <a:cs typeface="Arial"/>
              </a:rPr>
              <a:t>ВОЗРАСТА</a:t>
            </a:r>
            <a:r>
              <a:rPr sz="2400" b="1" i="1" spc="-5" dirty="0">
                <a:solidFill>
                  <a:srgbClr val="663300"/>
                </a:solidFill>
                <a:latin typeface="Arial"/>
                <a:cs typeface="Arial"/>
              </a:rPr>
              <a:t>»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AutoShape 2" descr="https://papik.pro/uploads/posts/2021-09/1630667801_22-papik-pro-p-detskie-risunki-png-23.jpg">
            <a:extLst>
              <a:ext uri="{FF2B5EF4-FFF2-40B4-BE49-F238E27FC236}">
                <a16:creationId xmlns:a16="http://schemas.microsoft.com/office/drawing/2014/main" id="{61E4B5B9-9009-4F5D-B577-425B1D942B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FA67E-F699-4077-AFB5-5D117F4E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677" y="142164"/>
            <a:ext cx="7525445" cy="25982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EAF401-E990-475D-BD7D-C9B002C3D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" y="4495800"/>
            <a:ext cx="3343428" cy="222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446386-3E4A-4B9F-96FE-0F24A8F5C2D6}"/>
              </a:ext>
            </a:extLst>
          </p:cNvPr>
          <p:cNvSpPr txBox="1"/>
          <p:nvPr/>
        </p:nvSpPr>
        <p:spPr>
          <a:xfrm>
            <a:off x="4114800" y="54864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Старший воспитатель: Корепанова </a:t>
            </a:r>
            <a:r>
              <a:rPr lang="ru-RU" dirty="0" err="1"/>
              <a:t>Разиля</a:t>
            </a:r>
            <a:r>
              <a:rPr lang="ru-RU" dirty="0"/>
              <a:t> </a:t>
            </a:r>
            <a:r>
              <a:rPr lang="ru-RU" dirty="0" err="1"/>
              <a:t>Газизулловна</a:t>
            </a:r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МБДОУ № 173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685E59-0BF0-47C4-8D7F-2565FB373D53}"/>
              </a:ext>
            </a:extLst>
          </p:cNvPr>
          <p:cNvSpPr/>
          <p:nvPr/>
        </p:nvSpPr>
        <p:spPr>
          <a:xfrm>
            <a:off x="152400" y="152400"/>
            <a:ext cx="8534400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нашими ребятами мы используем  такие техники, как: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257384-3F92-4FC3-AD8C-4D901260081E}"/>
              </a:ext>
            </a:extLst>
          </p:cNvPr>
          <p:cNvSpPr/>
          <p:nvPr/>
        </p:nvSpPr>
        <p:spPr>
          <a:xfrm>
            <a:off x="152400" y="1388443"/>
            <a:ext cx="853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оттиск (пробкой, поролоном, печатками из картофеля, ластика, листьями и др.);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кляксография с трубочкой;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набрызг, тычок (жесткой полусухой кистью);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акварельные мелки,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рисование по мокрому;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рисование разноцветной пеной, мятой бумагой; 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рисование с использованием различной основы (бумага,  манка)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рисование пальчиками;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ладошкой;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рисование с помощью шариков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орбиз, пупырчатой пленкой, воздушным шаром и др.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F53B50-EB81-46EB-B614-C57C47C48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579820"/>
            <a:ext cx="4023815" cy="226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8703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201" y="363730"/>
            <a:ext cx="54864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rgbClr val="002060"/>
                </a:solidFill>
              </a:rPr>
              <a:t>Рисование</a:t>
            </a:r>
            <a:r>
              <a:rPr sz="3200" spc="-75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sz="3200" spc="-5" dirty="0">
                <a:solidFill>
                  <a:srgbClr val="002060"/>
                </a:solidFill>
              </a:rPr>
              <a:t>ладошкой</a:t>
            </a:r>
            <a:endParaRPr sz="3200" dirty="0">
              <a:solidFill>
                <a:srgbClr val="00206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354314"/>
            <a:ext cx="4417325" cy="387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ject 5"/>
          <p:cNvPicPr/>
          <p:nvPr/>
        </p:nvPicPr>
        <p:blipFill rotWithShape="1">
          <a:blip r:embed="rId3" cstate="print"/>
          <a:srcRect t="6485" r="5063"/>
          <a:stretch/>
        </p:blipFill>
        <p:spPr>
          <a:xfrm>
            <a:off x="4876800" y="1354314"/>
            <a:ext cx="4114800" cy="387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>
              <a:lnSpc>
                <a:spcPts val="141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0132" y="304321"/>
            <a:ext cx="432117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002060"/>
                </a:solidFill>
              </a:rPr>
              <a:t>Рисование</a:t>
            </a:r>
            <a:r>
              <a:rPr sz="3200" spc="-80" dirty="0">
                <a:solidFill>
                  <a:srgbClr val="002060"/>
                </a:solidFill>
              </a:rPr>
              <a:t> </a:t>
            </a:r>
            <a:r>
              <a:rPr sz="3200" spc="-25" dirty="0">
                <a:solidFill>
                  <a:srgbClr val="002060"/>
                </a:solidFill>
              </a:rPr>
              <a:t>пальчиками</a:t>
            </a:r>
            <a:endParaRPr sz="3200" dirty="0">
              <a:solidFill>
                <a:srgbClr val="002060"/>
              </a:solidFill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/>
          <a:srcRect t="3933" r="2245"/>
          <a:stretch/>
        </p:blipFill>
        <p:spPr>
          <a:xfrm>
            <a:off x="381000" y="1017307"/>
            <a:ext cx="3962400" cy="509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A25BC7-231F-4217-AB2F-87E8D6C2C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73661"/>
            <a:ext cx="2688434" cy="5682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5778" y="311918"/>
            <a:ext cx="5243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002060"/>
                </a:solidFill>
              </a:rPr>
              <a:t>Рисование</a:t>
            </a:r>
            <a:r>
              <a:rPr spc="-5" dirty="0"/>
              <a:t> </a:t>
            </a:r>
            <a:r>
              <a:rPr spc="-30" dirty="0">
                <a:solidFill>
                  <a:srgbClr val="002060"/>
                </a:solidFill>
              </a:rPr>
              <a:t>печатками</a:t>
            </a:r>
            <a:r>
              <a:rPr spc="15" dirty="0"/>
              <a:t> </a:t>
            </a:r>
            <a:r>
              <a:rPr spc="-5" dirty="0">
                <a:solidFill>
                  <a:srgbClr val="002060"/>
                </a:solidFill>
              </a:rPr>
              <a:t>из</a:t>
            </a:r>
            <a:r>
              <a:rPr spc="-20" dirty="0"/>
              <a:t> </a:t>
            </a:r>
            <a:r>
              <a:rPr spc="-20" dirty="0">
                <a:solidFill>
                  <a:srgbClr val="002060"/>
                </a:solidFill>
              </a:rPr>
              <a:t>овощей</a:t>
            </a:r>
          </a:p>
        </p:txBody>
      </p:sp>
      <p:pic>
        <p:nvPicPr>
          <p:cNvPr id="6" name="object 6"/>
          <p:cNvPicPr/>
          <p:nvPr/>
        </p:nvPicPr>
        <p:blipFill rotWithShape="1">
          <a:blip r:embed="rId2" cstate="print"/>
          <a:srcRect t="4021" r="3796"/>
          <a:stretch/>
        </p:blipFill>
        <p:spPr>
          <a:xfrm>
            <a:off x="876300" y="914400"/>
            <a:ext cx="7391400" cy="563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1945" y="691512"/>
            <a:ext cx="55467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002060"/>
                </a:solidFill>
              </a:rPr>
              <a:t>Оттиск</a:t>
            </a:r>
            <a:r>
              <a:rPr spc="-5" dirty="0">
                <a:solidFill>
                  <a:srgbClr val="002060"/>
                </a:solidFill>
              </a:rPr>
              <a:t> </a:t>
            </a:r>
            <a:r>
              <a:rPr spc="-15" dirty="0">
                <a:solidFill>
                  <a:srgbClr val="002060"/>
                </a:solidFill>
              </a:rPr>
              <a:t>поролоновыми</a:t>
            </a:r>
            <a:r>
              <a:rPr spc="-1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штампами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48006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DA3DAA-226E-43C7-9C28-D33E235BC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95400"/>
            <a:ext cx="2514600" cy="531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7863" y="312391"/>
            <a:ext cx="45466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002060"/>
                </a:solidFill>
              </a:rPr>
              <a:t>Рисование</a:t>
            </a:r>
            <a:r>
              <a:rPr spc="-10" dirty="0">
                <a:solidFill>
                  <a:srgbClr val="002060"/>
                </a:solidFill>
              </a:rPr>
              <a:t> </a:t>
            </a:r>
            <a:r>
              <a:rPr spc="-20" dirty="0">
                <a:solidFill>
                  <a:srgbClr val="002060"/>
                </a:solidFill>
              </a:rPr>
              <a:t>ватной</a:t>
            </a:r>
            <a:r>
              <a:rPr spc="-30" dirty="0">
                <a:solidFill>
                  <a:srgbClr val="002060"/>
                </a:solidFill>
              </a:rPr>
              <a:t> </a:t>
            </a:r>
            <a:r>
              <a:rPr spc="-15" dirty="0">
                <a:solidFill>
                  <a:srgbClr val="002060"/>
                </a:solidFill>
              </a:rPr>
              <a:t>палочкой</a:t>
            </a:r>
          </a:p>
        </p:txBody>
      </p:sp>
      <p:pic>
        <p:nvPicPr>
          <p:cNvPr id="11" name="object 11"/>
          <p:cNvPicPr/>
          <p:nvPr/>
        </p:nvPicPr>
        <p:blipFill rotWithShape="1">
          <a:blip r:embed="rId2" cstate="print"/>
          <a:srcRect t="21720" r="5850"/>
          <a:stretch/>
        </p:blipFill>
        <p:spPr>
          <a:xfrm>
            <a:off x="312875" y="1588915"/>
            <a:ext cx="4259125" cy="374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A834D5-255F-4DD7-8B67-D5D4F3019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23018"/>
            <a:ext cx="2707501" cy="572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526748"/>
            <a:ext cx="7086599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chemeClr val="tx2">
                    <a:lumMod val="75000"/>
                  </a:schemeClr>
                </a:solidFill>
              </a:rPr>
              <a:t>Оттиск </a:t>
            </a:r>
            <a:r>
              <a:rPr spc="-15" dirty="0">
                <a:solidFill>
                  <a:schemeClr val="tx2">
                    <a:lumMod val="75000"/>
                  </a:schemeClr>
                </a:solidFill>
              </a:rPr>
              <a:t>мятой </a:t>
            </a:r>
            <a:r>
              <a:rPr spc="-35" dirty="0">
                <a:solidFill>
                  <a:schemeClr val="tx2">
                    <a:lumMod val="75000"/>
                  </a:schemeClr>
                </a:solidFill>
              </a:rPr>
              <a:t>бумагой</a:t>
            </a:r>
            <a:r>
              <a:rPr lang="ru-RU" spc="-35" dirty="0">
                <a:solidFill>
                  <a:schemeClr val="tx2">
                    <a:lumMod val="75000"/>
                  </a:schemeClr>
                </a:solidFill>
              </a:rPr>
              <a:t>, воздушным шариком</a:t>
            </a:r>
            <a:endParaRPr spc="-35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object 9"/>
          <p:cNvPicPr/>
          <p:nvPr/>
        </p:nvPicPr>
        <p:blipFill rotWithShape="1">
          <a:blip r:embed="rId2" cstate="print"/>
          <a:srcRect t="34546" r="6464"/>
          <a:stretch/>
        </p:blipFill>
        <p:spPr>
          <a:xfrm>
            <a:off x="285466" y="4210470"/>
            <a:ext cx="3962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D4BE37-E5CB-43B3-88CE-DE9C98B6E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5376" y="118825"/>
            <a:ext cx="2523649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9BD249-BF57-409D-A89E-64E4CD0FB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6707" y="3774908"/>
            <a:ext cx="2506912" cy="346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9750" y="280396"/>
            <a:ext cx="42125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chemeClr val="tx2">
                    <a:lumMod val="75000"/>
                  </a:schemeClr>
                </a:solidFill>
              </a:rPr>
              <a:t>Рисование</a:t>
            </a:r>
            <a:r>
              <a:rPr spc="-1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spc="-20" dirty="0">
                <a:solidFill>
                  <a:schemeClr val="tx2">
                    <a:lumMod val="75000"/>
                  </a:schemeClr>
                </a:solidFill>
              </a:rPr>
              <a:t>кубиками</a:t>
            </a:r>
            <a:r>
              <a:rPr spc="-10" dirty="0">
                <a:solidFill>
                  <a:schemeClr val="tx2">
                    <a:lumMod val="75000"/>
                  </a:schemeClr>
                </a:solidFill>
              </a:rPr>
              <a:t> льда</a:t>
            </a: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0045" y="990600"/>
            <a:ext cx="4572000" cy="5321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45928" y="73341"/>
            <a:ext cx="34080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</a:rPr>
              <a:t>Рисование</a:t>
            </a:r>
            <a:r>
              <a:rPr sz="3200" spc="-65" dirty="0"/>
              <a:t> </a:t>
            </a:r>
            <a:r>
              <a:rPr sz="3200" spc="-10" dirty="0">
                <a:solidFill>
                  <a:schemeClr val="tx2">
                    <a:lumMod val="75000"/>
                  </a:schemeClr>
                </a:solidFill>
              </a:rPr>
              <a:t>вилкой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0017" y="784860"/>
            <a:ext cx="8322943" cy="5620602"/>
            <a:chOff x="280415" y="673607"/>
            <a:chExt cx="8322943" cy="5620602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415" y="673607"/>
              <a:ext cx="3557016" cy="2819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7591" y="879347"/>
              <a:ext cx="2715767" cy="31973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8923" y="3474810"/>
              <a:ext cx="3408044" cy="2819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7667" y="425895"/>
            <a:ext cx="58286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Рисование</a:t>
            </a:r>
            <a:r>
              <a:rPr sz="3200" spc="-2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 </a:t>
            </a:r>
            <a:r>
              <a:rPr sz="3200" spc="-5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на</a:t>
            </a: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 </a:t>
            </a:r>
            <a:r>
              <a:rPr sz="3200" spc="-3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воде</a:t>
            </a: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 </a:t>
            </a:r>
            <a:r>
              <a:rPr sz="320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с</a:t>
            </a:r>
            <a:r>
              <a:rPr sz="3200" spc="5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 </a:t>
            </a: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крахмалом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ject 7"/>
          <p:cNvPicPr/>
          <p:nvPr/>
        </p:nvPicPr>
        <p:blipFill rotWithShape="1">
          <a:blip r:embed="rId3" cstate="print"/>
          <a:srcRect t="3029" r="3838"/>
          <a:stretch/>
        </p:blipFill>
        <p:spPr>
          <a:xfrm>
            <a:off x="1850833" y="1446123"/>
            <a:ext cx="5442332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0A259D-738D-430D-AD5E-D9088EA1F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90800"/>
            <a:ext cx="6413548" cy="4102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C8FD06-133D-450B-807E-354C07226206}"/>
              </a:ext>
            </a:extLst>
          </p:cNvPr>
          <p:cNvSpPr/>
          <p:nvPr/>
        </p:nvSpPr>
        <p:spPr>
          <a:xfrm>
            <a:off x="1130374" y="279738"/>
            <a:ext cx="7200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«Ум ребенка – на кончиках его пальцев».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 И.Сухомлинский.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76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9490" y="321004"/>
            <a:ext cx="38989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</a:rPr>
              <a:t>Рисование</a:t>
            </a:r>
            <a:r>
              <a:rPr sz="3200" spc="-45" dirty="0"/>
              <a:t> </a:t>
            </a:r>
            <a:r>
              <a:rPr sz="3200" spc="-5" dirty="0">
                <a:solidFill>
                  <a:schemeClr val="tx2">
                    <a:lumMod val="75000"/>
                  </a:schemeClr>
                </a:solidFill>
              </a:rPr>
              <a:t>на</a:t>
            </a:r>
            <a:r>
              <a:rPr sz="3200" spc="-35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sz="3200" spc="-5" dirty="0">
                <a:solidFill>
                  <a:schemeClr val="tx2">
                    <a:lumMod val="75000"/>
                  </a:schemeClr>
                </a:solidFill>
              </a:rPr>
              <a:t>крупах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7868" y="891559"/>
            <a:ext cx="8336280" cy="5840095"/>
            <a:chOff x="0" y="966215"/>
            <a:chExt cx="8336280" cy="5840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48655" y="2441447"/>
              <a:ext cx="3087624" cy="288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66215"/>
              <a:ext cx="4882896" cy="58399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000" y="172148"/>
            <a:ext cx="38100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</a:rPr>
              <a:t>Рисование</a:t>
            </a:r>
            <a:r>
              <a:rPr sz="3200" spc="-55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sz="3200" spc="-15" dirty="0">
                <a:solidFill>
                  <a:schemeClr val="tx2">
                    <a:lumMod val="75000"/>
                  </a:schemeClr>
                </a:solidFill>
              </a:rPr>
              <a:t>ластиком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7070" y="914400"/>
            <a:ext cx="5229860" cy="537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9334" y="321004"/>
            <a:ext cx="63252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</a:rPr>
              <a:t>Рисование</a:t>
            </a:r>
            <a:r>
              <a:rPr sz="3200" spc="-25" dirty="0"/>
              <a:t> </a:t>
            </a:r>
            <a:r>
              <a:rPr sz="3200" spc="-15" dirty="0">
                <a:solidFill>
                  <a:schemeClr val="tx2">
                    <a:lumMod val="75000"/>
                  </a:schemeClr>
                </a:solidFill>
              </a:rPr>
              <a:t>пластиковой</a:t>
            </a:r>
            <a:r>
              <a:rPr sz="3200" spc="-25" dirty="0"/>
              <a:t> </a:t>
            </a:r>
            <a:r>
              <a:rPr sz="3200" spc="-20" dirty="0">
                <a:solidFill>
                  <a:schemeClr val="tx2">
                    <a:lumMod val="75000"/>
                  </a:schemeClr>
                </a:solidFill>
              </a:rPr>
              <a:t>бутылкой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154961"/>
            <a:ext cx="8077200" cy="454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21004"/>
            <a:ext cx="7620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Рисование</a:t>
            </a:r>
            <a:r>
              <a:rPr sz="3200" spc="-25" dirty="0">
                <a:hlinkClick r:id="rId2" action="ppaction://hlinkfile"/>
              </a:rPr>
              <a:t> </a:t>
            </a:r>
            <a:r>
              <a:rPr lang="ru-RU" sz="3200" spc="-15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с помощью пупырчатой пленки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A6159-8CDB-4FA9-ADC1-9417A7A5B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5649" r="8566" b="1"/>
          <a:stretch/>
        </p:blipFill>
        <p:spPr>
          <a:xfrm>
            <a:off x="914399" y="1676400"/>
            <a:ext cx="7315201" cy="451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652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21004"/>
            <a:ext cx="7620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Рисование</a:t>
            </a:r>
            <a:r>
              <a:rPr sz="3200" spc="-25" dirty="0">
                <a:hlinkClick r:id="rId2" action="ppaction://hlinkfile"/>
              </a:rPr>
              <a:t> </a:t>
            </a:r>
            <a:r>
              <a:rPr lang="ru-RU" sz="3200" spc="-15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с помощью шариков </a:t>
            </a:r>
            <a:r>
              <a:rPr lang="en-US" sz="3200" spc="-15" dirty="0">
                <a:solidFill>
                  <a:schemeClr val="tx2">
                    <a:lumMod val="75000"/>
                  </a:schemeClr>
                </a:solidFill>
                <a:hlinkClick r:id="rId2" action="ppaction://hlinkfile"/>
              </a:rPr>
              <a:t>ORBEEZ</a:t>
            </a:r>
            <a:endParaRPr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9D9D66-E894-48CF-B7E5-E92A9E3E6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1318713"/>
            <a:ext cx="8500533" cy="478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92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4C433E-8F36-4F74-9FBD-10E3671E2398}"/>
              </a:ext>
            </a:extLst>
          </p:cNvPr>
          <p:cNvSpPr/>
          <p:nvPr/>
        </p:nvSpPr>
        <p:spPr>
          <a:xfrm>
            <a:off x="609600" y="533400"/>
            <a:ext cx="8305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«Пальцы – это продолжение ума».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Целенаправленная систематическая поэтапная деятельность позволяет улучшить показатели по развитию речи. Поэтому, в дальнейшем планируем продолжать работу над этой темой, так как вижу её актуальность и положительный результат в развитие речи детей.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70F98F-58EE-4A0C-B449-9E8F9858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84" y="2971800"/>
            <a:ext cx="5604431" cy="3746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29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8642B-F3D4-4B15-8C52-946C38AB962B}"/>
              </a:ext>
            </a:extLst>
          </p:cNvPr>
          <p:cNvSpPr txBox="1"/>
          <p:nvPr/>
        </p:nvSpPr>
        <p:spPr>
          <a:xfrm>
            <a:off x="152400" y="152400"/>
            <a:ext cx="8686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детьми нетрадиционных техник рисования актуально и значимо в практическом и теоретическом отношении.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Многим известно о важности развития мелкой моторики и координации движений пальцев рук. Известный исследователь детской речи М. М. Кольцова отмечала, что кисть руки надо рассматривать как орган речи. Если развитие движений пальцев рук соответствует возрасту, то и речевое развитие находится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пределах нормы.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Практика показала, что включение в работу с детьми нетрадиционных техник рисования даёт им возможность попробовать разнообразные способы передачи изображения, обогащает знания детей о предметах, материалах, тем самым обогащая словарь.</a:t>
            </a:r>
          </a:p>
          <a:p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1F3C8B-3F64-4584-A2B4-3C0C7226F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751396"/>
            <a:ext cx="3352800" cy="19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2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E14F7D-56FB-447D-9F5D-558DD6CD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362200"/>
            <a:ext cx="67056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E3F612-72DC-47BD-96D3-6E8BFBA8A5C8}"/>
              </a:ext>
            </a:extLst>
          </p:cNvPr>
          <p:cNvSpPr/>
          <p:nvPr/>
        </p:nvSpPr>
        <p:spPr>
          <a:xfrm>
            <a:off x="533400" y="533400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Чем раньше начать работу по развитию мелкой моторики рук, тем более вероятен успех в развитии речи ребенка.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4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AB159B-A944-4333-8D67-06A2F28875CE}"/>
              </a:ext>
            </a:extLst>
          </p:cNvPr>
          <p:cNvSpPr/>
          <p:nvPr/>
        </p:nvSpPr>
        <p:spPr>
          <a:xfrm>
            <a:off x="512162" y="3471317"/>
            <a:ext cx="8250838" cy="283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продуктивной деятельности осуществляется тесная связь слова с действием. Следует отметить, что действия детей, сопровождаемые речью, в процессе рисования становятся более совершенными, осмысленными, целенаправленными, регулируемыми и ритмичными.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92BFC6-CD64-48CC-BFD8-3BE0DDA9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12" y="188794"/>
            <a:ext cx="5597375" cy="32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56603-49D3-4ED9-ADB0-AEE2FBB4B6D2}"/>
              </a:ext>
            </a:extLst>
          </p:cNvPr>
          <p:cNvSpPr/>
          <p:nvPr/>
        </p:nvSpPr>
        <p:spPr>
          <a:xfrm>
            <a:off x="609600" y="762000"/>
            <a:ext cx="8077200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 изобразительное упражнение сопровождается разговором — вопросами, объяснениями, описаниями. Таким образом, ребенок не только развивает мелкую моторику, но и пополняет словарный запас.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CF27D-55E5-4D71-AB6A-32159A335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" y="2828963"/>
            <a:ext cx="6156960" cy="384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68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617D15-4126-4BF9-AC29-B782A102374E}"/>
              </a:ext>
            </a:extLst>
          </p:cNvPr>
          <p:cNvSpPr/>
          <p:nvPr/>
        </p:nvSpPr>
        <p:spPr>
          <a:xfrm>
            <a:off x="723900" y="457200"/>
            <a:ext cx="7696200" cy="328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 изобразительной деятельности не может быть плохим или хорошим, работа каждого ребёнка индивидуальна, неповторима.</a:t>
            </a: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ситуацию успеха для каждого ребёнка, мы корректируем его эмоционально-волевую сферу, что положительно оказывает влияние на динамику речевого развития.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F5BCC-DB22-4C62-9A35-93BA946AF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44389"/>
            <a:ext cx="4182659" cy="328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0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B564D3-4EBE-43E7-8506-FB820EC3AD37}"/>
              </a:ext>
            </a:extLst>
          </p:cNvPr>
          <p:cNvSpPr/>
          <p:nvPr/>
        </p:nvSpPr>
        <p:spPr>
          <a:xfrm>
            <a:off x="419100" y="3810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развитии ребёнка играет развивающая среда.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80232-20D0-40CC-8C89-E699B8153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853"/>
            <a:ext cx="4454236" cy="2832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DC0B0D-D1C3-4890-B16B-F76D84707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6" y="4115406"/>
            <a:ext cx="4344720" cy="252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12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B6CF6A-4F2D-45B4-BF68-232DDCE402B8}"/>
              </a:ext>
            </a:extLst>
          </p:cNvPr>
          <p:cNvSpPr/>
          <p:nvPr/>
        </p:nvSpPr>
        <p:spPr>
          <a:xfrm>
            <a:off x="381000" y="533400"/>
            <a:ext cx="457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нетрадиционными способами, увлекательная, завораживающая деятельность, которая удивляет и восхищает детей. Существует много техник нетрадиционного рисования, их необычность состоит в том, что они позволяют детям быстро достичь желаемого результата. Например, какому ребёнку будет интересно рисовать пальчиками, делать рисунок собственной ладошкой, ставить на бумаге кляксы и получать забавный рисунок. Ребёнок любит быстро достигать результата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DE1F72-47C4-43E9-B2E4-D682A5E2F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78006"/>
            <a:ext cx="400216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9522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541</Words>
  <Application>Microsoft Office PowerPoint</Application>
  <PresentationFormat>Экран (4:3)</PresentationFormat>
  <Paragraphs>49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Рисование ладошкой</vt:lpstr>
      <vt:lpstr>Рисование пальчиками</vt:lpstr>
      <vt:lpstr>Рисование печатками из овощей</vt:lpstr>
      <vt:lpstr>Оттиск поролоновыми штампами</vt:lpstr>
      <vt:lpstr>Рисование ватной палочкой</vt:lpstr>
      <vt:lpstr>Оттиск мятой бумагой, воздушным шариком</vt:lpstr>
      <vt:lpstr>Рисование кубиками льда</vt:lpstr>
      <vt:lpstr>Рисование вилкой</vt:lpstr>
      <vt:lpstr>Рисование на воде с крахмалом</vt:lpstr>
      <vt:lpstr>Рисование на крупах</vt:lpstr>
      <vt:lpstr>Рисование ластиком</vt:lpstr>
      <vt:lpstr>Рисование пластиковой бутылкой</vt:lpstr>
      <vt:lpstr>Рисование с помощью пупырчатой пленки</vt:lpstr>
      <vt:lpstr>Рисование с помощью шариков ORBEEZ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3korpus</cp:lastModifiedBy>
  <cp:revision>27</cp:revision>
  <cp:lastPrinted>2023-03-28T04:11:17Z</cp:lastPrinted>
  <dcterms:created xsi:type="dcterms:W3CDTF">2023-03-13T07:03:10Z</dcterms:created>
  <dcterms:modified xsi:type="dcterms:W3CDTF">2023-11-13T07:25:02Z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2017-09-26T00:00:00Z</vt:filetime>
  </property>
  <property fmtid="{D5CDD505-2E9C-101B-9397-08002B2CF9AE}" pid="3" name="LastSaved">
    <vt:filetime>2023-03-13T00:00:00Z</vt:filetime>
  </property>
</Properties>
</file>