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6" r:id="rId4"/>
    <p:sldId id="257" r:id="rId5"/>
    <p:sldId id="258" r:id="rId6"/>
    <p:sldId id="259" r:id="rId7"/>
    <p:sldId id="265" r:id="rId8"/>
    <p:sldId id="264" r:id="rId9"/>
    <p:sldId id="263" r:id="rId10"/>
    <p:sldId id="262" r:id="rId11"/>
    <p:sldId id="261"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7" d="100"/>
          <a:sy n="117" d="100"/>
        </p:scale>
        <p:origin x="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64383D1-DDBA-44F1-B5BB-CBE72FC50F7F}" type="datetimeFigureOut">
              <a:rPr lang="ru-RU" smtClean="0"/>
              <a:t>14.05.2023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91791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4383D1-DDBA-44F1-B5BB-CBE72FC50F7F}" type="datetimeFigureOut">
              <a:rPr lang="ru-RU" smtClean="0"/>
              <a:t>14.05.2023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3008969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4383D1-DDBA-44F1-B5BB-CBE72FC50F7F}" type="datetimeFigureOut">
              <a:rPr lang="ru-RU" smtClean="0"/>
              <a:t>14.05.2023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412090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64383D1-DDBA-44F1-B5BB-CBE72FC50F7F}" type="datetimeFigureOut">
              <a:rPr lang="ru-RU" smtClean="0"/>
              <a:t>14.05.2023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242139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64383D1-DDBA-44F1-B5BB-CBE72FC50F7F}" type="datetimeFigureOut">
              <a:rPr lang="ru-RU" smtClean="0"/>
              <a:t>14.05.2023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252077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64383D1-DDBA-44F1-B5BB-CBE72FC50F7F}" type="datetimeFigureOut">
              <a:rPr lang="ru-RU" smtClean="0"/>
              <a:t>14.05.2023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61482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64383D1-DDBA-44F1-B5BB-CBE72FC50F7F}" type="datetimeFigureOut">
              <a:rPr lang="ru-RU" smtClean="0"/>
              <a:t>14.05.2023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306318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64383D1-DDBA-44F1-B5BB-CBE72FC50F7F}" type="datetimeFigureOut">
              <a:rPr lang="ru-RU" smtClean="0"/>
              <a:t>14.05.2023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92457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4383D1-DDBA-44F1-B5BB-CBE72FC50F7F}" type="datetimeFigureOut">
              <a:rPr lang="ru-RU" smtClean="0"/>
              <a:t>14.05.2023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358005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64383D1-DDBA-44F1-B5BB-CBE72FC50F7F}" type="datetimeFigureOut">
              <a:rPr lang="ru-RU" smtClean="0"/>
              <a:t>14.05.2023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174569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64383D1-DDBA-44F1-B5BB-CBE72FC50F7F}" type="datetimeFigureOut">
              <a:rPr lang="ru-RU" smtClean="0"/>
              <a:t>14.05.2023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5EA194-6E66-4F79-AEA1-2D8242503AD4}" type="slidenum">
              <a:rPr lang="ru-RU" smtClean="0"/>
              <a:t>‹#›</a:t>
            </a:fld>
            <a:endParaRPr lang="ru-RU"/>
          </a:p>
        </p:txBody>
      </p:sp>
    </p:spTree>
    <p:extLst>
      <p:ext uri="{BB962C8B-B14F-4D97-AF65-F5344CB8AC3E}">
        <p14:creationId xmlns:p14="http://schemas.microsoft.com/office/powerpoint/2010/main" val="114436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383D1-DDBA-44F1-B5BB-CBE72FC50F7F}" type="datetimeFigureOut">
              <a:rPr lang="ru-RU" smtClean="0"/>
              <a:t>14.05.2023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EA194-6E66-4F79-AEA1-2D8242503AD4}" type="slidenum">
              <a:rPr lang="ru-RU" smtClean="0"/>
              <a:t>‹#›</a:t>
            </a:fld>
            <a:endParaRPr lang="ru-RU"/>
          </a:p>
        </p:txBody>
      </p:sp>
    </p:spTree>
    <p:extLst>
      <p:ext uri="{BB962C8B-B14F-4D97-AF65-F5344CB8AC3E}">
        <p14:creationId xmlns:p14="http://schemas.microsoft.com/office/powerpoint/2010/main" val="256768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Скругленный прямоугольник 4"/>
          <p:cNvSpPr/>
          <p:nvPr/>
        </p:nvSpPr>
        <p:spPr>
          <a:xfrm>
            <a:off x="2868461" y="1189647"/>
            <a:ext cx="5586607" cy="2956468"/>
          </a:xfrm>
          <a:prstGeom prst="roundRect">
            <a:avLst/>
          </a:prstGeom>
          <a:solidFill>
            <a:schemeClr val="accent1">
              <a:lumMod val="20000"/>
              <a:lumOff val="80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200" b="1" i="1" dirty="0">
                <a:solidFill>
                  <a:srgbClr val="00B0F0"/>
                </a:solidFill>
                <a:latin typeface="Times New Roman" panose="02020603050405020304" pitchFamily="18" charset="0"/>
                <a:cs typeface="Times New Roman" panose="02020603050405020304" pitchFamily="18" charset="0"/>
              </a:rPr>
              <a:t>Морские обитатели</a:t>
            </a:r>
          </a:p>
        </p:txBody>
      </p:sp>
    </p:spTree>
    <p:extLst>
      <p:ext uri="{BB962C8B-B14F-4D97-AF65-F5344CB8AC3E}">
        <p14:creationId xmlns:p14="http://schemas.microsoft.com/office/powerpoint/2010/main" val="627286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1166" y="0"/>
            <a:ext cx="8020833" cy="6858000"/>
          </a:xfrm>
        </p:spPr>
      </p:pic>
      <p:sp>
        <p:nvSpPr>
          <p:cNvPr id="5" name="Прямоугольник 4"/>
          <p:cNvSpPr/>
          <p:nvPr/>
        </p:nvSpPr>
        <p:spPr>
          <a:xfrm>
            <a:off x="0" y="14396"/>
            <a:ext cx="4171166" cy="6001643"/>
          </a:xfrm>
          <a:prstGeom prst="rect">
            <a:avLst/>
          </a:prstGeom>
          <a:solidFill>
            <a:schemeClr val="accent1">
              <a:lumMod val="40000"/>
              <a:lumOff val="60000"/>
            </a:schemeClr>
          </a:solidFill>
        </p:spPr>
        <p:txBody>
          <a:bodyPr wrap="square">
            <a:spAutoFit/>
          </a:bodyPr>
          <a:lstStyle/>
          <a:p>
            <a:r>
              <a:rPr lang="ru-RU" sz="2400" b="1" dirty="0">
                <a:solidFill>
                  <a:srgbClr val="0070C0"/>
                </a:solidFill>
                <a:effectLst/>
                <a:latin typeface="Arial Narrow" panose="020B0606020202030204" pitchFamily="34" charset="0"/>
                <a:cs typeface="Times New Roman" panose="02020603050405020304" pitchFamily="18" charset="0"/>
              </a:rPr>
              <a:t>Морские звёзды - это   морские животные, имеющие от 5 до 50 лучей.  Окраска этих животных очень разнообразна. Рот находится на нижней стороне тела. Присоски на лучах морских звезд обладают большой силой. За счет ее они могут открывать раковины моллюсков.   Питаются морские звёзды устрицами, моллюсками и морскими гребешками. Также поедают ил и мёртвых животных. </a:t>
            </a:r>
            <a:br>
              <a:rPr lang="ru-RU" sz="2400" b="1" i="1" dirty="0">
                <a:solidFill>
                  <a:srgbClr val="7030A0"/>
                </a:solidFill>
                <a:effectLst/>
                <a:latin typeface="Times New Roman" panose="02020603050405020304" pitchFamily="18" charset="0"/>
                <a:cs typeface="Times New Roman" panose="02020603050405020304" pitchFamily="18" charset="0"/>
              </a:rPr>
            </a:br>
            <a:br>
              <a:rPr lang="ru-RU" sz="2400" b="1" i="1" dirty="0">
                <a:solidFill>
                  <a:srgbClr val="7030A0"/>
                </a:solidFill>
                <a:effectLst/>
                <a:latin typeface="Times New Roman" panose="02020603050405020304" pitchFamily="18" charset="0"/>
                <a:cs typeface="Times New Roman" panose="02020603050405020304" pitchFamily="18" charset="0"/>
              </a:rPr>
            </a:br>
            <a:endParaRPr lang="ru-RU" sz="2400" b="1" i="1" dirty="0">
              <a:solidFill>
                <a:srgbClr val="7030A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6001643"/>
            <a:ext cx="4171166" cy="84196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63314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5386" y="0"/>
            <a:ext cx="8396614" cy="6858000"/>
          </a:xfrm>
        </p:spPr>
      </p:pic>
      <p:sp>
        <p:nvSpPr>
          <p:cNvPr id="5" name="Прямоугольник 4"/>
          <p:cNvSpPr/>
          <p:nvPr/>
        </p:nvSpPr>
        <p:spPr>
          <a:xfrm>
            <a:off x="0" y="0"/>
            <a:ext cx="3795386" cy="5632311"/>
          </a:xfrm>
          <a:prstGeom prst="rect">
            <a:avLst/>
          </a:prstGeom>
          <a:solidFill>
            <a:schemeClr val="accent1">
              <a:lumMod val="40000"/>
              <a:lumOff val="60000"/>
            </a:schemeClr>
          </a:solidFill>
        </p:spPr>
        <p:txBody>
          <a:bodyPr wrap="square">
            <a:spAutoFit/>
          </a:bodyPr>
          <a:lstStyle/>
          <a:p>
            <a:r>
              <a:rPr lang="ru-RU" sz="2400" b="1" dirty="0">
                <a:solidFill>
                  <a:srgbClr val="0070C0"/>
                </a:solidFill>
                <a:effectLst/>
                <a:latin typeface="Arial Narrow" panose="020B0606020202030204" pitchFamily="34" charset="0"/>
                <a:cs typeface="Times New Roman" panose="02020603050405020304" pitchFamily="18" charset="0"/>
              </a:rPr>
              <a:t>Главный отличительный признак черепахи – панцирь, охватывает тело черепахи со всех сторон, защищая ее от нападения хищников, выглядывают только голова, конечности и хвост. В случае опасности черепаха может полностью спрятаться в панцире. У черепах нет зубов, зато есть крепкий, заостренный по краям клюв, который позволяет ей откусывать любую пищу.</a:t>
            </a:r>
            <a:endParaRPr lang="ru-RU" sz="2400" b="1" dirty="0">
              <a:solidFill>
                <a:srgbClr val="0070C0"/>
              </a:solidFill>
              <a:latin typeface="Arial Narrow" panose="020B0606020202030204" pitchFamily="34" charset="0"/>
              <a:cs typeface="Times New Roman" panose="02020603050405020304" pitchFamily="18" charset="0"/>
            </a:endParaRPr>
          </a:p>
        </p:txBody>
      </p:sp>
      <p:sp>
        <p:nvSpPr>
          <p:cNvPr id="3" name="Прямоугольник 2"/>
          <p:cNvSpPr/>
          <p:nvPr/>
        </p:nvSpPr>
        <p:spPr>
          <a:xfrm>
            <a:off x="0" y="5632311"/>
            <a:ext cx="3795386" cy="12256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44662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0" y="0"/>
            <a:ext cx="5223353" cy="2001838"/>
          </a:xfrm>
          <a:prstGeom prst="rect">
            <a:avLst/>
          </a:prstGeom>
          <a:solidFill>
            <a:schemeClr val="accent1">
              <a:lumMod val="40000"/>
              <a:lumOff val="60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a:solidFill>
                  <a:srgbClr val="0070C0"/>
                </a:solidFill>
                <a:latin typeface="Arial Narrow" panose="020B0606020202030204" pitchFamily="34" charset="0"/>
                <a:cs typeface="Times New Roman" panose="02020603050405020304" pitchFamily="18" charset="0"/>
              </a:rPr>
              <a:t>Обитатели морей и океанов: </a:t>
            </a:r>
            <a:r>
              <a:rPr lang="ru-RU" sz="2800" b="1" dirty="0">
                <a:solidFill>
                  <a:srgbClr val="0070C0"/>
                </a:solidFill>
                <a:latin typeface="Arial Narrow" panose="020B0606020202030204" pitchFamily="34" charset="0"/>
                <a:cs typeface="Times New Roman" panose="02020603050405020304" pitchFamily="18" charset="0"/>
              </a:rPr>
              <a:t>киты, морские черепахи, дельфины, каракатицы, рыбы, акулы, морские коньки, медузы.</a:t>
            </a:r>
          </a:p>
        </p:txBody>
      </p:sp>
    </p:spTree>
    <p:extLst>
      <p:ext uri="{BB962C8B-B14F-4D97-AF65-F5344CB8AC3E}">
        <p14:creationId xmlns:p14="http://schemas.microsoft.com/office/powerpoint/2010/main" val="123084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
        <p:nvSpPr>
          <p:cNvPr id="6" name="Прямоугольник 5"/>
          <p:cNvSpPr/>
          <p:nvPr/>
        </p:nvSpPr>
        <p:spPr>
          <a:xfrm>
            <a:off x="11289" y="0"/>
            <a:ext cx="121920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9890" y="3477928"/>
            <a:ext cx="3656274" cy="2742206"/>
          </a:xfrm>
          <a:prstGeom prst="rect">
            <a:avLst/>
          </a:prstGeom>
        </p:spPr>
      </p:pic>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9144" t="4485" r="8561"/>
          <a:stretch/>
        </p:blipFill>
        <p:spPr>
          <a:xfrm>
            <a:off x="405135" y="307104"/>
            <a:ext cx="3532340" cy="3074814"/>
          </a:xfrm>
          <a:prstGeom prst="rect">
            <a:avLst/>
          </a:prstGeom>
        </p:spPr>
      </p:pic>
      <p:pic>
        <p:nvPicPr>
          <p:cNvPr id="10" name="Рисунок 9"/>
          <p:cNvPicPr>
            <a:picLocks noChangeAspect="1"/>
          </p:cNvPicPr>
          <p:nvPr/>
        </p:nvPicPr>
        <p:blipFill rotWithShape="1">
          <a:blip r:embed="rId4">
            <a:extLst>
              <a:ext uri="{28A0092B-C50C-407E-A947-70E740481C1C}">
                <a14:useLocalDpi xmlns:a14="http://schemas.microsoft.com/office/drawing/2010/main" val="0"/>
              </a:ext>
            </a:extLst>
          </a:blip>
          <a:srcRect l="14342" r="5889"/>
          <a:stretch/>
        </p:blipFill>
        <p:spPr>
          <a:xfrm>
            <a:off x="8715977" y="176360"/>
            <a:ext cx="3111802" cy="2925790"/>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6934" y="279768"/>
            <a:ext cx="3853841" cy="2579109"/>
          </a:xfrm>
          <a:prstGeom prst="rect">
            <a:avLst/>
          </a:prstGeom>
        </p:spPr>
      </p:pic>
      <p:pic>
        <p:nvPicPr>
          <p:cNvPr id="12" name="Рисунок 11"/>
          <p:cNvPicPr>
            <a:picLocks noChangeAspect="1"/>
          </p:cNvPicPr>
          <p:nvPr/>
        </p:nvPicPr>
        <p:blipFill rotWithShape="1">
          <a:blip r:embed="rId6">
            <a:extLst>
              <a:ext uri="{28A0092B-C50C-407E-A947-70E740481C1C}">
                <a14:useLocalDpi xmlns:a14="http://schemas.microsoft.com/office/drawing/2010/main" val="0"/>
              </a:ext>
            </a:extLst>
          </a:blip>
          <a:srcRect l="7101" t="5237" r="6756" b="18554"/>
          <a:stretch/>
        </p:blipFill>
        <p:spPr>
          <a:xfrm>
            <a:off x="1801339" y="3683053"/>
            <a:ext cx="3387201" cy="2537081"/>
          </a:xfrm>
          <a:prstGeom prst="rect">
            <a:avLst/>
          </a:prstGeom>
        </p:spPr>
      </p:pic>
      <p:sp>
        <p:nvSpPr>
          <p:cNvPr id="13" name="Прямоугольник 12"/>
          <p:cNvSpPr/>
          <p:nvPr/>
        </p:nvSpPr>
        <p:spPr>
          <a:xfrm>
            <a:off x="6789890" y="3477928"/>
            <a:ext cx="1117593" cy="399753"/>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rgbClr val="0070C0"/>
                </a:solidFill>
                <a:latin typeface="Arial Narrow" panose="020B0606020202030204" pitchFamily="34" charset="0"/>
                <a:cs typeface="Times New Roman" panose="02020603050405020304" pitchFamily="18" charset="0"/>
              </a:rPr>
              <a:t>Скат</a:t>
            </a:r>
          </a:p>
        </p:txBody>
      </p:sp>
      <p:sp>
        <p:nvSpPr>
          <p:cNvPr id="14" name="Прямоугольник 13"/>
          <p:cNvSpPr/>
          <p:nvPr/>
        </p:nvSpPr>
        <p:spPr>
          <a:xfrm>
            <a:off x="1801338" y="3683053"/>
            <a:ext cx="1572284" cy="390781"/>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rgbClr val="0070C0"/>
                </a:solidFill>
                <a:latin typeface="Arial Narrow" panose="020B0606020202030204" pitchFamily="34" charset="0"/>
                <a:cs typeface="Times New Roman" panose="02020603050405020304" pitchFamily="18" charset="0"/>
              </a:rPr>
              <a:t>Рыба-клоун</a:t>
            </a:r>
          </a:p>
        </p:txBody>
      </p:sp>
      <p:sp>
        <p:nvSpPr>
          <p:cNvPr id="15" name="Прямоугольник 14"/>
          <p:cNvSpPr/>
          <p:nvPr/>
        </p:nvSpPr>
        <p:spPr>
          <a:xfrm>
            <a:off x="10246509" y="174369"/>
            <a:ext cx="1581270" cy="377900"/>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rgbClr val="0070C0"/>
                </a:solidFill>
                <a:latin typeface="Arial Narrow" panose="020B0606020202030204" pitchFamily="34" charset="0"/>
                <a:cs typeface="Times New Roman" panose="02020603050405020304" pitchFamily="18" charset="0"/>
              </a:rPr>
              <a:t>Рыба-пила</a:t>
            </a:r>
          </a:p>
        </p:txBody>
      </p:sp>
      <p:sp>
        <p:nvSpPr>
          <p:cNvPr id="16" name="Прямоугольник 15"/>
          <p:cNvSpPr/>
          <p:nvPr/>
        </p:nvSpPr>
        <p:spPr>
          <a:xfrm>
            <a:off x="4386934" y="279768"/>
            <a:ext cx="1651517" cy="414990"/>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rgbClr val="0070C0"/>
                </a:solidFill>
                <a:latin typeface="Arial Narrow" panose="020B0606020202030204" pitchFamily="34" charset="0"/>
                <a:cs typeface="Times New Roman" panose="02020603050405020304" pitchFamily="18" charset="0"/>
              </a:rPr>
              <a:t>Каракатица</a:t>
            </a:r>
          </a:p>
        </p:txBody>
      </p:sp>
      <p:sp>
        <p:nvSpPr>
          <p:cNvPr id="17" name="Прямоугольник 16"/>
          <p:cNvSpPr/>
          <p:nvPr/>
        </p:nvSpPr>
        <p:spPr>
          <a:xfrm>
            <a:off x="405135" y="315846"/>
            <a:ext cx="1690796" cy="378912"/>
          </a:xfrm>
          <a:prstGeom prst="rect">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rgbClr val="0070C0"/>
                </a:solidFill>
                <a:latin typeface="Arial Narrow" panose="020B0606020202030204" pitchFamily="34" charset="0"/>
                <a:cs typeface="Times New Roman" panose="02020603050405020304" pitchFamily="18" charset="0"/>
              </a:rPr>
              <a:t>Морской еж</a:t>
            </a:r>
          </a:p>
        </p:txBody>
      </p:sp>
    </p:spTree>
    <p:extLst>
      <p:ext uri="{BB962C8B-B14F-4D97-AF65-F5344CB8AC3E}">
        <p14:creationId xmlns:p14="http://schemas.microsoft.com/office/powerpoint/2010/main" val="15020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5262979"/>
            <a:ext cx="3220810" cy="162359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6038" y="0"/>
            <a:ext cx="9285962" cy="6858000"/>
          </a:xfrm>
        </p:spPr>
      </p:pic>
      <p:sp>
        <p:nvSpPr>
          <p:cNvPr id="5" name="Прямоугольник 4"/>
          <p:cNvSpPr/>
          <p:nvPr/>
        </p:nvSpPr>
        <p:spPr>
          <a:xfrm>
            <a:off x="2" y="0"/>
            <a:ext cx="2906036" cy="5262979"/>
          </a:xfrm>
          <a:prstGeom prst="rect">
            <a:avLst/>
          </a:prstGeom>
          <a:solidFill>
            <a:schemeClr val="accent1">
              <a:lumMod val="40000"/>
              <a:lumOff val="60000"/>
            </a:schemeClr>
          </a:solidFill>
          <a:ln>
            <a:noFill/>
          </a:ln>
        </p:spPr>
        <p:txBody>
          <a:bodyPr wrap="square">
            <a:spAutoFit/>
          </a:bodyPr>
          <a:lstStyle/>
          <a:p>
            <a:r>
              <a:rPr lang="ru-RU" sz="2800" b="1" dirty="0">
                <a:solidFill>
                  <a:srgbClr val="0070C0"/>
                </a:solidFill>
                <a:effectLst/>
                <a:latin typeface="Arial Narrow" panose="020B0606020202030204" pitchFamily="34" charset="0"/>
                <a:cs typeface="Times New Roman" panose="02020603050405020304" pitchFamily="18" charset="0"/>
              </a:rPr>
              <a:t>Киты - самые крупные (вес взрослой особи  150 тонн), самые длинные (приблизительно 30-35 метров в длину), </a:t>
            </a:r>
            <a:r>
              <a:rPr lang="ru-RU" sz="3200" b="1" dirty="0">
                <a:solidFill>
                  <a:srgbClr val="0070C0"/>
                </a:solidFill>
                <a:effectLst/>
                <a:latin typeface="Arial Narrow" panose="020B0606020202030204" pitchFamily="34" charset="0"/>
                <a:cs typeface="Times New Roman" panose="02020603050405020304" pitchFamily="18" charset="0"/>
              </a:rPr>
              <a:t>питается мелкими рачками.   </a:t>
            </a:r>
            <a:br>
              <a:rPr lang="ru-RU" sz="3200" dirty="0">
                <a:solidFill>
                  <a:srgbClr val="0070C0"/>
                </a:solidFill>
                <a:effectLst/>
                <a:latin typeface="Arial Narrow" panose="020B0606020202030204" pitchFamily="34" charset="0"/>
              </a:rPr>
            </a:br>
            <a:br>
              <a:rPr lang="ru-RU" sz="2200" b="1" i="1" dirty="0">
                <a:solidFill>
                  <a:srgbClr val="7030A0"/>
                </a:solidFill>
                <a:effectLst/>
                <a:latin typeface="Times New Roman" panose="02020603050405020304" pitchFamily="18" charset="0"/>
                <a:cs typeface="Times New Roman" panose="02020603050405020304" pitchFamily="18" charset="0"/>
              </a:rPr>
            </a:br>
            <a:endParaRPr lang="ru-RU" sz="2200" b="1" i="1" dirty="0">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987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03" y="4010265"/>
            <a:ext cx="2835905" cy="28876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503" y="0"/>
            <a:ext cx="2835906" cy="5262979"/>
          </a:xfrm>
          <a:prstGeom prst="rect">
            <a:avLst/>
          </a:prstGeom>
          <a:solidFill>
            <a:schemeClr val="accent1">
              <a:lumMod val="40000"/>
              <a:lumOff val="60000"/>
            </a:schemeClr>
          </a:solidFill>
        </p:spPr>
        <p:txBody>
          <a:bodyPr wrap="square">
            <a:spAutoFit/>
          </a:bodyPr>
          <a:lstStyle/>
          <a:p>
            <a:r>
              <a:rPr lang="ru-RU" sz="2400" b="1" i="1" dirty="0">
                <a:solidFill>
                  <a:srgbClr val="7030A0"/>
                </a:solidFill>
                <a:latin typeface="Times New Roman" panose="02020603050405020304" pitchFamily="18" charset="0"/>
                <a:cs typeface="Times New Roman" panose="02020603050405020304" pitchFamily="18" charset="0"/>
              </a:rPr>
              <a:t>  </a:t>
            </a:r>
            <a:r>
              <a:rPr lang="ru-RU" sz="2800" b="1" dirty="0">
                <a:solidFill>
                  <a:srgbClr val="0070C0"/>
                </a:solidFill>
                <a:latin typeface="Arial Narrow" panose="020B0606020202030204" pitchFamily="34" charset="0"/>
                <a:cs typeface="Times New Roman" panose="02020603050405020304" pitchFamily="18" charset="0"/>
              </a:rPr>
              <a:t>Акулы   являются хищниками, которые поедают все что обитает в океане, могут нападать  на людей. (но только в качестве самообороны либо дикого голода)</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408" y="0"/>
            <a:ext cx="9348592" cy="6857999"/>
          </a:xfrm>
        </p:spPr>
      </p:pic>
    </p:spTree>
    <p:extLst>
      <p:ext uri="{BB962C8B-B14F-4D97-AF65-F5344CB8AC3E}">
        <p14:creationId xmlns:p14="http://schemas.microsoft.com/office/powerpoint/2010/main" val="56953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430"/>
            <a:ext cx="12192000" cy="6874429"/>
          </a:xfrm>
        </p:spPr>
      </p:pic>
      <p:sp>
        <p:nvSpPr>
          <p:cNvPr id="5" name="Прямоугольник 4"/>
          <p:cNvSpPr/>
          <p:nvPr/>
        </p:nvSpPr>
        <p:spPr>
          <a:xfrm>
            <a:off x="713984" y="4534421"/>
            <a:ext cx="7027101" cy="2246769"/>
          </a:xfrm>
          <a:prstGeom prst="rect">
            <a:avLst/>
          </a:prstGeom>
          <a:solidFill>
            <a:schemeClr val="accent1">
              <a:lumMod val="40000"/>
              <a:lumOff val="60000"/>
            </a:schemeClr>
          </a:solidFill>
        </p:spPr>
        <p:txBody>
          <a:bodyPr wrap="square">
            <a:spAutoFit/>
          </a:bodyPr>
          <a:lstStyle/>
          <a:p>
            <a:r>
              <a:rPr lang="ru-RU" sz="2800" b="1" i="1" dirty="0">
                <a:solidFill>
                  <a:srgbClr val="0070C0"/>
                </a:solidFill>
                <a:latin typeface="Arial Narrow" panose="020B0606020202030204" pitchFamily="34" charset="0"/>
                <a:cs typeface="Times New Roman" panose="02020603050405020304" pitchFamily="18" charset="0"/>
              </a:rPr>
              <a:t>Дельфины считаются самыми умными животными, они даже умеют общаться друг с другом, используя в разговоре различные звуки: щелканье, свист, лай, хрюканье, щебетание, тявканье. </a:t>
            </a:r>
          </a:p>
        </p:txBody>
      </p:sp>
    </p:spTree>
    <p:extLst>
      <p:ext uri="{BB962C8B-B14F-4D97-AF65-F5344CB8AC3E}">
        <p14:creationId xmlns:p14="http://schemas.microsoft.com/office/powerpoint/2010/main" val="18205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0126" y="1"/>
            <a:ext cx="8521874" cy="6857999"/>
          </a:xfrm>
        </p:spPr>
      </p:pic>
      <p:sp>
        <p:nvSpPr>
          <p:cNvPr id="3" name="Прямоугольник 2"/>
          <p:cNvSpPr/>
          <p:nvPr/>
        </p:nvSpPr>
        <p:spPr>
          <a:xfrm>
            <a:off x="7342339" y="1027906"/>
            <a:ext cx="1315233" cy="369332"/>
          </a:xfrm>
          <a:prstGeom prst="rect">
            <a:avLst/>
          </a:prstGeom>
        </p:spPr>
        <p:txBody>
          <a:bodyPr wrap="square">
            <a:spAutoFit/>
          </a:bodyPr>
          <a:lstStyle/>
          <a:p>
            <a:r>
              <a:rPr lang="ru-RU" dirty="0"/>
              <a:t> .</a:t>
            </a:r>
            <a:endParaRPr lang="ru-RU" dirty="0">
              <a:effectLst/>
            </a:endParaRPr>
          </a:p>
        </p:txBody>
      </p:sp>
      <p:sp>
        <p:nvSpPr>
          <p:cNvPr id="5" name="Прямоугольник 4"/>
          <p:cNvSpPr/>
          <p:nvPr/>
        </p:nvSpPr>
        <p:spPr>
          <a:xfrm>
            <a:off x="-1" y="0"/>
            <a:ext cx="3670127" cy="68579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rgbClr val="0070C0"/>
                </a:solidFill>
                <a:latin typeface="Arial Narrow" panose="020B0606020202030204" pitchFamily="34" charset="0"/>
                <a:cs typeface="Times New Roman" panose="02020603050405020304" pitchFamily="18" charset="0"/>
              </a:rPr>
              <a:t>Осьминог размером с   котёнка, имеет восемь гибких щупалец-рук с присосками.   Рот у него беззубый, нос клювом, ног нет, глазищи огромные.   </a:t>
            </a:r>
          </a:p>
          <a:p>
            <a:r>
              <a:rPr lang="ru-RU" sz="2400" b="1" dirty="0">
                <a:solidFill>
                  <a:srgbClr val="0070C0"/>
                </a:solidFill>
                <a:latin typeface="Arial Narrow" panose="020B0606020202030204" pitchFamily="34" charset="0"/>
                <a:cs typeface="Times New Roman" panose="02020603050405020304" pitchFamily="18" charset="0"/>
              </a:rPr>
              <a:t>   Осьминог – мастер маскировки.    Он способен  изменить цвет кожи под цвет окружающей обстановки, и подолгу ожидает, пока добыча подплывёт к нему поближе.</a:t>
            </a:r>
            <a:endParaRPr lang="ru-RU" sz="2400" b="1" dirty="0">
              <a:solidFill>
                <a:srgbClr val="0070C0"/>
              </a:solidFill>
              <a:effectLst/>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730593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803" y="-3696"/>
            <a:ext cx="8196197" cy="6861695"/>
          </a:xfrm>
        </p:spPr>
      </p:pic>
      <p:sp>
        <p:nvSpPr>
          <p:cNvPr id="3" name="Прямоугольник 2"/>
          <p:cNvSpPr/>
          <p:nvPr/>
        </p:nvSpPr>
        <p:spPr>
          <a:xfrm>
            <a:off x="0" y="0"/>
            <a:ext cx="3995803" cy="68579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rgbClr val="0070C0"/>
                </a:solidFill>
                <a:latin typeface="Arial Narrow" panose="020B0606020202030204" pitchFamily="34" charset="0"/>
                <a:cs typeface="Times New Roman" panose="02020603050405020304" pitchFamily="18" charset="0"/>
              </a:rPr>
              <a:t>Эти животные встречаются практически повсюду на Земле. У крабов пять пар ног, при этом первая пара давно превратилась в мощные клешни. Размеры крабов изменяются в зависимости от вида. Обычно панцирь краба шириной от 2 до 30 см. </a:t>
            </a:r>
            <a:br>
              <a:rPr lang="ru-RU" sz="2800" b="1" i="1" dirty="0">
                <a:solidFill>
                  <a:srgbClr val="0070C0"/>
                </a:solidFill>
                <a:latin typeface="Arial Narrow" panose="020B0606020202030204" pitchFamily="34" charset="0"/>
                <a:cs typeface="Times New Roman" panose="02020603050405020304" pitchFamily="18" charset="0"/>
              </a:rPr>
            </a:br>
            <a:r>
              <a:rPr lang="ru-RU" sz="2800" b="1" i="1" dirty="0">
                <a:solidFill>
                  <a:srgbClr val="0070C0"/>
                </a:solidFill>
                <a:latin typeface="Arial Narrow" panose="020B0606020202030204" pitchFamily="34" charset="0"/>
                <a:cs typeface="Times New Roman" panose="02020603050405020304" pitchFamily="18" charset="0"/>
              </a:rPr>
              <a:t> </a:t>
            </a:r>
          </a:p>
        </p:txBody>
      </p:sp>
    </p:spTree>
    <p:extLst>
      <p:ext uri="{BB962C8B-B14F-4D97-AF65-F5344CB8AC3E}">
        <p14:creationId xmlns:p14="http://schemas.microsoft.com/office/powerpoint/2010/main" val="351628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8122" y="4100"/>
            <a:ext cx="8283878" cy="6853900"/>
          </a:xfrm>
        </p:spPr>
      </p:pic>
      <p:sp>
        <p:nvSpPr>
          <p:cNvPr id="3" name="Прямоугольник 2"/>
          <p:cNvSpPr/>
          <p:nvPr/>
        </p:nvSpPr>
        <p:spPr>
          <a:xfrm>
            <a:off x="1" y="4100"/>
            <a:ext cx="3908120" cy="6124754"/>
          </a:xfrm>
          <a:prstGeom prst="rect">
            <a:avLst/>
          </a:prstGeom>
          <a:solidFill>
            <a:schemeClr val="accent1">
              <a:lumMod val="40000"/>
              <a:lumOff val="60000"/>
            </a:schemeClr>
          </a:solidFill>
        </p:spPr>
        <p:txBody>
          <a:bodyPr wrap="square">
            <a:spAutoFit/>
          </a:bodyPr>
          <a:lstStyle/>
          <a:p>
            <a:r>
              <a:rPr lang="ru-RU" sz="2800" b="1" dirty="0">
                <a:solidFill>
                  <a:srgbClr val="0070C0"/>
                </a:solidFill>
                <a:latin typeface="Arial Narrow" panose="020B0606020202030204" pitchFamily="34" charset="0"/>
                <a:cs typeface="Times New Roman" panose="02020603050405020304" pitchFamily="18" charset="0"/>
              </a:rPr>
              <a:t>Морские коньки   — род небольших морских  рыб.   </a:t>
            </a:r>
          </a:p>
          <a:p>
            <a:r>
              <a:rPr lang="ru-RU" sz="2800" b="1" dirty="0">
                <a:solidFill>
                  <a:srgbClr val="0070C0"/>
                </a:solidFill>
                <a:latin typeface="Arial Narrow" panose="020B0606020202030204" pitchFamily="34" charset="0"/>
                <a:cs typeface="Times New Roman" panose="02020603050405020304" pitchFamily="18" charset="0"/>
              </a:rPr>
              <a:t>Необычная форма тела конька напоминает шахматную фигурку коня. Многочисленные длинные шипы делают его незаметным среди водорослей и недоступным для хищников. Размеры морских коньков   от 2 до 30 см.</a:t>
            </a:r>
            <a:r>
              <a:rPr lang="ru-RU" sz="2800" b="1" baseline="30000" dirty="0">
                <a:solidFill>
                  <a:srgbClr val="0070C0"/>
                </a:solidFill>
                <a:latin typeface="Arial Narrow" panose="020B0606020202030204" pitchFamily="34" charset="0"/>
                <a:cs typeface="Times New Roman" panose="02020603050405020304" pitchFamily="18" charset="0"/>
              </a:rPr>
              <a:t>  </a:t>
            </a:r>
            <a:r>
              <a:rPr lang="ru-RU" sz="2800" b="1" dirty="0">
                <a:solidFill>
                  <a:srgbClr val="0070C0"/>
                </a:solidFill>
                <a:latin typeface="Arial Narrow" panose="020B0606020202030204" pitchFamily="34" charset="0"/>
                <a:cs typeface="Times New Roman" panose="02020603050405020304" pitchFamily="18" charset="0"/>
              </a:rPr>
              <a:t>   </a:t>
            </a:r>
            <a:endParaRPr lang="ru-RU" sz="2800" b="1" dirty="0">
              <a:solidFill>
                <a:srgbClr val="0070C0"/>
              </a:solidFill>
              <a:effectLst/>
              <a:latin typeface="Arial Narrow" panose="020B0606020202030204" pitchFamily="34" charset="0"/>
              <a:cs typeface="Times New Roman" panose="02020603050405020304" pitchFamily="18" charset="0"/>
            </a:endParaRPr>
          </a:p>
        </p:txBody>
      </p:sp>
      <p:sp>
        <p:nvSpPr>
          <p:cNvPr id="5" name="Прямоугольник 4"/>
          <p:cNvSpPr/>
          <p:nvPr/>
        </p:nvSpPr>
        <p:spPr>
          <a:xfrm>
            <a:off x="0" y="6128854"/>
            <a:ext cx="3908121" cy="72504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935004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378</Words>
  <Application>Microsoft Office PowerPoint</Application>
  <PresentationFormat>Широкоэкранный</PresentationFormat>
  <Paragraphs>18</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Arial Narrow</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tim.cravchenko2017@yandex.ru</cp:lastModifiedBy>
  <cp:revision>16</cp:revision>
  <dcterms:created xsi:type="dcterms:W3CDTF">2016-04-17T13:19:47Z</dcterms:created>
  <dcterms:modified xsi:type="dcterms:W3CDTF">2023-05-14T10:31:32Z</dcterms:modified>
</cp:coreProperties>
</file>