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5" r:id="rId11"/>
    <p:sldId id="264" r:id="rId12"/>
    <p:sldId id="266" r:id="rId13"/>
    <p:sldId id="276" r:id="rId14"/>
    <p:sldId id="267" r:id="rId15"/>
    <p:sldId id="271" r:id="rId16"/>
    <p:sldId id="268" r:id="rId17"/>
    <p:sldId id="272" r:id="rId18"/>
    <p:sldId id="273" r:id="rId19"/>
    <p:sldId id="274" r:id="rId20"/>
    <p:sldId id="275" r:id="rId21"/>
    <p:sldId id="277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504056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МЕТОДЫ И ПРИЁМЫ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НАВЫКОВ ЧТЕНИЯ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ДЕТЕЙ С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УО (ИНТЕЛЛЕКТУАЛЬНЫМИ НАРУШЕНИЯМИ)</a:t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Составил: </a:t>
            </a:r>
            <a:r>
              <a:rPr lang="ru-RU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Бросова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И.В., учитель русского языка и литературы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  <a:p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8581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/>
                <a:ea typeface="Calibri"/>
              </a:rPr>
              <a:t>Коллективная. Проведение </a:t>
            </a:r>
            <a:r>
              <a:rPr lang="ru-RU" sz="3200" b="1" dirty="0">
                <a:latin typeface="Times New Roman"/>
                <a:ea typeface="Calibri"/>
              </a:rPr>
              <a:t>речевой зарядки</a:t>
            </a:r>
            <a:r>
              <a:rPr lang="ru-RU" sz="3200" dirty="0">
                <a:latin typeface="Times New Roman"/>
                <a:ea typeface="Calibri"/>
              </a:rPr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17500" algn="just">
              <a:lnSpc>
                <a:spcPts val="1055"/>
              </a:lnSpc>
              <a:spcAft>
                <a:spcPts val="0"/>
              </a:spcAft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spcBef>
                <a:spcPts val="290"/>
              </a:spcBef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Для речевой зарядки используются слова и слоговые структуры из читаемого на уроке текста</a:t>
            </a:r>
            <a:endParaRPr lang="ru-RU" b="1" dirty="0">
              <a:solidFill>
                <a:srgbClr val="000000"/>
              </a:solidFill>
            </a:endParaRPr>
          </a:p>
          <a:p>
            <a:pPr marL="0" indent="0" algn="ctr">
              <a:spcBef>
                <a:spcPts val="29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000000"/>
              </a:solidFill>
            </a:endParaRPr>
          </a:p>
          <a:p>
            <a:pPr marL="0" indent="0" algn="ctr">
              <a:spcBef>
                <a:spcPts val="29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</a:rPr>
              <a:t>БА-Ю-КА-ЕТ</a:t>
            </a:r>
            <a:endParaRPr lang="ru-RU" dirty="0">
              <a:latin typeface="Times New Roman"/>
              <a:ea typeface="Times New Roman"/>
            </a:endParaRPr>
          </a:p>
          <a:p>
            <a:pPr marL="0" indent="0" algn="ctr">
              <a:spcBef>
                <a:spcPts val="29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</a:rPr>
              <a:t>СОС-НЯ-КА</a:t>
            </a:r>
            <a:endParaRPr lang="ru-RU" dirty="0">
              <a:latin typeface="Times New Roman"/>
              <a:ea typeface="Times New Roman"/>
            </a:endParaRPr>
          </a:p>
          <a:p>
            <a:pPr marL="0" indent="0" algn="ctr">
              <a:spcBef>
                <a:spcPts val="29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</a:rPr>
              <a:t>ПРИ-НА-КРЫ-ЛАСЬ</a:t>
            </a:r>
            <a:endParaRPr lang="ru-RU" dirty="0">
              <a:latin typeface="Times New Roman"/>
            </a:endParaRPr>
          </a:p>
          <a:p>
            <a:pPr marL="0" indent="0" algn="ctr">
              <a:spcBef>
                <a:spcPts val="29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</a:rPr>
              <a:t>БАХ-РО-МОЙ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8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и </a:t>
            </a:r>
            <a:r>
              <a:rPr lang="ru-RU" dirty="0" smtClean="0"/>
              <a:t>приёмы</a:t>
            </a:r>
            <a:r>
              <a:rPr lang="ru-RU" sz="2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синтетического чтения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Объяснительное чтение </a:t>
            </a:r>
            <a:endParaRPr lang="ru-RU" sz="2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Школьники читают вслух, про себя, с учителем (образец чтения учителя продолжает играть важную роль в отработке правильного чтения), осваивают полный и выборочный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пересказы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прочитанного текста, делят произведение на части и озаглавливают их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7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Методы и приёмы</a:t>
            </a:r>
            <a:r>
              <a:rPr lang="ru-RU" sz="2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синтетического </a:t>
            </a:r>
            <a:r>
              <a:rPr lang="ru-RU" sz="2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чтения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>
              <a:lnSpc>
                <a:spcPct val="115000"/>
              </a:lnSpc>
              <a:buFont typeface="Wingdings"/>
              <a:buChar char=""/>
              <a:tabLst>
                <a:tab pos="198755" algn="l"/>
                <a:tab pos="54038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чтение «по цепочке»;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"/>
              <a:tabLst>
                <a:tab pos="198755" algn="l"/>
                <a:tab pos="274955" algn="l"/>
                <a:tab pos="54038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чтение абзацами;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"/>
              <a:tabLst>
                <a:tab pos="198755" algn="l"/>
                <a:tab pos="280670" algn="l"/>
                <a:tab pos="54038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чтение с «эстафетой»;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"/>
              <a:tabLst>
                <a:tab pos="198755" algn="l"/>
                <a:tab pos="280670" algn="l"/>
                <a:tab pos="54038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нахождение в тексте ответа на вопрос;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"/>
              <a:tabLst>
                <a:tab pos="198755" algn="l"/>
                <a:tab pos="280670" algn="l"/>
                <a:tab pos="54038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чтение отрывка, описывающего иллюстрацию;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"/>
              <a:tabLst>
                <a:tab pos="198755" algn="l"/>
                <a:tab pos="277495" algn="l"/>
                <a:tab pos="54038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выборочное чтение;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"/>
              <a:tabLst>
                <a:tab pos="198755" algn="l"/>
                <a:tab pos="277495" algn="l"/>
                <a:tab pos="54038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чтение с заданием;</a:t>
            </a:r>
            <a:endParaRPr lang="ru-RU" sz="2800" dirty="0"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чтение по ролям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3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Приёмы контроля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бучающихся, которые находятся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 этапе становления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синтетического  чтения: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Выразительное чтение, в т. </a:t>
            </a:r>
            <a:r>
              <a:rPr lang="ru-RU" sz="3000" dirty="0">
                <a:solidFill>
                  <a:prstClr val="black"/>
                </a:solidFill>
                <a:latin typeface="Times New Roman"/>
                <a:cs typeface="Times New Roman"/>
              </a:rPr>
              <a:t>ч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. наизусть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Устный пересказ – сжатый, подробный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Устные (полные) ответы на вопросы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Словарная работа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Сочинения описательного, социально-нравственного характера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4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/>
                <a:ea typeface="Times New Roman"/>
              </a:rPr>
              <a:t/>
            </a:r>
            <a:br>
              <a:rPr lang="ru-RU" sz="2800" b="1" dirty="0">
                <a:latin typeface="Times New Roman"/>
                <a:ea typeface="Times New Roman"/>
              </a:rPr>
            </a:br>
            <a:r>
              <a:rPr lang="ru-RU" sz="2800" b="1" dirty="0">
                <a:latin typeface="Times New Roman"/>
                <a:ea typeface="Times New Roman"/>
              </a:rPr>
              <a:t>Объяснение значения новых слов и выражений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Чтение. 6в. Проверь себя. Словарная работа. 25.10.  Вставь нужное слово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Былина – старинная _______________________о подвигах героев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Благословение - _____________________________родителей своим детям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Ратный подвиг - ___________________________________подвиг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Радельник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-___________________________________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Посад - _______________________________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Срединный - ________________________________________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2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Раздел. Они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прославили Россию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86306"/>
            <a:ext cx="8229600" cy="275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90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>
              <a:lnSpc>
                <a:spcPct val="115000"/>
              </a:lnSpc>
              <a:spcAft>
                <a:spcPts val="0"/>
              </a:spcAft>
              <a:tabLst>
                <a:tab pos="906780" algn="l"/>
              </a:tabLs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Как итог работы.</a:t>
            </a:r>
            <a:br>
              <a:rPr lang="ru-RU" sz="2400" dirty="0"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</a:rPr>
              <a:t>Сочинение описательного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характера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Чтение. 6в. Проверь себя. Обобщение по теме «Осень».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27.10.  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Вставь нужное слово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_____________________________осень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На улице___________________________________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Птицы________________________________________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 деревьев_________________________________________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Трава стала_____________________________________________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Звери готовятся_________________________________________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58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Обобщение произве­де­ний осенней тема­тики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18" y="1600200"/>
            <a:ext cx="78493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3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Как итог работы.</a:t>
            </a:r>
            <a:b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Сочинение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социально-нравственного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характера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/>
                <a:ea typeface="Times New Roman"/>
              </a:rPr>
              <a:t>Раздел. Великая </a:t>
            </a:r>
            <a:r>
              <a:rPr lang="ru-RU" b="1" dirty="0">
                <a:latin typeface="Times New Roman"/>
                <a:ea typeface="Times New Roman"/>
              </a:rPr>
              <a:t>радость – </a:t>
            </a:r>
            <a:r>
              <a:rPr lang="ru-RU" b="1" dirty="0" smtClean="0">
                <a:latin typeface="Times New Roman"/>
                <a:ea typeface="Times New Roman"/>
              </a:rPr>
              <a:t>работа</a:t>
            </a:r>
          </a:p>
          <a:p>
            <a:pPr marL="33909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Дж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Родари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800" dirty="0" smtClean="0"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«</a:t>
            </a:r>
            <a:r>
              <a:rPr lang="ru-RU" dirty="0">
                <a:latin typeface="Times New Roman"/>
                <a:ea typeface="Times New Roman"/>
              </a:rPr>
              <a:t>Пуговкин домик</a:t>
            </a:r>
            <a:r>
              <a:rPr lang="ru-RU" dirty="0" smtClean="0">
                <a:latin typeface="Times New Roman"/>
                <a:ea typeface="Times New Roman"/>
              </a:rPr>
              <a:t>»</a:t>
            </a:r>
          </a:p>
          <a:p>
            <a:pPr marL="33909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</a:rPr>
              <a:t>Задание: подумайте, почему нужно учиться видеть красоту, если человек хочет исполнить свои желания и мечты.</a:t>
            </a:r>
          </a:p>
          <a:p>
            <a:pPr marL="33909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</a:rPr>
              <a:t>Напишите о своих мечтах:</a:t>
            </a:r>
          </a:p>
          <a:p>
            <a:pPr marL="33909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</a:rPr>
              <a:t>Я мечтаю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2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Сочинение социально-нравственного характера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0390"/>
            <a:ext cx="8229600" cy="422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7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Необходимость чтения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Процесс овладения чтением является мощным стимулом психического развития ребенка. Обучение чтению умственно отсталых детей дает возможность сформировать у них более высокий уровень мыслительных процессов, позволяет развивать навыки речевого общения и коммуникации, что позитивно отражается и, собственно, на процессе социальной интеграции детей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5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Сочинение социально-нравственного характера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1724"/>
            <a:ext cx="8229600" cy="398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8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/>
              </a:rPr>
              <a:t>      </a:t>
            </a:r>
            <a:r>
              <a:rPr lang="ru-RU" sz="9600" dirty="0" smtClean="0">
                <a:latin typeface="Times New Roman"/>
              </a:rPr>
              <a:t>Основным </a:t>
            </a:r>
            <a:r>
              <a:rPr lang="ru-RU" sz="9600" dirty="0">
                <a:latin typeface="Times New Roman"/>
              </a:rPr>
              <a:t>методом обучения чтению в коррекционной школе, как и </a:t>
            </a:r>
            <a:r>
              <a:rPr lang="ru-RU" sz="9600" dirty="0" smtClean="0">
                <a:latin typeface="Times New Roman"/>
              </a:rPr>
              <a:t>в массовой </a:t>
            </a:r>
            <a:r>
              <a:rPr lang="ru-RU" sz="9600" dirty="0">
                <a:latin typeface="Times New Roman"/>
              </a:rPr>
              <a:t>школе, является современный </a:t>
            </a:r>
            <a:r>
              <a:rPr lang="ru-RU" sz="9600" i="1" dirty="0">
                <a:latin typeface="Times New Roman,Italic"/>
              </a:rPr>
              <a:t>звуковой </a:t>
            </a:r>
            <a:r>
              <a:rPr lang="ru-RU" sz="9600" i="1" dirty="0" smtClean="0">
                <a:latin typeface="Times New Roman,Italic"/>
              </a:rPr>
              <a:t>аналитико</a:t>
            </a:r>
            <a:r>
              <a:rPr lang="ru-RU" sz="9600" i="1" dirty="0" smtClean="0">
                <a:latin typeface="Times New Roman"/>
              </a:rPr>
              <a:t>-</a:t>
            </a:r>
            <a:r>
              <a:rPr lang="ru-RU" sz="9600" i="1" dirty="0" smtClean="0">
                <a:latin typeface="Times New Roman,Italic"/>
              </a:rPr>
              <a:t>синтетический метод</a:t>
            </a:r>
            <a:r>
              <a:rPr lang="ru-RU" sz="9600" i="1" dirty="0">
                <a:latin typeface="Times New Roman,Italic"/>
              </a:rPr>
              <a:t>, разработанный  </a:t>
            </a:r>
            <a:r>
              <a:rPr lang="ru-RU" sz="9600" i="1" dirty="0" smtClean="0">
                <a:latin typeface="Times New Roman,Italic"/>
              </a:rPr>
              <a:t>К.Д</a:t>
            </a:r>
            <a:r>
              <a:rPr lang="ru-RU" sz="9600" i="1" dirty="0">
                <a:latin typeface="Times New Roman,Italic"/>
              </a:rPr>
              <a:t>. </a:t>
            </a:r>
            <a:r>
              <a:rPr lang="ru-RU" sz="9600" i="1" dirty="0" smtClean="0">
                <a:latin typeface="Times New Roman,Italic"/>
              </a:rPr>
              <a:t>Ушинским.</a:t>
            </a:r>
          </a:p>
          <a:p>
            <a:pPr marL="0" indent="0" algn="just">
              <a:buNone/>
            </a:pPr>
            <a:r>
              <a:rPr lang="ru-RU" sz="9600" dirty="0" smtClean="0">
                <a:latin typeface="Times New Roman"/>
              </a:rPr>
              <a:t>      Полноценный </a:t>
            </a:r>
            <a:r>
              <a:rPr lang="ru-RU" sz="9600" dirty="0">
                <a:latin typeface="Times New Roman"/>
              </a:rPr>
              <a:t>навык чтения характеризуется следующими качествами:</a:t>
            </a:r>
          </a:p>
          <a:p>
            <a:pPr algn="just"/>
            <a:r>
              <a:rPr lang="ru-RU" sz="9600" dirty="0">
                <a:latin typeface="Times New Roman"/>
              </a:rPr>
              <a:t>правильностью, беглостью, выразительностью и </a:t>
            </a:r>
            <a:r>
              <a:rPr lang="ru-RU" sz="9600" dirty="0" smtClean="0">
                <a:latin typeface="Times New Roman"/>
              </a:rPr>
              <a:t>осознанностью;</a:t>
            </a:r>
          </a:p>
          <a:p>
            <a:r>
              <a:rPr lang="ru-RU" sz="9600" dirty="0">
                <a:latin typeface="Times New Roman"/>
              </a:rPr>
              <a:t>п</a:t>
            </a:r>
            <a:r>
              <a:rPr lang="ru-RU" sz="9600" dirty="0" smtClean="0">
                <a:latin typeface="Times New Roman"/>
              </a:rPr>
              <a:t>роцесс формирования </a:t>
            </a:r>
            <a:r>
              <a:rPr lang="ru-RU" sz="9600" dirty="0">
                <a:latin typeface="Times New Roman"/>
              </a:rPr>
              <a:t>каждого качества у умственно отсталых учащихся </a:t>
            </a:r>
            <a:r>
              <a:rPr lang="ru-RU" sz="9600" dirty="0" smtClean="0">
                <a:latin typeface="Times New Roman"/>
              </a:rPr>
              <a:t>достаточно своеобразен </a:t>
            </a:r>
            <a:r>
              <a:rPr lang="ru-RU" sz="9600" dirty="0">
                <a:latin typeface="Times New Roman"/>
              </a:rPr>
              <a:t>и </a:t>
            </a:r>
            <a:r>
              <a:rPr lang="ru-RU" sz="9600" dirty="0" smtClean="0">
                <a:latin typeface="Times New Roman"/>
              </a:rPr>
              <a:t>индивидуален</a:t>
            </a:r>
            <a:r>
              <a:rPr lang="ru-RU" sz="9600" dirty="0">
                <a:latin typeface="Times New Roman"/>
              </a:rPr>
              <a:t>;</a:t>
            </a:r>
            <a:endParaRPr lang="ru-RU" sz="9600" dirty="0" smtClean="0">
              <a:latin typeface="Times New Roman"/>
            </a:endParaRPr>
          </a:p>
          <a:p>
            <a:r>
              <a:rPr lang="ru-RU" sz="9600" dirty="0">
                <a:latin typeface="Times New Roman"/>
              </a:rPr>
              <a:t>у</a:t>
            </a:r>
            <a:r>
              <a:rPr lang="ru-RU" sz="9600" dirty="0" smtClean="0">
                <a:latin typeface="Times New Roman"/>
              </a:rPr>
              <a:t> </a:t>
            </a:r>
            <a:r>
              <a:rPr lang="ru-RU" sz="9600" dirty="0">
                <a:latin typeface="Times New Roman"/>
              </a:rPr>
              <a:t>детей со сложными нарушениями эти </a:t>
            </a:r>
            <a:r>
              <a:rPr lang="ru-RU" sz="9600" dirty="0" smtClean="0">
                <a:latin typeface="Times New Roman"/>
              </a:rPr>
              <a:t>процессы формируются </a:t>
            </a:r>
            <a:r>
              <a:rPr lang="ru-RU" sz="9600" dirty="0">
                <a:latin typeface="Times New Roman"/>
              </a:rPr>
              <a:t>более длительно и протекают стерто.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509643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М. И. Шишкова. Чтение. Методические рекомендации. 5–9 классы : учеб. пособие для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общеобразоват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организаций, реализующих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адапт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основные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общеобразоват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программы / М. И. Шишкова. — М. : Просвещение, 2020. — 200 с.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«Методика преподавания русского языка для детей с нарушениями интеллекта», авторы А. К. Аксёнова, С. Ю. Ильина, М.: Просвещение, 2011</a:t>
            </a:r>
            <a:endParaRPr lang="ru-RU" sz="2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8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В зависимости от механизма чтения </a:t>
            </a:r>
            <a:br>
              <a:rPr lang="ru-RU" sz="1800" dirty="0">
                <a:latin typeface="Times New Roman"/>
                <a:ea typeface="Times New Roman"/>
                <a:cs typeface="Times New Roman"/>
              </a:rPr>
            </a:br>
            <a:r>
              <a:rPr lang="ru-RU" sz="1800" dirty="0">
                <a:latin typeface="Times New Roman"/>
                <a:ea typeface="Times New Roman"/>
                <a:cs typeface="Times New Roman"/>
              </a:rPr>
              <a:t>выделяют три этапа становления этого процесса: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1-й этап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– этап аналитического чтения, при котором единицей чтения является буква-слог и понимание отстаёт от произношения.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2-й этап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– этап становления синтетических приёмов чтения, при котором единицей чтения является слово, а понимание приближается к произношению.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3-й этап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– этап автоматизированного чтения, при котором единицей чтения является словосочетание, предложение или абзац, а понимание опережает произношение.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6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Особенности, трудности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Практика показывает, что ученики 6в класса испытывают трудности при чтении и понимании художественных произведений. Большинство из них находится на этапе становления синтетических приёмов чтения.</a:t>
            </a:r>
            <a:endParaRPr lang="ru-RU" sz="2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Этап автоматизированного чтения оказывается для умственно отсталых обучающихся практически недостижимым</a:t>
            </a:r>
            <a:endParaRPr lang="ru-RU" sz="2800" i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0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работы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Весьма уместным и эффективным на уроке чтения в 6в является использование элементов урока-диалога. Организуя такую работу на уроке чтения, учитель может предстать перед детьми в образе учителя-собеседника, использовать фразы: «Герой поступил так. Вы считаете это правильным?» или «Я считаю, что осень – замечательная пора.  Согласитесь или не согласитесь со мной». 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5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 уроке чтения  в связи с весьма разнородным составом класса учащихся используются в комбинации различные формы работы: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фронтальная, групповая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парная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 индивидуальная. Например: «Подготовьте чтение по ролям», «Эстафета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», «Цепочка»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фронтальная, в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парах,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группах;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индивидуальная - «Подготовь иллюстрацию-раскраску», «Впиши нужное слово»: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4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Индивидуальная. </a:t>
            </a:r>
            <a:r>
              <a:rPr lang="ru-RU" dirty="0" smtClean="0">
                <a:latin typeface="Times New Roman"/>
              </a:rPr>
              <a:t>ТМНР. </a:t>
            </a:r>
            <a:r>
              <a:rPr lang="ru-RU" dirty="0" smtClean="0"/>
              <a:t>«Впиши </a:t>
            </a:r>
            <a:r>
              <a:rPr lang="ru-RU" dirty="0"/>
              <a:t>нужное слово»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50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Б. Влад. 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Чтение, 6в. Впиши нужное слово, с. 53</a:t>
            </a:r>
            <a:endParaRPr lang="ru-RU" sz="2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50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Город чудный, _______________________ древний,</a:t>
            </a:r>
            <a:endParaRPr lang="ru-RU" sz="2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50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Ты ______________________________ в свои концы</a:t>
            </a:r>
            <a:endParaRPr lang="ru-RU" sz="2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50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посады, и ________________________________,</a:t>
            </a:r>
            <a:endParaRPr lang="ru-RU" sz="2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50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палаты, и ____________________________________!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Москва. Ф. Глинка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6918"/>
            <a:ext cx="8229600" cy="331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1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Индивидуальная. </a:t>
            </a:r>
            <a:r>
              <a:rPr lang="ru-RU" dirty="0" smtClean="0"/>
              <a:t>СИПР. «Узнай </a:t>
            </a:r>
            <a:r>
              <a:rPr lang="ru-RU" dirty="0"/>
              <a:t>букву»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Задание. Покажи букву А. Где она стоит в начале, где в конце слова?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114674"/>
            <a:ext cx="1296144" cy="1250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3143250"/>
            <a:ext cx="1728192" cy="136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1584176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83569" y="49411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7785" y="5310500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83769" y="549516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ЛУНА                                                                      АИСТ</a:t>
            </a:r>
          </a:p>
        </p:txBody>
      </p:sp>
    </p:spTree>
    <p:extLst>
      <p:ext uri="{BB962C8B-B14F-4D97-AF65-F5344CB8AC3E}">
        <p14:creationId xmlns:p14="http://schemas.microsoft.com/office/powerpoint/2010/main" val="14109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798</Words>
  <Application>Microsoft Office PowerPoint</Application>
  <PresentationFormat>Экран (4:3)</PresentationFormat>
  <Paragraphs>89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МЕТОДЫ И ПРИЁМЫ ФОРМИРОВАНИЯ НАВЫКОВ ЧТЕНИЯ  У ДЕТЕЙ С  УО (ИНТЕЛЛЕКТУАЛЬНЫМИ НАРУШЕНИЯМИ)                        Составил: Бросова И.В., учитель русского языка и литературы </vt:lpstr>
      <vt:lpstr>Необходимость чтения</vt:lpstr>
      <vt:lpstr>В зависимости от механизма чтения  выделяют три этапа становления этого процесса: </vt:lpstr>
      <vt:lpstr>Особенности, трудности</vt:lpstr>
      <vt:lpstr>Организация работы </vt:lpstr>
      <vt:lpstr>Формы работы</vt:lpstr>
      <vt:lpstr>Индивидуальная. ТМНР. «Впиши нужное слово»</vt:lpstr>
      <vt:lpstr>Москва. Ф. Глинка</vt:lpstr>
      <vt:lpstr>Индивидуальная. СИПР. «Узнай букву»</vt:lpstr>
      <vt:lpstr>Коллективная. Проведение речевой зарядки </vt:lpstr>
      <vt:lpstr>Методы и приёмы синтетического чтения </vt:lpstr>
      <vt:lpstr>Методы и приёмы синтетического чтения</vt:lpstr>
      <vt:lpstr>Приёмы контроля</vt:lpstr>
      <vt:lpstr> Объяснение значения новых слов и выражений</vt:lpstr>
      <vt:lpstr>Раздел. Они прославили Россию</vt:lpstr>
      <vt:lpstr>Как итог работы. Сочинение описательного характера </vt:lpstr>
      <vt:lpstr>Обобщение произве­де­ний осенней тема­тики</vt:lpstr>
      <vt:lpstr>Как итог работы. Сочинение социально-нравственного характера</vt:lpstr>
      <vt:lpstr>Сочинение социально-нравственного характера</vt:lpstr>
      <vt:lpstr>Сочинение социально-нравственного характера</vt:lpstr>
      <vt:lpstr>Выводы </vt:lpstr>
      <vt:lpstr>Литература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 ПРИЁМЫ ФОРМИРОВНИЯ НАВЫКОВ ЧТЕНИЯ У ДЕТЕЙ  С ИНТЕЛЛЕКТУАЛЬНЫМИ НАРУШЕНИЯМИ</dc:title>
  <dc:creator>1</dc:creator>
  <cp:lastModifiedBy>1</cp:lastModifiedBy>
  <cp:revision>16</cp:revision>
  <dcterms:created xsi:type="dcterms:W3CDTF">2023-10-30T08:16:57Z</dcterms:created>
  <dcterms:modified xsi:type="dcterms:W3CDTF">2023-11-16T06:23:03Z</dcterms:modified>
</cp:coreProperties>
</file>